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56" r:id="rId4"/>
    <p:sldId id="263" r:id="rId5"/>
    <p:sldId id="265" r:id="rId6"/>
    <p:sldId id="264" r:id="rId7"/>
    <p:sldId id="266" r:id="rId8"/>
    <p:sldId id="267" r:id="rId9"/>
    <p:sldId id="269" r:id="rId10"/>
    <p:sldId id="257" r:id="rId11"/>
    <p:sldId id="258" r:id="rId12"/>
    <p:sldId id="259" r:id="rId13"/>
    <p:sldId id="270" r:id="rId14"/>
    <p:sldId id="276" r:id="rId15"/>
    <p:sldId id="262" r:id="rId16"/>
    <p:sldId id="261" r:id="rId17"/>
    <p:sldId id="268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C2C1E"/>
    <a:srgbClr val="72AF2F"/>
    <a:srgbClr val="0BC2CB"/>
    <a:srgbClr val="4CB323"/>
    <a:srgbClr val="C96629"/>
    <a:srgbClr val="89DF89"/>
    <a:srgbClr val="E646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3783" autoAdjust="0"/>
  </p:normalViewPr>
  <p:slideViewPr>
    <p:cSldViewPr>
      <p:cViewPr varScale="1">
        <p:scale>
          <a:sx n="98" d="100"/>
          <a:sy n="9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F46A-A792-4C70-99DB-C510B5C63D0C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32E5-24F2-465C-A351-DC39272C83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497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4003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63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1340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166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9358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342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197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0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39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996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0065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53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453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697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9448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CFD4-61A4-408C-9A3F-369252356BB5}" type="datetimeFigureOut">
              <a:rPr lang="cs-CZ" smtClean="0"/>
              <a:pPr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2A46-C1C3-4448-BDAB-4D63EF062F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77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jpeg"/><Relationship Id="rId7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echova\AppData\Local\Microsoft\Windows\Temporary Internet Files\Content.IE5\IM8VUJOX\MC9003825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1" y="1250579"/>
            <a:ext cx="3262550" cy="326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A1VYWBNT\MP9004483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1821"/>
            <a:ext cx="2195736" cy="146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A1VYWBNT\MP9004031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09906"/>
            <a:ext cx="2125273" cy="142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WELCHE LÄNDER SIND DAS?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A1VYWBNT\MC9000239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65180"/>
            <a:ext cx="2627718" cy="2560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YJAQYPWT\MC9001561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36" y="1765180"/>
            <a:ext cx="2306739" cy="2164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1K4BU0IW\MC90034946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743450"/>
            <a:ext cx="2453597" cy="1637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1K4BU0IW\MC90034637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6" y="4653136"/>
            <a:ext cx="3099320" cy="2129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5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WELCHE LÄNDER SIND DAS?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IM8VUJOX\MP9004007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1" y="1700809"/>
            <a:ext cx="2310760" cy="1445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1K4BU0IW\MP9004008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60" y="1484784"/>
            <a:ext cx="2264715" cy="1471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1K4BU0IW\MP9004228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31840" y="3356992"/>
            <a:ext cx="2575902" cy="1620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YJAQYPWT\MP90040079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3" y="1667406"/>
            <a:ext cx="2736304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IM8VUJOX\MP9004006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73" y="3208191"/>
            <a:ext cx="2824688" cy="160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1K4BU0IW\MP9004008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57" y="5085184"/>
            <a:ext cx="312727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chova\AppData\Local\Microsoft\Windows\Temporary Internet Files\Content.IE5\YJAQYPWT\MP90040080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" y="5093956"/>
            <a:ext cx="2581851" cy="170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chova\AppData\Local\Microsoft\Windows\Temporary Internet Files\Content.IE5\A1VYWBNT\MP90042548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5" y="3374504"/>
            <a:ext cx="2725867" cy="1602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IM8VUJOX\MP9004032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40" y="5157100"/>
            <a:ext cx="2531376" cy="163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echova\AppData\Local\Microsoft\Windows\Temporary Internet Files\Content.IE5\1K4BU0IW\MC90031177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157"/>
            <a:ext cx="833135" cy="12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Jechova\AppData\Local\Microsoft\Windows\Temporary Internet Files\Content.IE5\1K4BU0IW\MC90031177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4" y="228368"/>
            <a:ext cx="833135" cy="12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15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214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800" dirty="0" smtClean="0">
                <a:solidFill>
                  <a:srgbClr val="C00000"/>
                </a:solidFill>
              </a:rPr>
              <a:t> WOHIN MÖCHTEN SIE FAHREN?</a:t>
            </a:r>
            <a:endParaRPr lang="cs-CZ" sz="3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A1VYWBNT\MC9002378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" y="56475"/>
            <a:ext cx="1144876" cy="1226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A1VYWBNT\MC9002378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89414"/>
            <a:ext cx="1174897" cy="1226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IM8VUJOX\MC9004406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258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YJAQYPWT\MC9004406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4" y="4572600"/>
            <a:ext cx="1752929" cy="1783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1K4BU0IW\MC9004406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4" y="4213791"/>
            <a:ext cx="1774275" cy="177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A1VYWBNT\MC90044057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68" y="2051436"/>
            <a:ext cx="1748349" cy="174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YJAQYPWT\MC90044057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03" y="1962587"/>
            <a:ext cx="1754444" cy="175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41475" y="2339298"/>
            <a:ext cx="18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Frankreich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23484" y="3405676"/>
            <a:ext cx="20363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Österreich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5637623"/>
            <a:ext cx="12961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Italien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51283" y="3487953"/>
            <a:ext cx="21971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Griechenland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17556" y="5291099"/>
            <a:ext cx="20363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Norwegen</a:t>
            </a:r>
            <a:endParaRPr lang="cs-CZ" sz="2800" dirty="0"/>
          </a:p>
        </p:txBody>
      </p:sp>
      <p:pic>
        <p:nvPicPr>
          <p:cNvPr id="3080" name="Picture 8" descr="C:\Users\Jechova\AppData\Local\Microsoft\Windows\Temporary Internet Files\Content.IE5\IM8VUJOX\MC90044050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7" y="4527162"/>
            <a:ext cx="1447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396089" y="6172200"/>
            <a:ext cx="219716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Ungarn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0615" y="3538175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Erika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80873" y="6172200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Anna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1560" y="6176213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Hans</a:t>
            </a:r>
            <a:endParaRPr lang="cs-CZ" sz="2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58525" y="3655732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Lukas</a:t>
            </a:r>
            <a:endParaRPr lang="cs-CZ" sz="2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592398" y="1873875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Paul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30452" y="4308764"/>
            <a:ext cx="10008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Peter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73319" y="1412776"/>
            <a:ext cx="761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/>
              <a:t>Bilde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Sätze</a:t>
            </a:r>
            <a:r>
              <a:rPr lang="cs-CZ" sz="2400" i="1" dirty="0" smtClean="0"/>
              <a:t>! Thomas </a:t>
            </a:r>
            <a:r>
              <a:rPr lang="cs-CZ" sz="2400" i="1" dirty="0" err="1" smtClean="0"/>
              <a:t>möchte</a:t>
            </a:r>
            <a:r>
              <a:rPr lang="cs-CZ" sz="2400" i="1" dirty="0" smtClean="0"/>
              <a:t> nach </a:t>
            </a:r>
            <a:r>
              <a:rPr lang="cs-CZ" sz="2400" i="1" dirty="0" err="1" smtClean="0"/>
              <a:t>Deutschland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fahren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</p:spTree>
    <p:extLst>
      <p:ext uri="{BB962C8B-B14F-4D97-AF65-F5344CB8AC3E}">
        <p14:creationId xmlns="" xmlns:p14="http://schemas.microsoft.com/office/powerpoint/2010/main" val="31496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KANN MAN IN DEN FERIEN MACHEN?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772816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IM MEER BADEN</a:t>
            </a:r>
          </a:p>
          <a:p>
            <a:pPr algn="ctr"/>
            <a:r>
              <a:rPr lang="cs-CZ" sz="2400" dirty="0" smtClean="0"/>
              <a:t>KOUPAT SE V MOŘI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587121" y="3068960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ZELTEN</a:t>
            </a:r>
          </a:p>
          <a:p>
            <a:pPr algn="ctr"/>
            <a:r>
              <a:rPr lang="cs-CZ" sz="2400" dirty="0" smtClean="0"/>
              <a:t>STANOVAT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67544" y="4293096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WANDERN</a:t>
            </a:r>
          </a:p>
          <a:p>
            <a:pPr algn="ctr"/>
            <a:r>
              <a:rPr lang="cs-CZ" sz="2400" dirty="0" smtClean="0"/>
              <a:t>CESTOVAT PĚŠKY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67544" y="5445224"/>
            <a:ext cx="41764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NEUE LEUTE KENNEN LERNEN</a:t>
            </a:r>
          </a:p>
          <a:p>
            <a:pPr algn="ctr"/>
            <a:r>
              <a:rPr lang="cs-CZ" sz="2400" dirty="0" smtClean="0"/>
              <a:t>POZNÁVAT NOVÉ LIDI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95936" y="1772816"/>
            <a:ext cx="46085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MIT FREUNDEN ZUSAMMEN SEIN</a:t>
            </a:r>
          </a:p>
          <a:p>
            <a:pPr algn="ctr"/>
            <a:r>
              <a:rPr lang="cs-CZ" sz="2400" dirty="0" smtClean="0"/>
              <a:t>BÝT S PŘÁTELI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4262264" y="4234109"/>
            <a:ext cx="43421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GALERIE / MUSEUM BESUCHEN</a:t>
            </a:r>
          </a:p>
          <a:p>
            <a:pPr algn="ctr"/>
            <a:r>
              <a:rPr lang="cs-CZ" sz="2400" dirty="0" smtClean="0"/>
              <a:t>NAVŠTÍVIT  GALERII / MUZEUM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932040" y="5445224"/>
            <a:ext cx="36724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FREMDSPRACHEN LERNEN</a:t>
            </a:r>
          </a:p>
          <a:p>
            <a:pPr algn="ctr"/>
            <a:r>
              <a:rPr lang="cs-CZ" sz="2400" dirty="0" smtClean="0"/>
              <a:t>UČIT SE CIZÍ JAZYKY</a:t>
            </a:r>
            <a:endParaRPr lang="cs-CZ" sz="2400" dirty="0"/>
          </a:p>
        </p:txBody>
      </p:sp>
      <p:pic>
        <p:nvPicPr>
          <p:cNvPr id="7170" name="Picture 2" descr="C:\Users\Jechova\AppData\Local\Microsoft\Windows\Temporary Internet Files\Content.IE5\1K4BU0IW\MC9002308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3068960"/>
            <a:ext cx="1439028" cy="108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YJAQYPWT\MP9004490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39" y="2855268"/>
            <a:ext cx="1318556" cy="1205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4283968" y="3009973"/>
            <a:ext cx="35283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 URLAUB FAHREN</a:t>
            </a:r>
          </a:p>
          <a:p>
            <a:pPr algn="ctr"/>
            <a:r>
              <a:rPr lang="cs-CZ" sz="2400" dirty="0" smtClean="0"/>
              <a:t>JET NA DOVOLENOU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40726721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WIE IST DAS AUF DEUTSCH?</a:t>
            </a:r>
            <a:br>
              <a:rPr lang="cs-CZ" dirty="0" smtClean="0"/>
            </a:br>
            <a:r>
              <a:rPr lang="cs-CZ" smtClean="0"/>
              <a:t>WARUM REISEN DIE LEUTE?</a:t>
            </a:r>
            <a:endParaRPr lang="cs-CZ" dirty="0"/>
          </a:p>
        </p:txBody>
      </p:sp>
      <p:pic>
        <p:nvPicPr>
          <p:cNvPr id="1026" name="Picture 2" descr="C:\Users\Jechova\AppData\Local\Microsoft\Windows\Temporary Internet Files\Content.IE5\ZT2Y3MF3\MC900215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808"/>
            <a:ext cx="2424219" cy="218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P5YVSYXL\MC9000787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0013"/>
            <a:ext cx="3851920" cy="1647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P5YVSYXL\MC9002959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648999"/>
            <a:ext cx="2370499" cy="2456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V03I67V9\MC9004159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1271"/>
            <a:ext cx="3122836" cy="3178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V03I67V9\MC9000159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4" y="4127551"/>
            <a:ext cx="2197008" cy="1724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ZT2Y3MF3\MC9001291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49" y="5337570"/>
            <a:ext cx="2049169" cy="1520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5V8M8RX0\MC90040465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63" y="4234904"/>
            <a:ext cx="1905319" cy="1983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57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BEANTWORTE DIE FRAGEN!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364466" y="1735115"/>
            <a:ext cx="8133158" cy="780891"/>
          </a:xfrm>
          <a:prstGeom prst="wedgeRoundRectCallout">
            <a:avLst>
              <a:gd name="adj1" fmla="val -45754"/>
              <a:gd name="adj2" fmla="val 706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100732" y="1856310"/>
            <a:ext cx="663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Wohin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möchtest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reisen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und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warum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313953" y="2955741"/>
            <a:ext cx="8172908" cy="747798"/>
          </a:xfrm>
          <a:prstGeom prst="wedgeRoundRectCallout">
            <a:avLst>
              <a:gd name="adj1" fmla="val -43887"/>
              <a:gd name="adj2" fmla="val 8376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46520" y="3037233"/>
            <a:ext cx="702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Was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machst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gern</a:t>
            </a:r>
            <a:r>
              <a:rPr lang="cs-CZ" sz="2800" dirty="0" smtClean="0">
                <a:solidFill>
                  <a:schemeClr val="bg1"/>
                </a:solidFill>
              </a:rPr>
              <a:t> in den </a:t>
            </a:r>
            <a:r>
              <a:rPr lang="cs-CZ" sz="2800" dirty="0" err="1" smtClean="0">
                <a:solidFill>
                  <a:schemeClr val="bg1"/>
                </a:solidFill>
              </a:rPr>
              <a:t>Winterferien</a:t>
            </a:r>
            <a:r>
              <a:rPr lang="cs-CZ" sz="2800" dirty="0" smtClean="0">
                <a:solidFill>
                  <a:schemeClr val="bg1"/>
                </a:solidFill>
              </a:rPr>
              <a:t>?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274202" y="4099698"/>
            <a:ext cx="8172908" cy="769462"/>
          </a:xfrm>
          <a:prstGeom prst="wedgeRoundRectCallout">
            <a:avLst>
              <a:gd name="adj1" fmla="val -43887"/>
              <a:gd name="adj2" fmla="val 83766"/>
              <a:gd name="adj3" fmla="val 16667"/>
            </a:avLst>
          </a:prstGeom>
          <a:solidFill>
            <a:srgbClr val="E646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89719" y="4222819"/>
            <a:ext cx="702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Was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machst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gern</a:t>
            </a:r>
            <a:r>
              <a:rPr lang="cs-CZ" sz="2800" dirty="0" smtClean="0">
                <a:solidFill>
                  <a:schemeClr val="bg1"/>
                </a:solidFill>
              </a:rPr>
              <a:t> in den </a:t>
            </a:r>
            <a:r>
              <a:rPr lang="cs-CZ" sz="2800" dirty="0" err="1" smtClean="0">
                <a:solidFill>
                  <a:schemeClr val="bg1"/>
                </a:solidFill>
              </a:rPr>
              <a:t>Sommerferien</a:t>
            </a:r>
            <a:r>
              <a:rPr lang="cs-CZ" sz="2800" dirty="0" smtClean="0">
                <a:solidFill>
                  <a:schemeClr val="bg1"/>
                </a:solidFill>
              </a:rPr>
              <a:t>?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64466" y="5445224"/>
            <a:ext cx="8172908" cy="769462"/>
          </a:xfrm>
          <a:prstGeom prst="wedgeRoundRectCallout">
            <a:avLst>
              <a:gd name="adj1" fmla="val -43887"/>
              <a:gd name="adj2" fmla="val 8376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00732" y="5553308"/>
            <a:ext cx="763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Welche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Länder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hast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schon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besucht</a:t>
            </a:r>
            <a:r>
              <a:rPr lang="cs-CZ" sz="2800" dirty="0" smtClean="0">
                <a:solidFill>
                  <a:schemeClr val="bg1"/>
                </a:solidFill>
              </a:rPr>
              <a:t>? 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Jechova\AppData\Local\Microsoft\Windows\Temporary Internet Files\Content.IE5\YJAQYPWT\MP900425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2" y="1152128"/>
            <a:ext cx="736251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IST AUF DEM BILD?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152128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65393" y="1152128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3" y="1152128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11560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05983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8011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11560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05983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011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11560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05983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58011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Jechova\AppData\Local\Microsoft\Windows\Temporary Internet Files\Content.IE5\A1VYWBNT\MC900053962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77" y="3168033"/>
            <a:ext cx="795420" cy="961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77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ÜBERLEGE…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4" y="1988841"/>
            <a:ext cx="8229600" cy="25922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err="1" smtClean="0"/>
              <a:t>Weißt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um </a:t>
            </a:r>
            <a:r>
              <a:rPr lang="cs-CZ" dirty="0" err="1" smtClean="0"/>
              <a:t>welches</a:t>
            </a:r>
            <a:r>
              <a:rPr lang="cs-CZ" dirty="0" smtClean="0"/>
              <a:t> Land </a:t>
            </a:r>
            <a:r>
              <a:rPr lang="cs-CZ" dirty="0" err="1" smtClean="0"/>
              <a:t>geht</a:t>
            </a:r>
            <a:r>
              <a:rPr lang="cs-CZ" dirty="0" smtClean="0"/>
              <a:t> es?</a:t>
            </a:r>
          </a:p>
          <a:p>
            <a:r>
              <a:rPr lang="cs-CZ" dirty="0" err="1" smtClean="0"/>
              <a:t>Möchtest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dieses</a:t>
            </a:r>
            <a:r>
              <a:rPr lang="cs-CZ" dirty="0" smtClean="0"/>
              <a:t> Land </a:t>
            </a:r>
            <a:r>
              <a:rPr lang="cs-CZ" dirty="0" err="1" smtClean="0"/>
              <a:t>besuchen</a:t>
            </a:r>
            <a:r>
              <a:rPr lang="cs-CZ" dirty="0" smtClean="0"/>
              <a:t>?</a:t>
            </a:r>
          </a:p>
          <a:p>
            <a:r>
              <a:rPr lang="cs-CZ" dirty="0" err="1"/>
              <a:t>Weißt</a:t>
            </a:r>
            <a:r>
              <a:rPr lang="cs-CZ" dirty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Hauptstadt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dieses</a:t>
            </a:r>
            <a:r>
              <a:rPr lang="cs-CZ" dirty="0" smtClean="0"/>
              <a:t> Land?</a:t>
            </a:r>
          </a:p>
          <a:p>
            <a:r>
              <a:rPr lang="cs-CZ" dirty="0" err="1" smtClean="0"/>
              <a:t>Weißt</a:t>
            </a:r>
            <a:r>
              <a:rPr lang="cs-CZ" dirty="0" smtClean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etwas</a:t>
            </a:r>
            <a:r>
              <a:rPr lang="cs-CZ" dirty="0" smtClean="0"/>
              <a:t> </a:t>
            </a:r>
            <a:r>
              <a:rPr lang="cs-CZ" dirty="0" err="1" smtClean="0"/>
              <a:t>über</a:t>
            </a:r>
            <a:r>
              <a:rPr lang="cs-CZ" dirty="0" smtClean="0"/>
              <a:t> </a:t>
            </a:r>
            <a:r>
              <a:rPr lang="cs-CZ" dirty="0" err="1" smtClean="0"/>
              <a:t>dieses</a:t>
            </a:r>
            <a:r>
              <a:rPr lang="cs-CZ" dirty="0" smtClean="0"/>
              <a:t> Land?</a:t>
            </a:r>
            <a:endParaRPr lang="cs-CZ" dirty="0"/>
          </a:p>
        </p:txBody>
      </p:sp>
      <p:pic>
        <p:nvPicPr>
          <p:cNvPr id="4098" name="Picture 2" descr="C:\Users\Jechova\AppData\Local\Microsoft\Windows\Temporary Internet Files\Content.IE5\YJAQYPWT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IM8VUJOX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1K4BU0IW\MP9003627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92349"/>
            <a:ext cx="2669534" cy="1436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YJAQYPWT\MP90040320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0902"/>
            <a:ext cx="2274883" cy="1515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1K4BU0IW\MP90040531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74690"/>
            <a:ext cx="2232248" cy="14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10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C0066"/>
                </a:solidFill>
              </a:rPr>
              <a:t>DER DIALOG</a:t>
            </a:r>
            <a:endParaRPr lang="cs-CZ" b="1" dirty="0">
              <a:solidFill>
                <a:srgbClr val="CC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err="1" smtClean="0"/>
              <a:t>Guten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brauchen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möchte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Fahrkarte</a:t>
            </a:r>
            <a:r>
              <a:rPr lang="cs-CZ" dirty="0" smtClean="0"/>
              <a:t> nach Brno.</a:t>
            </a:r>
          </a:p>
          <a:p>
            <a:pPr>
              <a:buFontTx/>
              <a:buChar char="-"/>
            </a:pPr>
            <a:r>
              <a:rPr lang="cs-CZ" dirty="0" err="1" smtClean="0"/>
              <a:t>Möchten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Rückfahrkarte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Ja</a:t>
            </a:r>
            <a:r>
              <a:rPr lang="cs-CZ" dirty="0" smtClean="0"/>
              <a:t>, </a:t>
            </a:r>
            <a:r>
              <a:rPr lang="cs-CZ" dirty="0" err="1" smtClean="0"/>
              <a:t>bitte</a:t>
            </a:r>
            <a:r>
              <a:rPr lang="cs-CZ" dirty="0" smtClean="0"/>
              <a:t>.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viel</a:t>
            </a:r>
            <a:r>
              <a:rPr lang="cs-CZ" dirty="0" smtClean="0"/>
              <a:t> </a:t>
            </a:r>
            <a:r>
              <a:rPr lang="cs-CZ" dirty="0" err="1" smtClean="0"/>
              <a:t>kostet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?</a:t>
            </a:r>
          </a:p>
          <a:p>
            <a:pPr>
              <a:buFontTx/>
              <a:buChar char="-"/>
            </a:pPr>
            <a:r>
              <a:rPr lang="cs-CZ" dirty="0" smtClean="0"/>
              <a:t>Es </a:t>
            </a:r>
            <a:r>
              <a:rPr lang="cs-CZ" dirty="0" err="1" smtClean="0"/>
              <a:t>macht</a:t>
            </a:r>
            <a:r>
              <a:rPr lang="cs-CZ" dirty="0" smtClean="0"/>
              <a:t> 170 </a:t>
            </a:r>
            <a:r>
              <a:rPr lang="cs-CZ" dirty="0" err="1" smtClean="0"/>
              <a:t>Kronen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Danke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dirty="0" err="1" smtClean="0"/>
              <a:t>Bitte</a:t>
            </a:r>
            <a:r>
              <a:rPr lang="cs-CZ" dirty="0" smtClean="0"/>
              <a:t>. Gute </a:t>
            </a:r>
            <a:r>
              <a:rPr lang="cs-CZ" dirty="0" err="1" smtClean="0"/>
              <a:t>Reise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Danke</a:t>
            </a:r>
            <a:r>
              <a:rPr lang="cs-CZ" dirty="0" smtClean="0"/>
              <a:t>.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Wiedersehen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47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C0066"/>
                </a:solidFill>
              </a:rPr>
              <a:t>DER DIALOG – ERGÄNZE.</a:t>
            </a:r>
            <a:endParaRPr lang="cs-CZ" b="1" dirty="0">
              <a:solidFill>
                <a:srgbClr val="CC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err="1" smtClean="0"/>
              <a:t>Guten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, _________ </a:t>
            </a:r>
            <a:r>
              <a:rPr lang="cs-CZ" dirty="0" err="1" smtClean="0"/>
              <a:t>brauchen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Ich</a:t>
            </a:r>
            <a:r>
              <a:rPr lang="cs-CZ" dirty="0" smtClean="0"/>
              <a:t> ________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Fahrkarte</a:t>
            </a:r>
            <a:r>
              <a:rPr lang="cs-CZ" dirty="0" smtClean="0"/>
              <a:t> nach Brno.</a:t>
            </a:r>
          </a:p>
          <a:p>
            <a:pPr>
              <a:buFontTx/>
              <a:buChar char="-"/>
            </a:pPr>
            <a:r>
              <a:rPr lang="cs-CZ" dirty="0" err="1" smtClean="0"/>
              <a:t>Möchten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____________?</a:t>
            </a:r>
          </a:p>
          <a:p>
            <a:r>
              <a:rPr lang="cs-CZ" dirty="0" err="1" smtClean="0"/>
              <a:t>Ja</a:t>
            </a:r>
            <a:r>
              <a:rPr lang="cs-CZ" dirty="0" smtClean="0"/>
              <a:t>, </a:t>
            </a:r>
            <a:r>
              <a:rPr lang="cs-CZ" dirty="0" err="1" smtClean="0"/>
              <a:t>bitte</a:t>
            </a:r>
            <a:r>
              <a:rPr lang="cs-CZ" dirty="0" smtClean="0"/>
              <a:t>.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viel</a:t>
            </a:r>
            <a:r>
              <a:rPr lang="cs-CZ" dirty="0" smtClean="0"/>
              <a:t> </a:t>
            </a:r>
            <a:r>
              <a:rPr lang="cs-CZ" dirty="0" err="1" smtClean="0"/>
              <a:t>kostet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?</a:t>
            </a:r>
          </a:p>
          <a:p>
            <a:pPr>
              <a:buFontTx/>
              <a:buChar char="-"/>
            </a:pPr>
            <a:r>
              <a:rPr lang="cs-CZ" dirty="0" smtClean="0"/>
              <a:t>Es ________ 170 </a:t>
            </a:r>
            <a:r>
              <a:rPr lang="cs-CZ" dirty="0" err="1" smtClean="0"/>
              <a:t>Kronen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Danke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dirty="0" err="1" smtClean="0"/>
              <a:t>Bitte</a:t>
            </a:r>
            <a:r>
              <a:rPr lang="cs-CZ" dirty="0" smtClean="0"/>
              <a:t>. Gute __________.</a:t>
            </a:r>
          </a:p>
          <a:p>
            <a:r>
              <a:rPr lang="cs-CZ" dirty="0" smtClean="0"/>
              <a:t>_________.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Wiedersehen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484784"/>
            <a:ext cx="82089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  </a:t>
            </a:r>
            <a:r>
              <a:rPr lang="cs-CZ" sz="2400" dirty="0" err="1" smtClean="0"/>
              <a:t>macht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Rückfahrkarte</a:t>
            </a:r>
            <a:r>
              <a:rPr lang="cs-CZ" sz="2400" dirty="0" smtClean="0"/>
              <a:t>      </a:t>
            </a:r>
            <a:r>
              <a:rPr lang="cs-CZ" sz="2400" dirty="0" err="1" smtClean="0"/>
              <a:t>danke</a:t>
            </a:r>
            <a:r>
              <a:rPr lang="cs-CZ" sz="2400" dirty="0" smtClean="0"/>
              <a:t>     </a:t>
            </a:r>
            <a:r>
              <a:rPr lang="cs-CZ" sz="2400" dirty="0" err="1" smtClean="0"/>
              <a:t>was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Reise</a:t>
            </a:r>
            <a:r>
              <a:rPr lang="cs-CZ" sz="2400" dirty="0" smtClean="0"/>
              <a:t>     </a:t>
            </a:r>
            <a:r>
              <a:rPr lang="cs-CZ" sz="2400" dirty="0" err="1" smtClean="0"/>
              <a:t>möchte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47864" y="198012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C00000"/>
                </a:solidFill>
              </a:rPr>
              <a:t>was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58857" y="253947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möchte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34911" y="3060249"/>
            <a:ext cx="27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Rückfahrkarte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19672" y="414036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macht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43033" y="522048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Reise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73363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Danke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6832063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In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den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Ferien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VY_32_INOVACE_09.11.JEC.NJ.8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06.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01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80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1460" y="23488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2006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s. 75-81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1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Jechova\AppData\Local\Microsoft\Windows\Temporary Internet Files\Content.IE5\YJAQYPWT\MP9004440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" y="0"/>
            <a:ext cx="9144000" cy="582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610" y="5393477"/>
            <a:ext cx="9151609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C0066"/>
                </a:solidFill>
              </a:rPr>
              <a:t>IN DEN FERIEN</a:t>
            </a:r>
            <a:endParaRPr lang="cs-CZ" b="1" dirty="0">
              <a:solidFill>
                <a:srgbClr val="CC0066"/>
              </a:solidFill>
            </a:endParaRPr>
          </a:p>
        </p:txBody>
      </p:sp>
      <p:pic>
        <p:nvPicPr>
          <p:cNvPr id="1028" name="Picture 4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" y="476672"/>
            <a:ext cx="1851660" cy="176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1K4BU0IW\MC9000554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43051"/>
            <a:ext cx="2726991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1K4BU0IW\MC9003520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" y="4926901"/>
            <a:ext cx="1397251" cy="1788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chova\AppData\Local\Microsoft\Windows\Temporary Internet Files\Content.IE5\IM8VUJOX\MC9000575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18" y="4676109"/>
            <a:ext cx="4924253" cy="107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A1VYWBNT\MC90007895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95281"/>
            <a:ext cx="1835696" cy="2092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49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68449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REISEN = CESTOVAT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56598" y="2312876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624939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50474" y="4910958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43037" y="25605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reise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72114" y="387261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reist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96050" y="515863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reist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58586" y="25107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reisen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094218" y="38180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reist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55390" y="515863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reisen</a:t>
            </a:r>
            <a:endParaRPr lang="cs-CZ" sz="3200" dirty="0"/>
          </a:p>
        </p:txBody>
      </p:sp>
      <p:pic>
        <p:nvPicPr>
          <p:cNvPr id="1026" name="Picture 2" descr="C:\Users\Jechova\AppData\Local\Microsoft\Windows\Temporary Internet Files\Content.IE5\IM8VUJOX\MC9000787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3" y="2636912"/>
            <a:ext cx="2051720" cy="393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YJAQYPWT\MM900283561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1"/>
            <a:ext cx="1188577" cy="1489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1K4BU0IW\MP9004028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575"/>
            <a:ext cx="1843036" cy="14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MÖCHTEN = CHTÍT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(PODMIŇOVACÍ ZPŮSOB)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möchte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möchtest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/>
              <a:t>möcht</a:t>
            </a:r>
            <a:r>
              <a:rPr lang="cs-CZ" sz="3200" dirty="0" err="1">
                <a:solidFill>
                  <a:srgbClr val="CC0066"/>
                </a:solidFill>
              </a:rPr>
              <a:t>e</a:t>
            </a:r>
            <a:endParaRPr lang="cs-CZ" sz="3200" dirty="0">
              <a:solidFill>
                <a:srgbClr val="CC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möchten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möchtet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möchten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492862" cy="86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SATZBILDUNG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06980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089657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683359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364088" y="2204864"/>
            <a:ext cx="154623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7092280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64222" y="2319262"/>
            <a:ext cx="84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ICH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34081" y="2319261"/>
            <a:ext cx="13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MÖCHTE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35372" y="2312690"/>
            <a:ext cx="11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NACH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19060" y="2285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ENGLAND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164286" y="228057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FAHREN.</a:t>
            </a:r>
            <a:endParaRPr lang="cs-CZ" sz="2400" dirty="0"/>
          </a:p>
        </p:txBody>
      </p:sp>
      <p:sp>
        <p:nvSpPr>
          <p:cNvPr id="16" name="Šipka dolů 15"/>
          <p:cNvSpPr/>
          <p:nvPr/>
        </p:nvSpPr>
        <p:spPr>
          <a:xfrm>
            <a:off x="4181306" y="3001754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508427" y="3047050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835940" y="3068442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5849174" y="3001754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7395413" y="2992091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650914" y="4365104"/>
            <a:ext cx="1071912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1835696" y="4365104"/>
            <a:ext cx="1997402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3984009" y="4365104"/>
            <a:ext cx="1164055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5402025" y="4360743"/>
            <a:ext cx="1546239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7164286" y="4360743"/>
            <a:ext cx="1080121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907800" y="4456718"/>
            <a:ext cx="7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JÁ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835696" y="4466127"/>
            <a:ext cx="245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BYCH CHTĚL</a:t>
            </a:r>
            <a:endParaRPr lang="cs-CZ" sz="28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211322" y="4452357"/>
            <a:ext cx="7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508104" y="445235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ANGLIE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342374" y="4466127"/>
            <a:ext cx="75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JET.</a:t>
            </a:r>
            <a:endParaRPr lang="cs-CZ" sz="2800" dirty="0"/>
          </a:p>
        </p:txBody>
      </p:sp>
      <p:sp>
        <p:nvSpPr>
          <p:cNvPr id="32" name="Zaoblený obdélník 31"/>
          <p:cNvSpPr/>
          <p:nvPr/>
        </p:nvSpPr>
        <p:spPr>
          <a:xfrm>
            <a:off x="414656" y="5905565"/>
            <a:ext cx="3996459" cy="692251"/>
          </a:xfrm>
          <a:prstGeom prst="roundRect">
            <a:avLst/>
          </a:prstGeom>
          <a:solidFill>
            <a:srgbClr val="89DF8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4995202" y="5905565"/>
            <a:ext cx="3778707" cy="692251"/>
          </a:xfrm>
          <a:prstGeom prst="roundRect">
            <a:avLst/>
          </a:prstGeom>
          <a:solidFill>
            <a:srgbClr val="89DF8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>
            <a:off x="2573936" y="4989347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>
            <a:off x="7319066" y="4900780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611560" y="6002124"/>
            <a:ext cx="360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VYČASOVANÉ SLOVESO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71256" y="6002124"/>
            <a:ext cx="360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SLOVESO V INFINITIVU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9582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SATZBILDUNG – DIE FRAGE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67799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478476" y="2204864"/>
            <a:ext cx="181305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665625" y="2204864"/>
            <a:ext cx="118814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372200" y="220486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41739" y="2319263"/>
            <a:ext cx="119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WOHIN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30981" y="2319263"/>
            <a:ext cx="170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MÖCHTEST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59961" y="2312689"/>
            <a:ext cx="76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229175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FAHREN?</a:t>
            </a:r>
            <a:endParaRPr lang="cs-CZ" sz="2400" dirty="0"/>
          </a:p>
        </p:txBody>
      </p:sp>
      <p:sp>
        <p:nvSpPr>
          <p:cNvPr id="16" name="Šipka dolů 15"/>
          <p:cNvSpPr/>
          <p:nvPr/>
        </p:nvSpPr>
        <p:spPr>
          <a:xfrm>
            <a:off x="4845286" y="2992085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3064715" y="3005946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1183757" y="2992085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6690435" y="2950909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011586" y="4201482"/>
            <a:ext cx="1071912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2358982" y="4185887"/>
            <a:ext cx="1997402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4719637" y="4185887"/>
            <a:ext cx="1080121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108631" y="4268092"/>
            <a:ext cx="92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KAM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561729" y="4273014"/>
            <a:ext cx="179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BYS CHTĚL</a:t>
            </a:r>
            <a:endParaRPr lang="cs-CZ" sz="2800" dirty="0"/>
          </a:p>
        </p:txBody>
      </p:sp>
      <p:sp>
        <p:nvSpPr>
          <p:cNvPr id="32" name="Zaoblený obdélník 31"/>
          <p:cNvSpPr/>
          <p:nvPr/>
        </p:nvSpPr>
        <p:spPr>
          <a:xfrm>
            <a:off x="688937" y="6019640"/>
            <a:ext cx="3996459" cy="692251"/>
          </a:xfrm>
          <a:prstGeom prst="roundRect">
            <a:avLst/>
          </a:prstGeom>
          <a:solidFill>
            <a:srgbClr val="89DF8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4995202" y="6019639"/>
            <a:ext cx="3897278" cy="692251"/>
          </a:xfrm>
          <a:prstGeom prst="roundRect">
            <a:avLst/>
          </a:prstGeom>
          <a:solidFill>
            <a:srgbClr val="89DF8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>
            <a:off x="3105094" y="4992648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>
            <a:off x="6690435" y="4963088"/>
            <a:ext cx="651939" cy="10269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885839" y="6104154"/>
            <a:ext cx="360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VYČASOVANÉ SLOVESO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71256" y="6104155"/>
            <a:ext cx="360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SLOVESO V INFINITIVU</a:t>
            </a:r>
            <a:endParaRPr lang="cs-CZ" sz="2800" dirty="0"/>
          </a:p>
        </p:txBody>
      </p:sp>
      <p:sp>
        <p:nvSpPr>
          <p:cNvPr id="38" name="Zaoblený obdélník 37"/>
          <p:cNvSpPr/>
          <p:nvPr/>
        </p:nvSpPr>
        <p:spPr>
          <a:xfrm>
            <a:off x="6432521" y="4181400"/>
            <a:ext cx="1080121" cy="7064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4953727" y="4273932"/>
            <a:ext cx="78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TY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588224" y="4273932"/>
            <a:ext cx="91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JET?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8521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DIE LÄNDER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758128"/>
            <a:ext cx="2808312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FRANKREICH</a:t>
            </a:r>
          </a:p>
          <a:p>
            <a:pPr algn="ctr"/>
            <a:r>
              <a:rPr lang="cs-CZ" sz="2400" dirty="0" smtClean="0"/>
              <a:t>FRANCIE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3215591" y="1772816"/>
            <a:ext cx="2808312" cy="108012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BELGIEN</a:t>
            </a:r>
          </a:p>
          <a:p>
            <a:pPr algn="ctr"/>
            <a:r>
              <a:rPr lang="cs-CZ" sz="2400" dirty="0" smtClean="0"/>
              <a:t>BELGIE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094" y="3080974"/>
            <a:ext cx="280831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FINNLAND</a:t>
            </a:r>
          </a:p>
          <a:p>
            <a:pPr algn="ctr"/>
            <a:r>
              <a:rPr lang="cs-CZ" sz="2400" dirty="0" smtClean="0"/>
              <a:t>FINSKO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179512" y="3128570"/>
            <a:ext cx="2808312" cy="1080120"/>
          </a:xfrm>
          <a:prstGeom prst="roundRect">
            <a:avLst/>
          </a:prstGeom>
          <a:solidFill>
            <a:srgbClr val="72A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DEUTSCHLAND</a:t>
            </a:r>
          </a:p>
          <a:p>
            <a:pPr algn="ctr"/>
            <a:r>
              <a:rPr lang="cs-CZ" sz="2400" dirty="0" smtClean="0"/>
              <a:t>NĚMECKO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215591" y="4365104"/>
            <a:ext cx="2808312" cy="1080120"/>
          </a:xfrm>
          <a:prstGeom prst="roundRect">
            <a:avLst/>
          </a:prstGeom>
          <a:solidFill>
            <a:srgbClr val="DC2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ITALIEN</a:t>
            </a:r>
          </a:p>
          <a:p>
            <a:pPr algn="ctr"/>
            <a:r>
              <a:rPr lang="cs-CZ" sz="2400" dirty="0" smtClean="0"/>
              <a:t>ITÁLIE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155785" y="4365104"/>
            <a:ext cx="3005278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GRIECHENLAND</a:t>
            </a:r>
          </a:p>
          <a:p>
            <a:pPr algn="ctr"/>
            <a:r>
              <a:rPr lang="cs-CZ" sz="2400" dirty="0" smtClean="0"/>
              <a:t>ŘECKO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190372" y="3212976"/>
            <a:ext cx="280831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ÖSTERREICH</a:t>
            </a:r>
          </a:p>
          <a:p>
            <a:pPr algn="ctr"/>
            <a:r>
              <a:rPr lang="cs-CZ" sz="2400" dirty="0" smtClean="0"/>
              <a:t>RAKOUSKO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255777" y="1772816"/>
            <a:ext cx="2808312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DÄNEMARK</a:t>
            </a:r>
          </a:p>
          <a:p>
            <a:pPr algn="ctr"/>
            <a:r>
              <a:rPr lang="cs-CZ" sz="2400" dirty="0" smtClean="0"/>
              <a:t>DÁNSKO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224683" y="4463904"/>
            <a:ext cx="2808312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SPANIEN</a:t>
            </a:r>
          </a:p>
          <a:p>
            <a:pPr algn="ctr"/>
            <a:r>
              <a:rPr lang="cs-CZ" sz="2400" dirty="0" smtClean="0"/>
              <a:t>ŠPANĚLSKO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52751" y="5694218"/>
            <a:ext cx="2808312" cy="1080120"/>
          </a:xfrm>
          <a:prstGeom prst="roundRect">
            <a:avLst/>
          </a:prstGeom>
          <a:solidFill>
            <a:srgbClr val="0BC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KROATIEN</a:t>
            </a:r>
          </a:p>
          <a:p>
            <a:pPr algn="ctr"/>
            <a:r>
              <a:rPr lang="cs-CZ" sz="2400" dirty="0" smtClean="0"/>
              <a:t>CHORVATSKO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6255777" y="5694218"/>
            <a:ext cx="2808312" cy="1080120"/>
          </a:xfrm>
          <a:prstGeom prst="roundRect">
            <a:avLst/>
          </a:prstGeom>
          <a:solidFill>
            <a:srgbClr val="C96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UNGARN</a:t>
            </a:r>
          </a:p>
          <a:p>
            <a:pPr algn="ctr"/>
            <a:r>
              <a:rPr lang="cs-CZ" sz="2400" dirty="0" smtClean="0"/>
              <a:t>MAĎARSKO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3357621" y="5642279"/>
            <a:ext cx="2808312" cy="1080120"/>
          </a:xfrm>
          <a:prstGeom prst="roundRect">
            <a:avLst/>
          </a:prstGeom>
          <a:solidFill>
            <a:srgbClr val="4CB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NORWEGEN</a:t>
            </a:r>
          </a:p>
          <a:p>
            <a:pPr algn="ctr"/>
            <a:r>
              <a:rPr lang="cs-CZ" sz="2400" dirty="0" smtClean="0"/>
              <a:t>NORSKO</a:t>
            </a:r>
            <a:endParaRPr lang="cs-CZ" sz="2400" dirty="0"/>
          </a:p>
        </p:txBody>
      </p:sp>
      <p:pic>
        <p:nvPicPr>
          <p:cNvPr id="5122" name="Picture 2" descr="C:\Users\Jechova\AppData\Local\Microsoft\Windows\Temporary Internet Files\Content.IE5\1K4BU0IW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" y="260648"/>
            <a:ext cx="1740499" cy="128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chova\AppData\Local\Microsoft\Windows\Temporary Internet Files\Content.IE5\1K4BU0IW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40499" cy="128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1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DIE LÄNDER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75856" y="2186817"/>
            <a:ext cx="2808312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DIE TSCHECHISCHE</a:t>
            </a:r>
          </a:p>
          <a:p>
            <a:pPr algn="ctr"/>
            <a:r>
              <a:rPr lang="cs-CZ" sz="2400" dirty="0" smtClean="0"/>
              <a:t>REPUBLIK</a:t>
            </a:r>
          </a:p>
          <a:p>
            <a:pPr algn="ctr"/>
            <a:r>
              <a:rPr lang="cs-CZ" sz="2400" dirty="0" smtClean="0"/>
              <a:t>ČESKÁ REPUBLIKA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60543" y="2186817"/>
            <a:ext cx="2808312" cy="108012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DIE SCHWEIZ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67116" y="3933056"/>
            <a:ext cx="2808312" cy="1080120"/>
          </a:xfrm>
          <a:prstGeom prst="roundRect">
            <a:avLst/>
          </a:prstGeom>
          <a:solidFill>
            <a:srgbClr val="72A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DAS TSCHECHIEN</a:t>
            </a:r>
          </a:p>
          <a:p>
            <a:pPr algn="ctr"/>
            <a:r>
              <a:rPr lang="cs-CZ" sz="2400" dirty="0" smtClean="0"/>
              <a:t>ČESKO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274211" y="2169483"/>
            <a:ext cx="2808312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DIE SLOWAKEI</a:t>
            </a:r>
          </a:p>
        </p:txBody>
      </p:sp>
      <p:pic>
        <p:nvPicPr>
          <p:cNvPr id="5122" name="Picture 2" descr="C:\Users\Jechova\AppData\Local\Microsoft\Windows\Temporary Internet Files\Content.IE5\1K4BU0IW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" y="260648"/>
            <a:ext cx="1740499" cy="128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chova\AppData\Local\Microsoft\Windows\Temporary Internet Files\Content.IE5\1K4BU0IW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40499" cy="128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chova\AppData\Local\Microsoft\Windows\Temporary Internet Files\Content.IE5\IM8VUJOX\MC900282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8457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echova\AppData\Local\Microsoft\Windows\Temporary Internet Files\Content.IE5\IM8VUJOX\MC900282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11" y="381095"/>
            <a:ext cx="513893" cy="90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A1VYWBNT\MC900405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70" y="5157192"/>
            <a:ext cx="1955800" cy="126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IM8VUJOX\MC9004083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08" y="3707830"/>
            <a:ext cx="1955800" cy="119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A1VYWBNT\MC9003494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3" y="3693542"/>
            <a:ext cx="1814512" cy="1211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8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565</Words>
  <Application>Microsoft Office PowerPoint</Application>
  <PresentationFormat>Předvádění na obrazovce (4:3)</PresentationFormat>
  <Paragraphs>191</Paragraphs>
  <Slides>20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Snímek 1</vt:lpstr>
      <vt:lpstr>Snímek 2</vt:lpstr>
      <vt:lpstr>IN DEN FERIEN</vt:lpstr>
      <vt:lpstr>REISEN = CESTOVAT</vt:lpstr>
      <vt:lpstr>MÖCHTEN = CHTÍT  (PODMIŇOVACÍ ZPŮSOB)</vt:lpstr>
      <vt:lpstr>SATZBILDUNG</vt:lpstr>
      <vt:lpstr>SATZBILDUNG – DIE FRAGE</vt:lpstr>
      <vt:lpstr>DIE LÄNDER</vt:lpstr>
      <vt:lpstr>DIE LÄNDER</vt:lpstr>
      <vt:lpstr>WELCHE LÄNDER SIND DAS?</vt:lpstr>
      <vt:lpstr>WELCHE LÄNDER SIND DAS?</vt:lpstr>
      <vt:lpstr> WOHIN MÖCHTEN SIE FAHREN?</vt:lpstr>
      <vt:lpstr>WAS KANN MAN IN DEN FERIEN MACHEN?</vt:lpstr>
      <vt:lpstr>WIE IST DAS AUF DEUTSCH? WARUM REISEN DIE LEUTE?</vt:lpstr>
      <vt:lpstr>BEANTWORTE DIE FRAGEN!</vt:lpstr>
      <vt:lpstr>WAS IST AUF DEM BILD?</vt:lpstr>
      <vt:lpstr>ÜBERLEGE…</vt:lpstr>
      <vt:lpstr>DER DIALOG</vt:lpstr>
      <vt:lpstr>DER DIALOG – ERGÄNZE.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DEN FERIEN, REISEN</dc:title>
  <dc:creator>Jechova</dc:creator>
  <cp:lastModifiedBy>Katka</cp:lastModifiedBy>
  <cp:revision>65</cp:revision>
  <dcterms:created xsi:type="dcterms:W3CDTF">2013-01-06T10:18:35Z</dcterms:created>
  <dcterms:modified xsi:type="dcterms:W3CDTF">2013-03-21T14:42:11Z</dcterms:modified>
</cp:coreProperties>
</file>