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7" r:id="rId2"/>
    <p:sldId id="278" r:id="rId3"/>
    <p:sldId id="256" r:id="rId4"/>
    <p:sldId id="265" r:id="rId5"/>
    <p:sldId id="257" r:id="rId6"/>
    <p:sldId id="264" r:id="rId7"/>
    <p:sldId id="262" r:id="rId8"/>
    <p:sldId id="273" r:id="rId9"/>
    <p:sldId id="259" r:id="rId10"/>
    <p:sldId id="260" r:id="rId11"/>
    <p:sldId id="261" r:id="rId12"/>
    <p:sldId id="266" r:id="rId13"/>
    <p:sldId id="268" r:id="rId14"/>
    <p:sldId id="269" r:id="rId15"/>
    <p:sldId id="270" r:id="rId16"/>
    <p:sldId id="272" r:id="rId17"/>
    <p:sldId id="271" r:id="rId18"/>
    <p:sldId id="282" r:id="rId19"/>
    <p:sldId id="263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0C8F4-D8ED-49EA-AFFB-F5974428B627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FB701-3EAB-4B37-89F8-0FC89327244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33594-237F-4075-9C56-F7F461F9E116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33594-237F-4075-9C56-F7F461F9E116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C07CD-1C4D-43E4-AE69-35598C18D9D2}" type="datetimeFigureOut">
              <a:rPr lang="cs-CZ" smtClean="0"/>
              <a:pPr/>
              <a:t>29.1.2013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73450-9CCB-48F9-BD8A-07E1A8EC6B4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zs-mozartova.cz/" TargetMode="External"/><Relationship Id="rId5" Type="http://schemas.openxmlformats.org/officeDocument/2006/relationships/hyperlink" Target="mailto:kundrum@centrum.cz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kundrum@centrum.cz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zs-mozartova.cz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zs-mozartova.cz/" TargetMode="External"/><Relationship Id="rId4" Type="http://schemas.openxmlformats.org/officeDocument/2006/relationships/hyperlink" Target="mailto:kundrum@centrum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//upload.wikimedia.org/wikipedia/commons/a/ae/Flag_of_the_United_Kingdom.svg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//upload.wikimedia.org/wikipedia/commons/0/03/Map_of_England_within_the_United_Kingdom.sv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//upload.wikimedia.org/wikipedia/commons/7/73/Elizabeth_II_greets_NASA_GSFC_employees,_May_8,_2007.jp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8.jpeg"/><Relationship Id="rId7" Type="http://schemas.openxmlformats.org/officeDocument/2006/relationships/image" Target="../media/image11.emf"/><Relationship Id="rId2" Type="http://schemas.openxmlformats.org/officeDocument/2006/relationships/hyperlink" Target="//upload.wikimedia.org/wikipedia/commons/d/df/British_Royal_Family,_June_201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hyperlink" Target="//upload.wikimedia.org/wikipedia/commons/8/8a/HM_The_Queen_and_Prince_Philip.JPG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04864"/>
            <a:ext cx="6481763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Obdélník 5"/>
          <p:cNvSpPr>
            <a:spLocks noChangeArrowheads="1"/>
          </p:cNvSpPr>
          <p:nvPr/>
        </p:nvSpPr>
        <p:spPr bwMode="auto">
          <a:xfrm>
            <a:off x="0" y="4725143"/>
            <a:ext cx="9144000" cy="21544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cs-CZ" sz="20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800" b="1" i="1" dirty="0">
                <a:latin typeface="Courier New" pitchFamily="49" charset="0"/>
                <a:cs typeface="Courier New" pitchFamily="49" charset="0"/>
              </a:rPr>
              <a:t>EU PENÍZE ŠKOLÁM</a:t>
            </a:r>
          </a:p>
          <a:p>
            <a:pPr algn="ctr"/>
            <a:endParaRPr lang="cs-CZ" sz="1400" b="1" i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000" b="1" i="1" dirty="0">
                <a:latin typeface="Courier New" pitchFamily="49" charset="0"/>
                <a:cs typeface="Courier New" pitchFamily="49" charset="0"/>
              </a:rPr>
              <a:t>Operační program Vzdělávání pro konkurenceschopnost</a:t>
            </a:r>
          </a:p>
          <a:p>
            <a:pPr algn="ctr"/>
            <a:endParaRPr lang="cs-CZ" sz="1200" b="1" i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000" dirty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cs typeface="Courier New" pitchFamily="49" charset="0"/>
              </a:rPr>
            </a:br>
            <a:endParaRPr lang="cs-CZ" sz="2000" dirty="0"/>
          </a:p>
        </p:txBody>
      </p:sp>
      <p:pic>
        <p:nvPicPr>
          <p:cNvPr id="3076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email: </a:t>
            </a:r>
            <a:r>
              <a:rPr lang="cs-CZ" sz="1400" b="1" i="1" noProof="1" smtClean="0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  <a:hlinkClick r:id="rId5"/>
              </a:rPr>
              <a:t>kundrum@centrum.cz</a:t>
            </a:r>
            <a:r>
              <a:rPr lang="cs-CZ" sz="1400" b="1" i="1" noProof="1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  <a:hlinkClick r:id="rId6"/>
              </a:rPr>
              <a:t>www.zs-mozartova.cz</a:t>
            </a:r>
            <a:r>
              <a:rPr lang="cs-CZ" sz="1400" b="1" i="1" dirty="0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b="1" i="1" noProof="1">
              <a:solidFill>
                <a:srgbClr val="002060"/>
              </a:solidFill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83568" y="3871501"/>
            <a:ext cx="7884368" cy="646331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Projekt: ŠKOLA RADOSTI, ŠKOLA KVALITY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Registrační číslo projektu: CZ.1.07/1.4.00/21.3688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4211960" y="404664"/>
            <a:ext cx="4392488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Tradiční (částečně vytěženy):</a:t>
            </a:r>
          </a:p>
          <a:p>
            <a:pPr algn="ctr"/>
            <a:r>
              <a:rPr lang="cs-CZ" sz="2400" dirty="0" smtClean="0"/>
              <a:t>Černé uhlí, železná ruda,</a:t>
            </a:r>
          </a:p>
          <a:p>
            <a:pPr algn="ctr"/>
            <a:r>
              <a:rPr lang="cs-CZ" sz="2400" dirty="0"/>
              <a:t>b</a:t>
            </a:r>
            <a:r>
              <a:rPr lang="cs-CZ" sz="2400" dirty="0" smtClean="0"/>
              <a:t>arevné kovy</a:t>
            </a:r>
            <a:endParaRPr lang="cs-CZ" sz="2400" dirty="0"/>
          </a:p>
        </p:txBody>
      </p:sp>
      <p:sp>
        <p:nvSpPr>
          <p:cNvPr id="5" name="Zaoblený obdélník 4"/>
          <p:cNvSpPr/>
          <p:nvPr/>
        </p:nvSpPr>
        <p:spPr>
          <a:xfrm>
            <a:off x="4283968" y="1988840"/>
            <a:ext cx="4320480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Nová těžba:</a:t>
            </a:r>
          </a:p>
          <a:p>
            <a:pPr algn="ctr"/>
            <a:r>
              <a:rPr lang="cs-CZ" sz="2400" dirty="0" smtClean="0"/>
              <a:t>Ropa a zemní plyn</a:t>
            </a:r>
          </a:p>
          <a:p>
            <a:pPr algn="ctr"/>
            <a:r>
              <a:rPr lang="cs-CZ" sz="2400" dirty="0" smtClean="0"/>
              <a:t>(ze Severního moře)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4283968" y="5157192"/>
            <a:ext cx="4392488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Novější obory:</a:t>
            </a:r>
          </a:p>
          <a:p>
            <a:pPr algn="ctr"/>
            <a:r>
              <a:rPr lang="cs-CZ" sz="2400" dirty="0" smtClean="0"/>
              <a:t>Strojírenství, elektronika,</a:t>
            </a:r>
          </a:p>
          <a:p>
            <a:pPr algn="ctr"/>
            <a:r>
              <a:rPr lang="cs-CZ" sz="2400" dirty="0" smtClean="0"/>
              <a:t>chemický </a:t>
            </a:r>
            <a:endParaRPr lang="cs-CZ" sz="2400" dirty="0"/>
          </a:p>
        </p:txBody>
      </p:sp>
      <p:sp>
        <p:nvSpPr>
          <p:cNvPr id="7" name="Zaoblený obdélník 6"/>
          <p:cNvSpPr/>
          <p:nvPr/>
        </p:nvSpPr>
        <p:spPr>
          <a:xfrm>
            <a:off x="4283968" y="3645024"/>
            <a:ext cx="4392488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Tradiční:</a:t>
            </a:r>
          </a:p>
          <a:p>
            <a:pPr algn="ctr"/>
            <a:r>
              <a:rPr lang="cs-CZ" sz="2400" dirty="0" smtClean="0"/>
              <a:t>Hutní a těžké strojírenství,</a:t>
            </a:r>
          </a:p>
          <a:p>
            <a:pPr algn="ctr"/>
            <a:r>
              <a:rPr lang="cs-CZ" sz="2400" dirty="0" smtClean="0"/>
              <a:t>textilní</a:t>
            </a:r>
            <a:endParaRPr lang="cs-CZ" sz="2400" dirty="0"/>
          </a:p>
        </p:txBody>
      </p:sp>
      <p:sp>
        <p:nvSpPr>
          <p:cNvPr id="8" name="Zaoblený obdélník 7"/>
          <p:cNvSpPr/>
          <p:nvPr/>
        </p:nvSpPr>
        <p:spPr>
          <a:xfrm>
            <a:off x="0" y="1268760"/>
            <a:ext cx="3096344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Nerostné bohatství</a:t>
            </a:r>
            <a:endParaRPr lang="cs-CZ" sz="2800" dirty="0"/>
          </a:p>
        </p:txBody>
      </p:sp>
      <p:sp>
        <p:nvSpPr>
          <p:cNvPr id="9" name="Zaoblený obdélník 8"/>
          <p:cNvSpPr/>
          <p:nvPr/>
        </p:nvSpPr>
        <p:spPr>
          <a:xfrm>
            <a:off x="0" y="4365104"/>
            <a:ext cx="3096344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Průmysl</a:t>
            </a:r>
            <a:endParaRPr lang="cs-CZ" sz="2800" dirty="0"/>
          </a:p>
        </p:txBody>
      </p:sp>
      <p:sp>
        <p:nvSpPr>
          <p:cNvPr id="12" name="Šipka doprava 11"/>
          <p:cNvSpPr/>
          <p:nvPr/>
        </p:nvSpPr>
        <p:spPr>
          <a:xfrm rot="1345293">
            <a:off x="3113033" y="2288858"/>
            <a:ext cx="1224136" cy="14401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20167934">
            <a:off x="3036625" y="1078213"/>
            <a:ext cx="1224136" cy="14401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1873541">
            <a:off x="3079231" y="5324588"/>
            <a:ext cx="1257345" cy="1484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14"/>
          <p:cNvSpPr/>
          <p:nvPr/>
        </p:nvSpPr>
        <p:spPr>
          <a:xfrm rot="20426076">
            <a:off x="3122785" y="4345613"/>
            <a:ext cx="1170238" cy="14769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395536" y="1340768"/>
            <a:ext cx="2808312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Zemědělství:</a:t>
            </a:r>
            <a:endParaRPr lang="cs-CZ" sz="3200" dirty="0"/>
          </a:p>
        </p:txBody>
      </p:sp>
      <p:sp>
        <p:nvSpPr>
          <p:cNvPr id="3" name="Zaoblený obdélník 2"/>
          <p:cNvSpPr/>
          <p:nvPr/>
        </p:nvSpPr>
        <p:spPr>
          <a:xfrm>
            <a:off x="467544" y="4581128"/>
            <a:ext cx="3024336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Služby:</a:t>
            </a:r>
            <a:endParaRPr lang="cs-CZ" sz="3200" dirty="0"/>
          </a:p>
        </p:txBody>
      </p:sp>
      <p:sp>
        <p:nvSpPr>
          <p:cNvPr id="4" name="Zaoblený obdélník 3"/>
          <p:cNvSpPr/>
          <p:nvPr/>
        </p:nvSpPr>
        <p:spPr>
          <a:xfrm>
            <a:off x="4716016" y="980728"/>
            <a:ext cx="403244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Živočišná výroba – převládá</a:t>
            </a:r>
          </a:p>
          <a:p>
            <a:pPr algn="ctr"/>
            <a:r>
              <a:rPr lang="cs-CZ" sz="2400" dirty="0" smtClean="0"/>
              <a:t>Chov  ovcí a skotu</a:t>
            </a:r>
            <a:endParaRPr lang="cs-CZ" sz="2400" dirty="0"/>
          </a:p>
        </p:txBody>
      </p:sp>
      <p:sp>
        <p:nvSpPr>
          <p:cNvPr id="5" name="Zaoblený obdélník 4"/>
          <p:cNvSpPr/>
          <p:nvPr/>
        </p:nvSpPr>
        <p:spPr>
          <a:xfrm>
            <a:off x="4716016" y="2204864"/>
            <a:ext cx="403244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Rostlinná výroba – intenzivní</a:t>
            </a:r>
          </a:p>
          <a:p>
            <a:pPr algn="ctr"/>
            <a:r>
              <a:rPr lang="cs-CZ" sz="2400" dirty="0" smtClean="0"/>
              <a:t>Obiloviny, krmiva, brambory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4716016" y="4653136"/>
            <a:ext cx="403244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Zaměstnává  nejvíce lidí</a:t>
            </a:r>
          </a:p>
          <a:p>
            <a:pPr algn="ctr"/>
            <a:r>
              <a:rPr lang="cs-CZ" sz="2400" dirty="0" smtClean="0"/>
              <a:t>Bankovnictví a finanční služby</a:t>
            </a:r>
            <a:endParaRPr lang="cs-CZ" sz="2400" dirty="0"/>
          </a:p>
        </p:txBody>
      </p:sp>
      <p:sp>
        <p:nvSpPr>
          <p:cNvPr id="7" name="Šipka doprava 6"/>
          <p:cNvSpPr/>
          <p:nvPr/>
        </p:nvSpPr>
        <p:spPr>
          <a:xfrm rot="20772061">
            <a:off x="3204366" y="1446226"/>
            <a:ext cx="1510723" cy="18714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509633">
            <a:off x="3096023" y="2191179"/>
            <a:ext cx="1675128" cy="20533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3491880" y="4941168"/>
            <a:ext cx="1224136" cy="21602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60648"/>
            <a:ext cx="3672408" cy="245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69264"/>
            <a:ext cx="3645355" cy="498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826889"/>
            <a:ext cx="3923928" cy="303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aoblený obdélník 9"/>
          <p:cNvSpPr/>
          <p:nvPr/>
        </p:nvSpPr>
        <p:spPr>
          <a:xfrm>
            <a:off x="755576" y="188640"/>
            <a:ext cx="3456384" cy="86409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3600" dirty="0"/>
          </a:p>
        </p:txBody>
      </p:sp>
      <p:sp>
        <p:nvSpPr>
          <p:cNvPr id="7" name="Obdélník 6"/>
          <p:cNvSpPr/>
          <p:nvPr/>
        </p:nvSpPr>
        <p:spPr>
          <a:xfrm>
            <a:off x="1012550" y="404664"/>
            <a:ext cx="3060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b="1" dirty="0" smtClean="0"/>
              <a:t>Typické pro Londýn</a:t>
            </a:r>
            <a:endParaRPr lang="cs-CZ" sz="28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755576" y="1484784"/>
            <a:ext cx="3528392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Červené telefonní budky</a:t>
            </a:r>
            <a:endParaRPr lang="cs-CZ" sz="2400" dirty="0"/>
          </a:p>
        </p:txBody>
      </p:sp>
      <p:sp>
        <p:nvSpPr>
          <p:cNvPr id="9" name="Zaoblený obdélník 8"/>
          <p:cNvSpPr/>
          <p:nvPr/>
        </p:nvSpPr>
        <p:spPr>
          <a:xfrm>
            <a:off x="4860032" y="2636912"/>
            <a:ext cx="3672408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Dvojité autobusy</a:t>
            </a:r>
            <a:endParaRPr lang="cs-CZ" sz="2400" dirty="0"/>
          </a:p>
        </p:txBody>
      </p:sp>
      <p:sp>
        <p:nvSpPr>
          <p:cNvPr id="11" name="Zaoblený obdélník 10"/>
          <p:cNvSpPr/>
          <p:nvPr/>
        </p:nvSpPr>
        <p:spPr>
          <a:xfrm>
            <a:off x="4860032" y="3501008"/>
            <a:ext cx="3888432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Černé taxi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3091408" cy="46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980728"/>
            <a:ext cx="5328592" cy="537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aoblený obdélník 3"/>
          <p:cNvSpPr/>
          <p:nvPr/>
        </p:nvSpPr>
        <p:spPr>
          <a:xfrm>
            <a:off x="251520" y="188640"/>
            <a:ext cx="3312368" cy="86409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LONDÝN</a:t>
            </a:r>
            <a:endParaRPr lang="cs-CZ" sz="3600" dirty="0"/>
          </a:p>
        </p:txBody>
      </p:sp>
      <p:sp>
        <p:nvSpPr>
          <p:cNvPr id="6" name="Zaoblený obdélník 5"/>
          <p:cNvSpPr/>
          <p:nvPr/>
        </p:nvSpPr>
        <p:spPr>
          <a:xfrm>
            <a:off x="467544" y="1340768"/>
            <a:ext cx="2520280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Tower</a:t>
            </a:r>
            <a:r>
              <a:rPr lang="cs-CZ" sz="2400" dirty="0" smtClean="0"/>
              <a:t> </a:t>
            </a:r>
            <a:r>
              <a:rPr lang="cs-CZ" sz="2400" dirty="0" err="1" smtClean="0"/>
              <a:t>bridge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2297"/>
            <a:ext cx="8640960" cy="576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aoblený obdélník 3"/>
          <p:cNvSpPr/>
          <p:nvPr/>
        </p:nvSpPr>
        <p:spPr>
          <a:xfrm>
            <a:off x="755576" y="260648"/>
            <a:ext cx="3456384" cy="86409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LONDÝN</a:t>
            </a:r>
            <a:endParaRPr lang="cs-CZ" sz="3600" dirty="0"/>
          </a:p>
        </p:txBody>
      </p:sp>
      <p:sp>
        <p:nvSpPr>
          <p:cNvPr id="5" name="Zaoblený obdélník 4"/>
          <p:cNvSpPr/>
          <p:nvPr/>
        </p:nvSpPr>
        <p:spPr>
          <a:xfrm>
            <a:off x="5436096" y="476672"/>
            <a:ext cx="2664296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Londýnské oko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C:\Users\PC9\AppData\Local\Microsoft\Windows\Temporary Internet Files\Content.IE5\PH9WNV0K\MP90042520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48680"/>
            <a:ext cx="4032448" cy="6028068"/>
          </a:xfrm>
          <a:prstGeom prst="rect">
            <a:avLst/>
          </a:prstGeom>
          <a:noFill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432048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aoblený obdélník 6"/>
          <p:cNvSpPr/>
          <p:nvPr/>
        </p:nvSpPr>
        <p:spPr>
          <a:xfrm>
            <a:off x="755576" y="188640"/>
            <a:ext cx="3456384" cy="86409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LONDÝN</a:t>
            </a:r>
            <a:endParaRPr lang="cs-CZ" sz="3600" dirty="0"/>
          </a:p>
        </p:txBody>
      </p:sp>
      <p:sp>
        <p:nvSpPr>
          <p:cNvPr id="5" name="Zaoblený obdélník 4"/>
          <p:cNvSpPr/>
          <p:nvPr/>
        </p:nvSpPr>
        <p:spPr>
          <a:xfrm>
            <a:off x="899592" y="1628800"/>
            <a:ext cx="1656184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Big</a:t>
            </a:r>
            <a:r>
              <a:rPr lang="cs-CZ" sz="2400" dirty="0" smtClean="0"/>
              <a:t> </a:t>
            </a:r>
            <a:r>
              <a:rPr lang="cs-CZ" sz="2400" dirty="0" err="1" smtClean="0"/>
              <a:t>Ben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1763688" y="6093296"/>
            <a:ext cx="2808312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Trafalgar</a:t>
            </a:r>
            <a:r>
              <a:rPr lang="cs-CZ" sz="2400" dirty="0" smtClean="0"/>
              <a:t>  square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C:\Users\PC9\AppData\Local\Microsoft\Windows\Temporary Internet Files\Content.IE5\IOK2M52Y\MP90042376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988840"/>
            <a:ext cx="4176464" cy="4225988"/>
          </a:xfrm>
          <a:prstGeom prst="rect">
            <a:avLst/>
          </a:prstGeom>
          <a:noFill/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92896"/>
            <a:ext cx="375491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aoblený obdélník 8"/>
          <p:cNvSpPr/>
          <p:nvPr/>
        </p:nvSpPr>
        <p:spPr>
          <a:xfrm>
            <a:off x="1907704" y="260648"/>
            <a:ext cx="5040560" cy="10081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Greenwich</a:t>
            </a:r>
          </a:p>
          <a:p>
            <a:pPr algn="ctr"/>
            <a:r>
              <a:rPr lang="cs-CZ" sz="2400" dirty="0" smtClean="0"/>
              <a:t>Královská observatoř</a:t>
            </a:r>
            <a:endParaRPr lang="cs-CZ" sz="2400" dirty="0"/>
          </a:p>
        </p:txBody>
      </p:sp>
      <p:sp>
        <p:nvSpPr>
          <p:cNvPr id="10" name="Zaoblený obdélník 9"/>
          <p:cNvSpPr/>
          <p:nvPr/>
        </p:nvSpPr>
        <p:spPr>
          <a:xfrm>
            <a:off x="1115616" y="1988840"/>
            <a:ext cx="3240360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Nultý poledník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PC9\AppData\Local\Microsoft\Windows\Temporary Internet Files\Content.IE5\PH9WNV0K\MP90040054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268760"/>
            <a:ext cx="3902075" cy="2600325"/>
          </a:xfrm>
          <a:prstGeom prst="rect">
            <a:avLst/>
          </a:prstGeom>
          <a:noFill/>
        </p:spPr>
      </p:pic>
      <p:pic>
        <p:nvPicPr>
          <p:cNvPr id="28676" name="Picture 4" descr="C:\Users\PC9\AppData\Local\Microsoft\Windows\Temporary Internet Files\Content.IE5\12YAMLER\MP9004004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26792"/>
            <a:ext cx="4248472" cy="2831208"/>
          </a:xfrm>
          <a:prstGeom prst="rect">
            <a:avLst/>
          </a:prstGeom>
          <a:noFill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81128"/>
            <a:ext cx="3096344" cy="216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9" name="Picture 7" descr="C:\Users\PC9\AppData\Local\Microsoft\Windows\Temporary Internet Files\Content.IE5\AKH2NF7E\MP900442391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32656"/>
            <a:ext cx="4196169" cy="3371050"/>
          </a:xfrm>
          <a:prstGeom prst="rect">
            <a:avLst/>
          </a:prstGeom>
          <a:noFill/>
        </p:spPr>
      </p:pic>
      <p:sp>
        <p:nvSpPr>
          <p:cNvPr id="8" name="Zaoblený obdélník 7"/>
          <p:cNvSpPr/>
          <p:nvPr/>
        </p:nvSpPr>
        <p:spPr>
          <a:xfrm>
            <a:off x="5292080" y="332656"/>
            <a:ext cx="3312368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err="1" smtClean="0">
                <a:solidFill>
                  <a:schemeClr val="tx1"/>
                </a:solidFill>
              </a:rPr>
              <a:t>Stonehenge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0" y="3789040"/>
            <a:ext cx="5868144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Starodávné tajemné kamenné kruhy</a:t>
            </a:r>
          </a:p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asi 4 000let staré (jižní Anglie)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</a:t>
            </a:r>
            <a:r>
              <a:rPr lang="cs-CZ" sz="1400" i="1" dirty="0" smtClean="0">
                <a:latin typeface="Courier New" pitchFamily="49" charset="0"/>
                <a:ea typeface="+mj-ea"/>
                <a:cs typeface="Courier New" pitchFamily="49" charset="0"/>
              </a:rPr>
              <a:t>: </a:t>
            </a:r>
            <a:r>
              <a:rPr lang="cs-CZ" sz="1400" b="1" i="1" noProof="1" smtClean="0">
                <a:latin typeface="Courier New" pitchFamily="49" charset="0"/>
                <a:ea typeface="+mj-ea"/>
                <a:cs typeface="Courier New" pitchFamily="49" charset="0"/>
                <a:hlinkClick r:id="rId3"/>
              </a:rPr>
              <a:t>kundrum@centrum.cz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  <a:hlinkClick r:id="rId4"/>
              </a:rPr>
              <a:t>www.zs-mozartova.cz</a:t>
            </a:r>
            <a:r>
              <a:rPr lang="cs-CZ" sz="1400" i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i="1" noProof="1"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1560" y="2379077"/>
            <a:ext cx="813690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Seznam použité literatury a pramenů: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HÜBELOVÁ, D.; CHALUPA, P.: Zeměpis Evropa, 1. díl pro 8. ročník ZŠ nebo tercie víceletých gymnázií. Brno: Nová škola, s.r.o. 2012. 96 s. IBSN 978-80-7289-348-5</a:t>
            </a:r>
          </a:p>
          <a:p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JEŘÁBEK, M.: Zeměpis 8 – učebnice pro základní školy a víceletá gymnázia. Plzeň: </a:t>
            </a:r>
            <a:r>
              <a:rPr lang="cs-CZ" sz="1600" i="1" dirty="0" err="1" smtClean="0">
                <a:latin typeface="Courier New" pitchFamily="49" charset="0"/>
                <a:cs typeface="Courier New" pitchFamily="49" charset="0"/>
              </a:rPr>
              <a:t>Fraus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 2006. </a:t>
            </a:r>
            <a:r>
              <a:rPr lang="cs-CZ" sz="1600" i="1" smtClean="0">
                <a:latin typeface="Courier New" pitchFamily="49" charset="0"/>
                <a:cs typeface="Courier New" pitchFamily="49" charset="0"/>
              </a:rPr>
              <a:t>128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s. ISBN 80-7238-486-4</a:t>
            </a:r>
          </a:p>
          <a:p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Evropa – sešitový atlas pro základní školy a víceletá gymnázia. Praha: Kartografie 2006. 53 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Použité zdroje: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Nečíslovaný obrazový materiál je použit z</a:t>
            </a:r>
            <a:r>
              <a:rPr kumimoji="0" lang="cs-CZ" sz="16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galerie obrázků a klipartů Microsoft Office.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23528" y="1886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3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2012-10-28].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WWW:&lt;http://commons.wikimedia.org/w/index.php?title=File:Flag_of_the_United_Kingdom.svg&amp;page=1&gt; 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5536" y="2492896"/>
            <a:ext cx="8748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6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[obr.2]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2012-10-28].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WWW:&lt;http://commons.wikimedia.org/w/index.php?title=File:Map_of_England_within_the_United_Kingdom.svg&amp;page=1&gt;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5536" y="3645024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7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[obr.3]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2012-10-28].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WWW:&lt;http://commons.wikimedia.org/wiki/File:Elizabeth_II_greets_NASA_GSFC_employees,_May_8,_2007.jpg&gt;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95536" y="465313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8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[obr.4]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2012-10-28].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WWW:&lt;http://commons.wikimedia.org/wiki/File:HM_The_Queen_and_Prince_Philip.JPG&gt;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23528" y="5750004"/>
            <a:ext cx="82089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8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[obr.5]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2012-10-28].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WWW:&lt;http://commons.wikimedia.org/wiki/File:British_Royal_Family,_June_2012.JPG&gt;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95536" y="1340768"/>
            <a:ext cx="7992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4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Mapa Velké Británie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Evropa – sešitový atlas pro základní školy a víceletá gymnázia. </a:t>
            </a:r>
            <a:r>
              <a:rPr lang="cs-CZ" sz="1600" i="1" smtClean="0">
                <a:latin typeface="Courier New" pitchFamily="49" charset="0"/>
                <a:cs typeface="Courier New" pitchFamily="49" charset="0"/>
              </a:rPr>
              <a:t>Praha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cs-CZ" sz="1600" i="1" smtClean="0">
                <a:latin typeface="Courier New" pitchFamily="49" charset="0"/>
                <a:cs typeface="Courier New" pitchFamily="49" charset="0"/>
              </a:rPr>
              <a:t>Kartografie </a:t>
            </a:r>
            <a:r>
              <a:rPr lang="cs-CZ" sz="1600" i="1" smtClean="0">
                <a:latin typeface="Courier New" pitchFamily="49" charset="0"/>
                <a:cs typeface="Courier New" pitchFamily="49" charset="0"/>
              </a:rPr>
              <a:t>2006.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s. 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</a:t>
            </a:r>
            <a:r>
              <a:rPr lang="cs-CZ" sz="1400" i="1" dirty="0" smtClean="0">
                <a:latin typeface="Courier New" pitchFamily="49" charset="0"/>
                <a:ea typeface="+mj-ea"/>
                <a:cs typeface="Courier New" pitchFamily="49" charset="0"/>
              </a:rPr>
              <a:t>: </a:t>
            </a:r>
            <a:r>
              <a:rPr lang="cs-CZ" sz="1400" b="1" i="1" noProof="1" smtClean="0">
                <a:latin typeface="Courier New" pitchFamily="49" charset="0"/>
                <a:ea typeface="+mj-ea"/>
                <a:cs typeface="Courier New" pitchFamily="49" charset="0"/>
                <a:hlinkClick r:id="rId4"/>
              </a:rPr>
              <a:t>kundrum@centrum.cz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  <a:hlinkClick r:id="rId5"/>
              </a:rPr>
              <a:t>www.zs-mozartova.cz</a:t>
            </a:r>
            <a:r>
              <a:rPr lang="cs-CZ" sz="1400" i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i="1" noProof="1"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467544" y="2492896"/>
          <a:ext cx="8208912" cy="324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3048"/>
                <a:gridCol w="5575864"/>
              </a:tblGrid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Autor: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Mgr. Eva Hájková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oblast: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Člověk a příroda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obor: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Zeměpis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předmět: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Zeměpis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Ročník: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8.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Tematická</a:t>
                      </a:r>
                      <a:r>
                        <a:rPr lang="cs-CZ" sz="1600" b="1" i="1" baseline="0" dirty="0" smtClean="0">
                          <a:latin typeface="Courier New" pitchFamily="49" charset="0"/>
                          <a:cs typeface="Courier New" pitchFamily="49" charset="0"/>
                        </a:rPr>
                        <a:t> oblast</a:t>
                      </a: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Státy Evropy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Téma hodiny: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Velká Británie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Označení DUM: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VY_32_INOVACE_12.05.HAJ.ZE.8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Vytvořeno: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28. 10. 2012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31" name="Picture 7" descr="File:Flag of the United Kingdom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7620000" cy="3810000"/>
          </a:xfrm>
          <a:prstGeom prst="rect">
            <a:avLst/>
          </a:prstGeom>
          <a:noFill/>
        </p:spPr>
      </p:pic>
      <p:sp>
        <p:nvSpPr>
          <p:cNvPr id="9" name="Zaoblený obdélník 8"/>
          <p:cNvSpPr/>
          <p:nvPr/>
        </p:nvSpPr>
        <p:spPr>
          <a:xfrm>
            <a:off x="1475656" y="260648"/>
            <a:ext cx="6408712" cy="10801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/>
              <a:t>VELKÁ BRITÁNIE</a:t>
            </a:r>
            <a:endParaRPr lang="cs-CZ" sz="4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668344" y="60932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C9\Desktop\skeny - mapy\sken-mapy E  - V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04056"/>
            <a:ext cx="5760640" cy="6753944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1547664" y="0"/>
            <a:ext cx="5904656" cy="6206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Mapa Britského souostroví</a:t>
            </a:r>
            <a:endParaRPr lang="cs-CZ" sz="2800" dirty="0"/>
          </a:p>
        </p:txBody>
      </p:sp>
      <p:sp>
        <p:nvSpPr>
          <p:cNvPr id="4" name="Zaoblený obdélník 3"/>
          <p:cNvSpPr/>
          <p:nvPr/>
        </p:nvSpPr>
        <p:spPr>
          <a:xfrm>
            <a:off x="-324544" y="3356992"/>
            <a:ext cx="2520280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Ostrov Irsko</a:t>
            </a:r>
            <a:endParaRPr lang="cs-CZ" sz="2400" dirty="0"/>
          </a:p>
        </p:txBody>
      </p:sp>
      <p:sp>
        <p:nvSpPr>
          <p:cNvPr id="5" name="Zaoblený obdélník 4"/>
          <p:cNvSpPr/>
          <p:nvPr/>
        </p:nvSpPr>
        <p:spPr>
          <a:xfrm>
            <a:off x="6804248" y="6309320"/>
            <a:ext cx="2592288" cy="54868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Průliv La Manche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0" y="4941168"/>
            <a:ext cx="2267744" cy="432048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Irská republika</a:t>
            </a:r>
            <a:endParaRPr lang="cs-CZ" sz="2400" dirty="0"/>
          </a:p>
        </p:txBody>
      </p:sp>
      <p:sp>
        <p:nvSpPr>
          <p:cNvPr id="7" name="Zaoblený obdélník 6"/>
          <p:cNvSpPr/>
          <p:nvPr/>
        </p:nvSpPr>
        <p:spPr>
          <a:xfrm>
            <a:off x="611560" y="2060848"/>
            <a:ext cx="2376264" cy="504056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Severní Irsko</a:t>
            </a:r>
            <a:endParaRPr lang="cs-CZ" sz="2400" dirty="0"/>
          </a:p>
        </p:txBody>
      </p:sp>
      <p:cxnSp>
        <p:nvCxnSpPr>
          <p:cNvPr id="9" name="Přímá spojovací šipka 8"/>
          <p:cNvCxnSpPr/>
          <p:nvPr/>
        </p:nvCxnSpPr>
        <p:spPr>
          <a:xfrm flipH="1" flipV="1">
            <a:off x="6732240" y="5949280"/>
            <a:ext cx="144016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2987824" y="2564904"/>
            <a:ext cx="432048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V="1">
            <a:off x="2267744" y="4437112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ený obdélník 7"/>
          <p:cNvSpPr/>
          <p:nvPr/>
        </p:nvSpPr>
        <p:spPr>
          <a:xfrm>
            <a:off x="611560" y="5373216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Státní zřízení:</a:t>
            </a:r>
            <a:endParaRPr lang="cs-CZ" sz="2400" dirty="0"/>
          </a:p>
        </p:txBody>
      </p:sp>
      <p:sp>
        <p:nvSpPr>
          <p:cNvPr id="9" name="Zaoblený obdélník 8"/>
          <p:cNvSpPr/>
          <p:nvPr/>
        </p:nvSpPr>
        <p:spPr>
          <a:xfrm>
            <a:off x="611560" y="6165304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Hlavní město:</a:t>
            </a:r>
            <a:endParaRPr lang="cs-CZ" sz="2400" dirty="0"/>
          </a:p>
        </p:txBody>
      </p:sp>
      <p:sp>
        <p:nvSpPr>
          <p:cNvPr id="12" name="Zaoblený obdélník 11"/>
          <p:cNvSpPr/>
          <p:nvPr/>
        </p:nvSpPr>
        <p:spPr>
          <a:xfrm>
            <a:off x="4283968" y="2636912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60 miliónů</a:t>
            </a:r>
            <a:endParaRPr lang="cs-CZ" sz="2400" dirty="0"/>
          </a:p>
        </p:txBody>
      </p:sp>
      <p:sp>
        <p:nvSpPr>
          <p:cNvPr id="13" name="Zaoblený obdélník 12"/>
          <p:cNvSpPr/>
          <p:nvPr/>
        </p:nvSpPr>
        <p:spPr>
          <a:xfrm>
            <a:off x="4283968" y="4437112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b</a:t>
            </a:r>
            <a:r>
              <a:rPr lang="cs-CZ" sz="2400" dirty="0" smtClean="0"/>
              <a:t>ritská libra</a:t>
            </a:r>
            <a:endParaRPr lang="cs-CZ" sz="2400" dirty="0"/>
          </a:p>
        </p:txBody>
      </p:sp>
      <p:sp>
        <p:nvSpPr>
          <p:cNvPr id="14" name="Zaoblený obdélník 13"/>
          <p:cNvSpPr/>
          <p:nvPr/>
        </p:nvSpPr>
        <p:spPr>
          <a:xfrm>
            <a:off x="4283968" y="3573016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angličtina</a:t>
            </a:r>
            <a:endParaRPr lang="cs-CZ" sz="2400" dirty="0"/>
          </a:p>
        </p:txBody>
      </p:sp>
      <p:sp>
        <p:nvSpPr>
          <p:cNvPr id="15" name="Zaoblený obdélník 14"/>
          <p:cNvSpPr/>
          <p:nvPr/>
        </p:nvSpPr>
        <p:spPr>
          <a:xfrm>
            <a:off x="4283968" y="5301208"/>
            <a:ext cx="3744416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k</a:t>
            </a:r>
            <a:r>
              <a:rPr lang="cs-CZ" sz="2400" dirty="0" smtClean="0"/>
              <a:t>onstituční monarchie</a:t>
            </a:r>
            <a:endParaRPr lang="cs-CZ" sz="2400" dirty="0"/>
          </a:p>
        </p:txBody>
      </p:sp>
      <p:sp>
        <p:nvSpPr>
          <p:cNvPr id="16" name="Zaoblený obdélník 15"/>
          <p:cNvSpPr/>
          <p:nvPr/>
        </p:nvSpPr>
        <p:spPr>
          <a:xfrm>
            <a:off x="4283968" y="6093296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L</a:t>
            </a:r>
            <a:r>
              <a:rPr lang="cs-CZ" sz="2400" dirty="0" smtClean="0"/>
              <a:t>ondýn</a:t>
            </a:r>
            <a:endParaRPr lang="cs-CZ" sz="2400" dirty="0"/>
          </a:p>
        </p:txBody>
      </p:sp>
      <p:sp>
        <p:nvSpPr>
          <p:cNvPr id="23" name="Zaoblený obdélník 22"/>
          <p:cNvSpPr/>
          <p:nvPr/>
        </p:nvSpPr>
        <p:spPr>
          <a:xfrm>
            <a:off x="611560" y="4509120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Měna:</a:t>
            </a:r>
            <a:endParaRPr lang="cs-CZ" sz="2400" dirty="0"/>
          </a:p>
        </p:txBody>
      </p:sp>
      <p:sp>
        <p:nvSpPr>
          <p:cNvPr id="24" name="Zaoblený obdélník 23"/>
          <p:cNvSpPr/>
          <p:nvPr/>
        </p:nvSpPr>
        <p:spPr>
          <a:xfrm>
            <a:off x="611560" y="476672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Oficiální název:</a:t>
            </a:r>
            <a:endParaRPr lang="cs-CZ" sz="2400" dirty="0"/>
          </a:p>
        </p:txBody>
      </p:sp>
      <p:sp>
        <p:nvSpPr>
          <p:cNvPr id="25" name="Zaoblený obdélník 24"/>
          <p:cNvSpPr/>
          <p:nvPr/>
        </p:nvSpPr>
        <p:spPr>
          <a:xfrm>
            <a:off x="611560" y="1772816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Rozloha:</a:t>
            </a:r>
            <a:endParaRPr lang="cs-CZ" sz="2400" dirty="0"/>
          </a:p>
        </p:txBody>
      </p:sp>
      <p:sp>
        <p:nvSpPr>
          <p:cNvPr id="26" name="Zaoblený obdélník 25"/>
          <p:cNvSpPr/>
          <p:nvPr/>
        </p:nvSpPr>
        <p:spPr>
          <a:xfrm>
            <a:off x="611560" y="2636912"/>
            <a:ext cx="280831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Počet obyvatel:</a:t>
            </a:r>
            <a:endParaRPr lang="cs-CZ" sz="2400" dirty="0"/>
          </a:p>
        </p:txBody>
      </p:sp>
      <p:sp>
        <p:nvSpPr>
          <p:cNvPr id="27" name="Zaoblený obdélník 26"/>
          <p:cNvSpPr/>
          <p:nvPr/>
        </p:nvSpPr>
        <p:spPr>
          <a:xfrm>
            <a:off x="611560" y="3573016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Úřední jazyk:</a:t>
            </a:r>
            <a:endParaRPr lang="cs-CZ" sz="2400" dirty="0"/>
          </a:p>
        </p:txBody>
      </p:sp>
      <p:sp>
        <p:nvSpPr>
          <p:cNvPr id="28" name="Zaoblený obdélník 27"/>
          <p:cNvSpPr/>
          <p:nvPr/>
        </p:nvSpPr>
        <p:spPr>
          <a:xfrm>
            <a:off x="3851920" y="332656"/>
            <a:ext cx="4860032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Spojené království Velké Británie </a:t>
            </a:r>
          </a:p>
          <a:p>
            <a:pPr algn="ctr"/>
            <a:r>
              <a:rPr lang="cs-CZ" sz="2400" dirty="0" smtClean="0"/>
              <a:t>a Severního Irska</a:t>
            </a:r>
            <a:endParaRPr lang="cs-CZ" sz="2400" dirty="0"/>
          </a:p>
        </p:txBody>
      </p:sp>
      <p:sp>
        <p:nvSpPr>
          <p:cNvPr id="29" name="Zaoblený obdélník 28"/>
          <p:cNvSpPr/>
          <p:nvPr/>
        </p:nvSpPr>
        <p:spPr>
          <a:xfrm>
            <a:off x="4283968" y="1772816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245 000 km²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le:Map of England within the United Kingdom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980728"/>
            <a:ext cx="3686175" cy="5715000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2483768" y="188640"/>
            <a:ext cx="4573016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600" b="1" dirty="0" smtClean="0"/>
              <a:t>4 historické země:</a:t>
            </a:r>
            <a:endParaRPr lang="cs-CZ" sz="3600" b="1" dirty="0"/>
          </a:p>
        </p:txBody>
      </p:sp>
      <p:sp>
        <p:nvSpPr>
          <p:cNvPr id="4" name="Zaoblený obdélník 3"/>
          <p:cNvSpPr/>
          <p:nvPr/>
        </p:nvSpPr>
        <p:spPr>
          <a:xfrm>
            <a:off x="6228184" y="4725144"/>
            <a:ext cx="2448272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Anglie</a:t>
            </a:r>
            <a:endParaRPr lang="cs-CZ" sz="28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5364088" y="2204864"/>
            <a:ext cx="2448272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Skotsko</a:t>
            </a:r>
            <a:endParaRPr lang="cs-CZ" sz="28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1115616" y="5877272"/>
            <a:ext cx="2448272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Wales</a:t>
            </a:r>
            <a:endParaRPr lang="cs-CZ" sz="28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251520" y="3212976"/>
            <a:ext cx="2448272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Severní Irsko</a:t>
            </a:r>
            <a:endParaRPr lang="cs-CZ" sz="2800" b="1" dirty="0"/>
          </a:p>
        </p:txBody>
      </p:sp>
      <p:cxnSp>
        <p:nvCxnSpPr>
          <p:cNvPr id="9" name="Přímá spojovací šipka 8"/>
          <p:cNvCxnSpPr>
            <a:stCxn id="5" idx="1"/>
          </p:cNvCxnSpPr>
          <p:nvPr/>
        </p:nvCxnSpPr>
        <p:spPr>
          <a:xfrm flipH="1">
            <a:off x="4427984" y="2492896"/>
            <a:ext cx="93610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>
            <a:stCxn id="7" idx="3"/>
          </p:cNvCxnSpPr>
          <p:nvPr/>
        </p:nvCxnSpPr>
        <p:spPr>
          <a:xfrm>
            <a:off x="2699792" y="3537012"/>
            <a:ext cx="648072" cy="6840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3419872" y="5661248"/>
            <a:ext cx="936104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>
            <a:stCxn id="4" idx="1"/>
          </p:cNvCxnSpPr>
          <p:nvPr/>
        </p:nvCxnSpPr>
        <p:spPr>
          <a:xfrm flipH="1">
            <a:off x="4932040" y="5013176"/>
            <a:ext cx="1296144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668344" y="60932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[obr.2]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4788024" y="548680"/>
            <a:ext cx="3744416" cy="10081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Královna Alžběta II</a:t>
            </a:r>
            <a:endParaRPr lang="cs-CZ" sz="3600" dirty="0"/>
          </a:p>
        </p:txBody>
      </p:sp>
      <p:pic>
        <p:nvPicPr>
          <p:cNvPr id="2052" name="Picture 4" descr="File:Elizabeth II greets NASA GSFC employees, May 8, 200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3960439" cy="557837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355976" y="1916832"/>
            <a:ext cx="453650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Narozena  21. dubna 1926</a:t>
            </a:r>
          </a:p>
          <a:p>
            <a:endParaRPr lang="cs-CZ" sz="2800" b="1" dirty="0" smtClean="0"/>
          </a:p>
          <a:p>
            <a:r>
              <a:rPr lang="cs-CZ" sz="2800" b="1" dirty="0" smtClean="0"/>
              <a:t>Britskou královnou se stala</a:t>
            </a:r>
          </a:p>
          <a:p>
            <a:r>
              <a:rPr lang="cs-CZ" sz="2800" b="1" dirty="0" smtClean="0"/>
              <a:t>6. února 1952</a:t>
            </a:r>
          </a:p>
          <a:p>
            <a:endParaRPr lang="cs-CZ" sz="2800" b="1" dirty="0" smtClean="0"/>
          </a:p>
          <a:p>
            <a:r>
              <a:rPr lang="cs-CZ" sz="2800" b="1" dirty="0" smtClean="0"/>
              <a:t>V roce 1947 se provdala za </a:t>
            </a:r>
            <a:r>
              <a:rPr lang="cs-CZ" sz="2800" b="1" dirty="0" err="1" smtClean="0"/>
              <a:t>Philipa</a:t>
            </a:r>
            <a:r>
              <a:rPr lang="cs-CZ" sz="2800" b="1" dirty="0" smtClean="0"/>
              <a:t>, vévodu z Edinburghu</a:t>
            </a:r>
          </a:p>
          <a:p>
            <a:endParaRPr lang="cs-CZ" sz="2800" b="1" dirty="0" smtClean="0"/>
          </a:p>
          <a:p>
            <a:r>
              <a:rPr lang="cs-CZ" sz="2800" b="1" dirty="0" smtClean="0"/>
              <a:t>Má 4 děti, následníkem trůnu je princ Charles</a:t>
            </a:r>
            <a:endParaRPr lang="cs-CZ" b="1" dirty="0" smtClean="0"/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419872" y="64886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[obr.3]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British Royal Family, June 201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4661" y="404664"/>
            <a:ext cx="4539339" cy="3024336"/>
          </a:xfrm>
          <a:prstGeom prst="rect">
            <a:avLst/>
          </a:prstGeom>
          <a:noFill/>
        </p:spPr>
      </p:pic>
      <p:pic>
        <p:nvPicPr>
          <p:cNvPr id="28676" name="Picture 4" descr="C:\Users\PC9\AppData\Local\Microsoft\Windows\Temporary Internet Files\Content.IE5\IOK2M52Y\MP900402421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77072"/>
            <a:ext cx="3902075" cy="2600325"/>
          </a:xfrm>
          <a:prstGeom prst="rect">
            <a:avLst/>
          </a:prstGeom>
          <a:noFill/>
        </p:spPr>
      </p:pic>
      <p:pic>
        <p:nvPicPr>
          <p:cNvPr id="28679" name="Picture 7" descr="File:HM The Queen and Prince Philip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0648"/>
            <a:ext cx="4392488" cy="2926496"/>
          </a:xfrm>
          <a:prstGeom prst="rect">
            <a:avLst/>
          </a:prstGeom>
          <a:noFill/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76872" y="-10180512"/>
            <a:ext cx="6840760" cy="69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933056"/>
            <a:ext cx="39052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aoblený obdélník 11"/>
          <p:cNvSpPr/>
          <p:nvPr/>
        </p:nvSpPr>
        <p:spPr>
          <a:xfrm>
            <a:off x="827584" y="3284984"/>
            <a:ext cx="7381328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Oslava 60. výročí vlády královny Alžběty II.</a:t>
            </a:r>
            <a:endParaRPr lang="cs-CZ" sz="28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668344" y="60932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[obr.1]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207896" y="34290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[obr.5]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0" y="32129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[obr.4]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5580112" y="3429000"/>
            <a:ext cx="3312368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Zemědělství</a:t>
            </a:r>
            <a:endParaRPr lang="cs-CZ" sz="2400" dirty="0"/>
          </a:p>
        </p:txBody>
      </p:sp>
      <p:sp>
        <p:nvSpPr>
          <p:cNvPr id="10" name="Zaoblený obdélník 9"/>
          <p:cNvSpPr/>
          <p:nvPr/>
        </p:nvSpPr>
        <p:spPr>
          <a:xfrm>
            <a:off x="4211960" y="4725144"/>
            <a:ext cx="3312368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Služby</a:t>
            </a:r>
            <a:endParaRPr lang="cs-CZ" sz="2400" dirty="0"/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1763688" y="2564904"/>
            <a:ext cx="2736304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4499992" y="2492896"/>
            <a:ext cx="504056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4499992" y="2564904"/>
            <a:ext cx="2736304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>
            <a:off x="1979712" y="407707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Zaoblený obdélník 20"/>
          <p:cNvSpPr/>
          <p:nvPr/>
        </p:nvSpPr>
        <p:spPr>
          <a:xfrm>
            <a:off x="971600" y="1412776"/>
            <a:ext cx="7200800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Hospodářství:</a:t>
            </a:r>
          </a:p>
          <a:p>
            <a:pPr algn="ctr"/>
            <a:r>
              <a:rPr lang="cs-CZ" sz="2400" dirty="0" smtClean="0"/>
              <a:t>Velmi vyspělý stát, hospodářsky všestranně rozvinutý</a:t>
            </a:r>
            <a:endParaRPr lang="cs-CZ" sz="2400" dirty="0"/>
          </a:p>
        </p:txBody>
      </p:sp>
      <p:sp>
        <p:nvSpPr>
          <p:cNvPr id="22" name="Zaoblený obdélník 21"/>
          <p:cNvSpPr/>
          <p:nvPr/>
        </p:nvSpPr>
        <p:spPr>
          <a:xfrm>
            <a:off x="323528" y="4653136"/>
            <a:ext cx="3312368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Průmysl</a:t>
            </a:r>
            <a:endParaRPr lang="cs-CZ" sz="2400" dirty="0"/>
          </a:p>
        </p:txBody>
      </p:sp>
      <p:sp>
        <p:nvSpPr>
          <p:cNvPr id="23" name="Zaoblený obdélník 22"/>
          <p:cNvSpPr/>
          <p:nvPr/>
        </p:nvSpPr>
        <p:spPr>
          <a:xfrm>
            <a:off x="323528" y="3429000"/>
            <a:ext cx="3312368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Nerostné bohatství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566</Words>
  <Application>Microsoft Office PowerPoint</Application>
  <PresentationFormat>Předvádění na obrazovce (4:3)</PresentationFormat>
  <Paragraphs>147</Paragraphs>
  <Slides>19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PC9</dc:creator>
  <cp:lastModifiedBy>Hájková</cp:lastModifiedBy>
  <cp:revision>47</cp:revision>
  <dcterms:created xsi:type="dcterms:W3CDTF">2012-10-27T13:36:38Z</dcterms:created>
  <dcterms:modified xsi:type="dcterms:W3CDTF">2013-01-29T13:24:05Z</dcterms:modified>
</cp:coreProperties>
</file>