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57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78" r:id="rId20"/>
    <p:sldId id="25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7F93B-2DEC-40B5-ADC6-B43DF0E34FE6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55CB6-CDE9-4B48-928E-45CCFCF1BB7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CE5-A741-4827-9735-4F62613410D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3A41-3A67-4A6C-8AB3-FA6501121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CE5-A741-4827-9735-4F62613410D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3A41-3A67-4A6C-8AB3-FA6501121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CE5-A741-4827-9735-4F62613410D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3A41-3A67-4A6C-8AB3-FA6501121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CE5-A741-4827-9735-4F62613410D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3A41-3A67-4A6C-8AB3-FA6501121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CE5-A741-4827-9735-4F62613410D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3A41-3A67-4A6C-8AB3-FA6501121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CE5-A741-4827-9735-4F62613410D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3A41-3A67-4A6C-8AB3-FA6501121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CE5-A741-4827-9735-4F62613410D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3A41-3A67-4A6C-8AB3-FA6501121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CE5-A741-4827-9735-4F62613410D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3A41-3A67-4A6C-8AB3-FA6501121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CE5-A741-4827-9735-4F62613410D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3A41-3A67-4A6C-8AB3-FA6501121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CE5-A741-4827-9735-4F62613410D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3A41-3A67-4A6C-8AB3-FA6501121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3CE5-A741-4827-9735-4F62613410D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3A41-3A67-4A6C-8AB3-FA6501121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3CE5-A741-4827-9735-4F62613410D0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D3A41-3A67-4A6C-8AB3-FA65011213C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d/d8/Vieux_port_de_Marseille_2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b/ba/Basilique_de_Fourvi%C3%A8re_from_Saone_(Lyon)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c/c5/MSM_sunset_02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e/e8/Cathedral_Notre-Dame_de_Reims,_France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2/20/MontBlanc2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//upload.wikimedia.org/wikipedia/commons/3/3e/Aiguille-du-Midi-summer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//upload.wikimedia.org/wikipedia/commons/8/80/France_Loir-et-Cher_Chambord_Chateau_0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0/0a/UsseSchloss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//upload.wikimedia.org/wikipedia/commons/e/e0/Fontainebleau_schloss_04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c/c3/Flag_of_France.sv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PC9\AppData\Local\Microsoft\Windows\Temporary Internet Files\Content.IE5\PH9WNV0K\MP9004037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5499417" cy="3600400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0"/>
            <a:ext cx="24955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aoblený obdélník 5"/>
          <p:cNvSpPr/>
          <p:nvPr/>
        </p:nvSpPr>
        <p:spPr>
          <a:xfrm>
            <a:off x="1475656" y="188640"/>
            <a:ext cx="3024336" cy="936104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PAŘÍŽ</a:t>
            </a:r>
            <a:endParaRPr lang="cs-CZ" sz="4000" dirty="0"/>
          </a:p>
        </p:txBody>
      </p:sp>
      <p:sp>
        <p:nvSpPr>
          <p:cNvPr id="7" name="Zaoblený obdélník 6"/>
          <p:cNvSpPr/>
          <p:nvPr/>
        </p:nvSpPr>
        <p:spPr>
          <a:xfrm>
            <a:off x="827584" y="1628800"/>
            <a:ext cx="381642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Vítězný oblouk</a:t>
            </a:r>
            <a:endParaRPr lang="cs-CZ" sz="2400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284984"/>
            <a:ext cx="25050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836712"/>
            <a:ext cx="2085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C:\Users\PC9\AppData\Local\Microsoft\Windows\Temporary Internet Files\Content.IE5\IOK2M52Y\MP90040320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2081212" cy="3121025"/>
          </a:xfrm>
          <a:prstGeom prst="rect">
            <a:avLst/>
          </a:prstGeom>
          <a:noFill/>
        </p:spPr>
      </p:pic>
      <p:pic>
        <p:nvPicPr>
          <p:cNvPr id="17415" name="Picture 7" descr="C:\Users\PC9\AppData\Local\Microsoft\Windows\Temporary Internet Files\Content.IE5\AKH2NF7E\MP90040386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77072"/>
            <a:ext cx="3901440" cy="2599944"/>
          </a:xfrm>
          <a:prstGeom prst="rect">
            <a:avLst/>
          </a:prstGeom>
          <a:noFill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3657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aoblený obdélník 9"/>
          <p:cNvSpPr/>
          <p:nvPr/>
        </p:nvSpPr>
        <p:spPr>
          <a:xfrm>
            <a:off x="3131840" y="692696"/>
            <a:ext cx="3024336" cy="936104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PAŘÍŽ</a:t>
            </a:r>
            <a:endParaRPr lang="cs-CZ" sz="40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3131840" y="2060848"/>
            <a:ext cx="3096344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Symbol Paříže</a:t>
            </a:r>
          </a:p>
          <a:p>
            <a:pPr algn="ctr"/>
            <a:r>
              <a:rPr lang="cs-CZ" sz="2800" dirty="0" err="1" smtClean="0"/>
              <a:t>Eiffelova</a:t>
            </a:r>
            <a:r>
              <a:rPr lang="cs-CZ" sz="2800" dirty="0" smtClean="0"/>
              <a:t> věž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Vieux port de Marseille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7620000" cy="497205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691680" y="692696"/>
            <a:ext cx="590465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Přístav Marseille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16416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Basilique de Fourvière from Saone (Lyon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7620000" cy="570547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907704" y="260648"/>
            <a:ext cx="460851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Katedrála v Lyonu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16416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MSM sunset 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7620000" cy="5029201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2051720" y="692696"/>
            <a:ext cx="496855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Mont</a:t>
            </a:r>
            <a:r>
              <a:rPr lang="cs-CZ" sz="2800" dirty="0" smtClean="0"/>
              <a:t> </a:t>
            </a:r>
            <a:r>
              <a:rPr lang="cs-CZ" sz="2800" dirty="0" err="1" smtClean="0"/>
              <a:t>Saint</a:t>
            </a:r>
            <a:r>
              <a:rPr lang="cs-CZ" sz="2800" dirty="0" smtClean="0"/>
              <a:t> </a:t>
            </a:r>
            <a:r>
              <a:rPr lang="cs-CZ" sz="2800" dirty="0" err="1" smtClean="0"/>
              <a:t>Michel</a:t>
            </a:r>
            <a:r>
              <a:rPr lang="cs-CZ" sz="2800" dirty="0" smtClean="0"/>
              <a:t> v Normandii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16416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Cathedral Notre-Dame de Reims, Fra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4286250" cy="571500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364088" y="476672"/>
            <a:ext cx="3096344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Katedrála </a:t>
            </a:r>
            <a:r>
              <a:rPr lang="cs-CZ" sz="2800" dirty="0" err="1" smtClean="0"/>
              <a:t>Notre</a:t>
            </a:r>
            <a:r>
              <a:rPr lang="cs-CZ" sz="2800" dirty="0" smtClean="0"/>
              <a:t>-</a:t>
            </a:r>
            <a:r>
              <a:rPr lang="cs-CZ" sz="2800" dirty="0" err="1" smtClean="0"/>
              <a:t>Dame</a:t>
            </a:r>
            <a:r>
              <a:rPr lang="cs-CZ" sz="2800" dirty="0" smtClean="0"/>
              <a:t> v Remeši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16416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MontBlanc2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7610475" cy="2428875"/>
          </a:xfrm>
          <a:prstGeom prst="rect">
            <a:avLst/>
          </a:prstGeom>
          <a:noFill/>
        </p:spPr>
      </p:pic>
      <p:pic>
        <p:nvPicPr>
          <p:cNvPr id="27652" name="Picture 4" descr="File:Aiguille-du-Midi-summ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356992"/>
            <a:ext cx="4320480" cy="324036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796136" y="3861048"/>
            <a:ext cx="2376264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Alpy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028384" y="256490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[obr.6]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20072" y="616530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France Loir-et-Cher Chambord Chateau 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4392488" cy="3277895"/>
          </a:xfrm>
          <a:prstGeom prst="rect">
            <a:avLst/>
          </a:prstGeom>
          <a:noFill/>
        </p:spPr>
      </p:pic>
      <p:pic>
        <p:nvPicPr>
          <p:cNvPr id="28676" name="Picture 4" descr="File:Fontainebleau schloss 0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04664"/>
            <a:ext cx="5026972" cy="2664296"/>
          </a:xfrm>
          <a:prstGeom prst="rect">
            <a:avLst/>
          </a:prstGeom>
          <a:noFill/>
        </p:spPr>
      </p:pic>
      <p:pic>
        <p:nvPicPr>
          <p:cNvPr id="28678" name="Picture 6" descr="File:UsseSchlos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7360" y="3356992"/>
            <a:ext cx="4236640" cy="3177480"/>
          </a:xfrm>
          <a:prstGeom prst="rect">
            <a:avLst/>
          </a:prstGeom>
          <a:noFill/>
        </p:spPr>
      </p:pic>
      <p:sp>
        <p:nvSpPr>
          <p:cNvPr id="8" name="Zaoblený obdélník 7"/>
          <p:cNvSpPr/>
          <p:nvPr/>
        </p:nvSpPr>
        <p:spPr>
          <a:xfrm>
            <a:off x="179512" y="188640"/>
            <a:ext cx="446449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Pohádkové hrady a zámky</a:t>
            </a:r>
            <a:endParaRPr lang="cs-CZ" sz="2800" dirty="0"/>
          </a:p>
        </p:txBody>
      </p:sp>
      <p:sp>
        <p:nvSpPr>
          <p:cNvPr id="9" name="Zaoblený obdélník 8"/>
          <p:cNvSpPr/>
          <p:nvPr/>
        </p:nvSpPr>
        <p:spPr>
          <a:xfrm>
            <a:off x="6551712" y="332656"/>
            <a:ext cx="259228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Fontainebleau</a:t>
            </a:r>
            <a:endParaRPr lang="cs-CZ" sz="2400" dirty="0"/>
          </a:p>
        </p:txBody>
      </p:sp>
      <p:sp>
        <p:nvSpPr>
          <p:cNvPr id="10" name="Zaoblený obdélník 9"/>
          <p:cNvSpPr/>
          <p:nvPr/>
        </p:nvSpPr>
        <p:spPr>
          <a:xfrm>
            <a:off x="395536" y="2708920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Chateau</a:t>
            </a:r>
            <a:r>
              <a:rPr lang="cs-CZ" sz="2400" dirty="0" smtClean="0"/>
              <a:t> </a:t>
            </a:r>
            <a:r>
              <a:rPr lang="cs-CZ" sz="2400" dirty="0" err="1" smtClean="0"/>
              <a:t>Chambord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732240" y="3068960"/>
            <a:ext cx="259228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Chateau</a:t>
            </a:r>
            <a:r>
              <a:rPr lang="cs-CZ" sz="2400" dirty="0" smtClean="0"/>
              <a:t>  d </a:t>
            </a:r>
            <a:r>
              <a:rPr lang="cs-CZ" sz="2400" dirty="0" err="1" smtClean="0"/>
              <a:t>Ussé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316416" y="2636912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[obr.8]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95936" y="648866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[obr.9]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028384" y="6488668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[obr.10]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HÜBELOVÁ, D.; CHALUPA, P.: Zeměpis Evropa, 1. díl pro 8. ročník ZŠ nebo tercie víceletých gymnázií. Brno: Nová škola, s.r.o. 2012. 96 s. IBSN 978-80-7289-348-5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JEŘÁBEK, M.: Zeměpis 8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2006.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128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s. ISBN 80-7238-486-4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Evropa – sešitový atlas pro základní školy a víceletá gymnázia. Praha: Kartografie 2006. 53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26064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3</a:t>
            </a: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WWW:&lt;http://commons.wikimedia.org/wiki/File:Flag_of_France.svg&gt;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249289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12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WWW:&lt;http://commons.wikimedia.org/wiki/File:Vieux_port_de_Marseille_2.jpg&gt;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7544" y="3645024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[obr.3]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WWW:&lt;http://commons.wikimedia.org/wiki/File:Basilique_de_Fourvi%C3%A8re_from_Saone_(Lyon).jpg&gt;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1196752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5 a 9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Francie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Evropa – sešitový atlas pro základní školy a víceletá gymnázia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Praha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Kartografie 2006, s. 32</a:t>
            </a:r>
          </a:p>
          <a:p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95536" y="4941168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[obr.4]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WWW:&lt;http://commons.wikimedia.org/wiki/File:MSM_sunset_02.JPG&gt;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Státy Evropy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Francie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VY_32_INOVACE_12.06.HAJ.ZE.8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4. 11. 2012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539552" y="404664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15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[obr.5]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WWW:&lt;http://commons.wikimedia.org/wiki/File:Cathedral_Notre-Dame_de_Reims,_France.jpg&gt;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539552" y="1556792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16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[obr.6]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WWW:&lt;http://commons.wikimedia.org/wiki/File:MontBlanc2c.jpg&gt;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23528" y="70294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[obr.10]</a:t>
            </a:r>
            <a:endParaRPr lang="cs-CZ" dirty="0"/>
          </a:p>
        </p:txBody>
      </p:sp>
      <p:sp>
        <p:nvSpPr>
          <p:cNvPr id="33" name="Obdélník 32"/>
          <p:cNvSpPr/>
          <p:nvPr/>
        </p:nvSpPr>
        <p:spPr>
          <a:xfrm>
            <a:off x="1115616" y="702940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[cit. 2012-11-04]. Dostupný pod licencí Public </a:t>
            </a:r>
            <a:r>
              <a:rPr lang="cs-CZ" dirty="0" err="1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domain</a:t>
            </a:r>
            <a:r>
              <a:rPr lang="cs-CZ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na 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539552" y="234888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16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WWW:&lt;http://commons.wikimedia.org/wiki/File:Aiguille-du-Midi-summer.jpg&gt;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539552" y="436510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17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[obr.9]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WWW:&lt;http://commons.wikimedia.org/wiki/File:France_Loir-et-Cher_Chambord_Chateau_03.jpg&gt;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971600" y="746144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http://commons.wikimedia.org/wiki/File:UsseSchloss.jpg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539552" y="335699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17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[obr.8]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WWW:&lt;http://commons.wikimedia.org/wiki/File:Fontainebleau_schloss_04.jpg&gt;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611560" y="551723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17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[obr.10]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2012-11-04].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WWW:&lt;http://commons.wikimedia.org/wiki/File:UsseSchloss.jpg&gt;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ile:Flag of Franc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620000" cy="507682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123728" y="476672"/>
            <a:ext cx="4680520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FRANCIE</a:t>
            </a:r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16416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11560" y="53732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Státní zřízení:</a:t>
            </a:r>
            <a:endParaRPr lang="cs-CZ" sz="2400" dirty="0"/>
          </a:p>
        </p:txBody>
      </p:sp>
      <p:sp>
        <p:nvSpPr>
          <p:cNvPr id="3" name="Zaoblený obdélník 2"/>
          <p:cNvSpPr/>
          <p:nvPr/>
        </p:nvSpPr>
        <p:spPr>
          <a:xfrm>
            <a:off x="611560" y="6165304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Hlavní město:</a:t>
            </a:r>
            <a:endParaRPr lang="cs-CZ" sz="2400" dirty="0"/>
          </a:p>
        </p:txBody>
      </p:sp>
      <p:sp>
        <p:nvSpPr>
          <p:cNvPr id="4" name="Zaoblený obdélník 3"/>
          <p:cNvSpPr/>
          <p:nvPr/>
        </p:nvSpPr>
        <p:spPr>
          <a:xfrm>
            <a:off x="4283968" y="2636912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61 miliónů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4283968" y="4365104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euro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4283968" y="3573016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francouzština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4283968" y="5301208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republika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4283968" y="6021288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Paříž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611560" y="4509120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Měna: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11560" y="17728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Rozloha:</a:t>
            </a:r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611560" y="2636912"/>
            <a:ext cx="28083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Počet obyvatel:</a:t>
            </a:r>
            <a:endParaRPr lang="cs-CZ" sz="24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611560" y="35730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Úřední jazyk:</a:t>
            </a:r>
            <a:endParaRPr lang="cs-CZ" sz="24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4283968" y="1772816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547 000 km²</a:t>
            </a:r>
            <a:endParaRPr lang="cs-CZ" sz="24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1835696" y="620688"/>
            <a:ext cx="49685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Základní údaje: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9\Desktop\DUMY\skeny - mapy\sken-mapy E  - Franc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4896544" cy="6688471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012160" y="1052736"/>
            <a:ext cx="2376264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Státy Beneluxu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179512" y="1484784"/>
            <a:ext cx="255577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Průliv La  Manche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0" y="5373216"/>
            <a:ext cx="219573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Pyreneje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6732240" y="4941168"/>
            <a:ext cx="194421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Alpy</a:t>
            </a:r>
            <a:endParaRPr lang="cs-CZ" sz="2400" b="1" dirty="0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2771800" y="1772816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4" idx="1"/>
          </p:cNvCxnSpPr>
          <p:nvPr/>
        </p:nvCxnSpPr>
        <p:spPr>
          <a:xfrm flipH="1">
            <a:off x="5004048" y="1376772"/>
            <a:ext cx="1008112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 flipV="1">
            <a:off x="6012160" y="5013176"/>
            <a:ext cx="648072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6" idx="3"/>
          </p:cNvCxnSpPr>
          <p:nvPr/>
        </p:nvCxnSpPr>
        <p:spPr>
          <a:xfrm>
            <a:off x="2195736" y="5697252"/>
            <a:ext cx="1440160" cy="75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6516216" y="2564904"/>
            <a:ext cx="2160240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Paříž</a:t>
            </a:r>
            <a:endParaRPr lang="cs-CZ" sz="2400" b="1" dirty="0"/>
          </a:p>
        </p:txBody>
      </p:sp>
      <p:sp>
        <p:nvSpPr>
          <p:cNvPr id="26" name="Zaoblený obdélník 25"/>
          <p:cNvSpPr/>
          <p:nvPr/>
        </p:nvSpPr>
        <p:spPr>
          <a:xfrm>
            <a:off x="6660232" y="5949280"/>
            <a:ext cx="2160240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Marseille</a:t>
            </a:r>
            <a:endParaRPr lang="cs-CZ" sz="2400" b="1" dirty="0"/>
          </a:p>
        </p:txBody>
      </p:sp>
      <p:cxnSp>
        <p:nvCxnSpPr>
          <p:cNvPr id="28" name="Přímá spojovací šipka 27"/>
          <p:cNvCxnSpPr/>
          <p:nvPr/>
        </p:nvCxnSpPr>
        <p:spPr>
          <a:xfrm flipH="1">
            <a:off x="4572000" y="2924944"/>
            <a:ext cx="187220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H="1" flipV="1">
            <a:off x="5580112" y="6165304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508104" y="3429000"/>
            <a:ext cx="33123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Zemědělství</a:t>
            </a:r>
            <a:endParaRPr lang="cs-CZ" sz="2400" dirty="0"/>
          </a:p>
        </p:txBody>
      </p:sp>
      <p:sp>
        <p:nvSpPr>
          <p:cNvPr id="3" name="Zaoblený obdélník 2"/>
          <p:cNvSpPr/>
          <p:nvPr/>
        </p:nvSpPr>
        <p:spPr>
          <a:xfrm>
            <a:off x="4211960" y="4725144"/>
            <a:ext cx="33123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Služby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971600" y="1412776"/>
            <a:ext cx="7200800" cy="1080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Hospodářství:</a:t>
            </a:r>
          </a:p>
          <a:p>
            <a:pPr algn="ctr"/>
            <a:r>
              <a:rPr lang="cs-CZ" sz="2400" dirty="0" smtClean="0"/>
              <a:t>Velmi vyspělý stát, hospodářsky všestranně rozvinutý</a:t>
            </a:r>
            <a:endParaRPr lang="cs-CZ" sz="2400" dirty="0"/>
          </a:p>
        </p:txBody>
      </p:sp>
      <p:cxnSp>
        <p:nvCxnSpPr>
          <p:cNvPr id="10" name="Přímá spojovací šipka 9"/>
          <p:cNvCxnSpPr/>
          <p:nvPr/>
        </p:nvCxnSpPr>
        <p:spPr>
          <a:xfrm flipH="1">
            <a:off x="1763688" y="2492896"/>
            <a:ext cx="273630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4572000" y="2420888"/>
            <a:ext cx="504056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1907704" y="40770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Zaoblený obdélník 14"/>
          <p:cNvSpPr/>
          <p:nvPr/>
        </p:nvSpPr>
        <p:spPr>
          <a:xfrm>
            <a:off x="395536" y="4653136"/>
            <a:ext cx="33123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Průmysl</a:t>
            </a:r>
            <a:endParaRPr lang="cs-CZ" sz="24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395536" y="3501008"/>
            <a:ext cx="33123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Nerostné bohatství</a:t>
            </a:r>
            <a:endParaRPr lang="cs-CZ" sz="2400" dirty="0"/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4572000" y="2492896"/>
            <a:ext cx="244827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2483768" y="5157192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t</a:t>
            </a:r>
            <a:r>
              <a:rPr lang="cs-CZ" sz="2400" dirty="0" smtClean="0"/>
              <a:t>extilní a obuvnický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2483768" y="6021288"/>
            <a:ext cx="216024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potravinářský</a:t>
            </a:r>
            <a:endParaRPr lang="cs-CZ" sz="24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5364088" y="4365104"/>
            <a:ext cx="35283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Pneumatiky, kosmetika</a:t>
            </a:r>
            <a:endParaRPr lang="cs-CZ" sz="24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5364088" y="5229200"/>
            <a:ext cx="35283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Světová móda</a:t>
            </a:r>
            <a:endParaRPr lang="cs-CZ" sz="24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5364088" y="6021288"/>
            <a:ext cx="35283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Vína, sýry, maso</a:t>
            </a:r>
            <a:endParaRPr lang="cs-CZ" sz="2400" dirty="0"/>
          </a:p>
        </p:txBody>
      </p:sp>
      <p:sp>
        <p:nvSpPr>
          <p:cNvPr id="23" name="Zaoblený obdélník 22"/>
          <p:cNvSpPr/>
          <p:nvPr/>
        </p:nvSpPr>
        <p:spPr>
          <a:xfrm>
            <a:off x="2555776" y="4365104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chemický</a:t>
            </a:r>
            <a:endParaRPr lang="cs-CZ" sz="2400" dirty="0"/>
          </a:p>
        </p:txBody>
      </p:sp>
      <p:sp>
        <p:nvSpPr>
          <p:cNvPr id="24" name="Zaoblený obdélník 23"/>
          <p:cNvSpPr/>
          <p:nvPr/>
        </p:nvSpPr>
        <p:spPr>
          <a:xfrm>
            <a:off x="5292080" y="3501008"/>
            <a:ext cx="35283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Dopravní prostředky</a:t>
            </a:r>
            <a:endParaRPr lang="cs-CZ" sz="2400" dirty="0"/>
          </a:p>
        </p:txBody>
      </p:sp>
      <p:sp>
        <p:nvSpPr>
          <p:cNvPr id="25" name="Zaoblený obdélník 24"/>
          <p:cNvSpPr/>
          <p:nvPr/>
        </p:nvSpPr>
        <p:spPr>
          <a:xfrm>
            <a:off x="395536" y="692696"/>
            <a:ext cx="345638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Nerostné bohatství:</a:t>
            </a:r>
            <a:endParaRPr lang="cs-CZ" sz="2400" dirty="0"/>
          </a:p>
        </p:txBody>
      </p:sp>
      <p:sp>
        <p:nvSpPr>
          <p:cNvPr id="26" name="Zaoblený obdélník 25"/>
          <p:cNvSpPr/>
          <p:nvPr/>
        </p:nvSpPr>
        <p:spPr>
          <a:xfrm>
            <a:off x="467544" y="2564904"/>
            <a:ext cx="19442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Průmysl:</a:t>
            </a:r>
            <a:endParaRPr lang="cs-CZ" sz="2400" dirty="0"/>
          </a:p>
        </p:txBody>
      </p:sp>
      <p:sp>
        <p:nvSpPr>
          <p:cNvPr id="27" name="Zaoblený obdélník 26"/>
          <p:cNvSpPr/>
          <p:nvPr/>
        </p:nvSpPr>
        <p:spPr>
          <a:xfrm>
            <a:off x="4860032" y="260648"/>
            <a:ext cx="3888432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Palivové suroviny – málo</a:t>
            </a:r>
          </a:p>
          <a:p>
            <a:pPr algn="ctr"/>
            <a:r>
              <a:rPr lang="cs-CZ" sz="2400" dirty="0" smtClean="0"/>
              <a:t>Dovoz ropy a zemního plynu</a:t>
            </a:r>
            <a:endParaRPr lang="cs-CZ" sz="2400" dirty="0"/>
          </a:p>
        </p:txBody>
      </p:sp>
      <p:sp>
        <p:nvSpPr>
          <p:cNvPr id="28" name="Zaoblený obdélník 27"/>
          <p:cNvSpPr/>
          <p:nvPr/>
        </p:nvSpPr>
        <p:spPr>
          <a:xfrm>
            <a:off x="4932040" y="1412776"/>
            <a:ext cx="374441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Těžba:  železná ruda,</a:t>
            </a:r>
          </a:p>
          <a:p>
            <a:pPr algn="ctr"/>
            <a:r>
              <a:rPr lang="cs-CZ" sz="2400" dirty="0" smtClean="0"/>
              <a:t>Bauxit, uran</a:t>
            </a:r>
            <a:endParaRPr lang="cs-CZ" sz="2400" dirty="0"/>
          </a:p>
        </p:txBody>
      </p:sp>
      <p:sp>
        <p:nvSpPr>
          <p:cNvPr id="29" name="Zaoblený obdélník 28"/>
          <p:cNvSpPr/>
          <p:nvPr/>
        </p:nvSpPr>
        <p:spPr>
          <a:xfrm>
            <a:off x="2627784" y="2636912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energetický</a:t>
            </a:r>
            <a:endParaRPr lang="cs-CZ" sz="2400" dirty="0"/>
          </a:p>
        </p:txBody>
      </p:sp>
      <p:sp>
        <p:nvSpPr>
          <p:cNvPr id="30" name="Zaoblený obdélník 29"/>
          <p:cNvSpPr/>
          <p:nvPr/>
        </p:nvSpPr>
        <p:spPr>
          <a:xfrm>
            <a:off x="2627784" y="3501008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strojírenský</a:t>
            </a:r>
            <a:endParaRPr lang="cs-CZ" sz="2400" dirty="0"/>
          </a:p>
        </p:txBody>
      </p:sp>
      <p:sp>
        <p:nvSpPr>
          <p:cNvPr id="31" name="Zaoblený obdélník 30"/>
          <p:cNvSpPr/>
          <p:nvPr/>
        </p:nvSpPr>
        <p:spPr>
          <a:xfrm>
            <a:off x="5148064" y="2636912"/>
            <a:ext cx="35283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80% atomové elektrárny</a:t>
            </a:r>
            <a:endParaRPr lang="cs-CZ" sz="2400" dirty="0"/>
          </a:p>
        </p:txBody>
      </p:sp>
      <p:cxnSp>
        <p:nvCxnSpPr>
          <p:cNvPr id="33" name="Přímá spojovací šipka 32"/>
          <p:cNvCxnSpPr/>
          <p:nvPr/>
        </p:nvCxnSpPr>
        <p:spPr>
          <a:xfrm flipV="1">
            <a:off x="3923928" y="620688"/>
            <a:ext cx="936104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>
            <a:off x="3923928" y="980728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716016" y="980728"/>
            <a:ext cx="403244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Živočišná výroba – převládá</a:t>
            </a:r>
          </a:p>
          <a:p>
            <a:pPr algn="ctr"/>
            <a:r>
              <a:rPr lang="cs-CZ" sz="2400" dirty="0" smtClean="0"/>
              <a:t>Chov  skotu a prasat, rybolov</a:t>
            </a:r>
            <a:endParaRPr lang="cs-CZ" sz="2400" dirty="0"/>
          </a:p>
        </p:txBody>
      </p:sp>
      <p:sp>
        <p:nvSpPr>
          <p:cNvPr id="3" name="Zaoblený obdélník 2"/>
          <p:cNvSpPr/>
          <p:nvPr/>
        </p:nvSpPr>
        <p:spPr>
          <a:xfrm>
            <a:off x="4716016" y="2204864"/>
            <a:ext cx="4032448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Rostlinná výroba – intenzivní</a:t>
            </a:r>
          </a:p>
          <a:p>
            <a:pPr algn="ctr"/>
            <a:r>
              <a:rPr lang="cs-CZ" sz="2400" dirty="0" smtClean="0"/>
              <a:t>Obiloviny, krmiva, brambory</a:t>
            </a:r>
          </a:p>
          <a:p>
            <a:pPr algn="ctr"/>
            <a:r>
              <a:rPr lang="cs-CZ" sz="2400" dirty="0" smtClean="0"/>
              <a:t>Cukrová řepa, ovoce - víno</a:t>
            </a:r>
            <a:endParaRPr lang="cs-CZ" sz="2400" dirty="0"/>
          </a:p>
        </p:txBody>
      </p:sp>
      <p:sp>
        <p:nvSpPr>
          <p:cNvPr id="4" name="Šipka doprava 3"/>
          <p:cNvSpPr/>
          <p:nvPr/>
        </p:nvSpPr>
        <p:spPr>
          <a:xfrm rot="20772061">
            <a:off x="3204366" y="1446226"/>
            <a:ext cx="1510723" cy="1871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 rot="1509633">
            <a:off x="3096023" y="2191179"/>
            <a:ext cx="1675128" cy="2053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395536" y="1340768"/>
            <a:ext cx="2808312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Zemědělství:</a:t>
            </a:r>
            <a:endParaRPr lang="cs-CZ" sz="3200" dirty="0"/>
          </a:p>
        </p:txBody>
      </p:sp>
      <p:sp>
        <p:nvSpPr>
          <p:cNvPr id="7" name="Zaoblený obdélník 6"/>
          <p:cNvSpPr/>
          <p:nvPr/>
        </p:nvSpPr>
        <p:spPr>
          <a:xfrm>
            <a:off x="539552" y="4941168"/>
            <a:ext cx="302433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Služby:</a:t>
            </a:r>
            <a:endParaRPr lang="cs-CZ" sz="3200" dirty="0"/>
          </a:p>
        </p:txBody>
      </p:sp>
      <p:sp>
        <p:nvSpPr>
          <p:cNvPr id="8" name="Zaoblený obdélník 7"/>
          <p:cNvSpPr/>
          <p:nvPr/>
        </p:nvSpPr>
        <p:spPr>
          <a:xfrm>
            <a:off x="4535488" y="4509120"/>
            <a:ext cx="4608512" cy="18722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Významný cestovní ruch:</a:t>
            </a:r>
          </a:p>
          <a:p>
            <a:pPr algn="ctr"/>
            <a:r>
              <a:rPr lang="cs-CZ" sz="2400" dirty="0" smtClean="0"/>
              <a:t>Historické památky</a:t>
            </a:r>
          </a:p>
          <a:p>
            <a:pPr algn="ctr"/>
            <a:r>
              <a:rPr lang="cs-CZ" sz="2400" dirty="0" smtClean="0"/>
              <a:t>Zimní -Alpy, Pyreneje – lyžování</a:t>
            </a:r>
          </a:p>
          <a:p>
            <a:pPr algn="ctr"/>
            <a:r>
              <a:rPr lang="cs-CZ" sz="2400" dirty="0" smtClean="0"/>
              <a:t>Letní - Francouzská riviéra</a:t>
            </a:r>
          </a:p>
          <a:p>
            <a:pPr algn="ctr">
              <a:buFontTx/>
              <a:buChar char="-"/>
            </a:pPr>
            <a:endParaRPr lang="cs-CZ" sz="2400" dirty="0"/>
          </a:p>
        </p:txBody>
      </p:sp>
      <p:sp>
        <p:nvSpPr>
          <p:cNvPr id="9" name="Šipka doprava 8"/>
          <p:cNvSpPr/>
          <p:nvPr/>
        </p:nvSpPr>
        <p:spPr>
          <a:xfrm>
            <a:off x="3563888" y="5301208"/>
            <a:ext cx="1080120" cy="2160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1" animBg="1"/>
      <p:bldP spid="5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9\Desktop\DUMY\skeny - mapy\sken-mapy E  - Franc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4896544" cy="6688471"/>
          </a:xfrm>
          <a:prstGeom prst="rect">
            <a:avLst/>
          </a:prstGeom>
          <a:noFill/>
        </p:spPr>
      </p:pic>
      <p:sp>
        <p:nvSpPr>
          <p:cNvPr id="25" name="Zaoblený obdélník 24"/>
          <p:cNvSpPr/>
          <p:nvPr/>
        </p:nvSpPr>
        <p:spPr>
          <a:xfrm>
            <a:off x="4929190" y="1428736"/>
            <a:ext cx="2160240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Paříž</a:t>
            </a:r>
            <a:endParaRPr lang="cs-CZ" sz="2400" b="1" dirty="0"/>
          </a:p>
        </p:txBody>
      </p:sp>
      <p:sp>
        <p:nvSpPr>
          <p:cNvPr id="26" name="Zaoblený obdélník 25"/>
          <p:cNvSpPr/>
          <p:nvPr/>
        </p:nvSpPr>
        <p:spPr>
          <a:xfrm>
            <a:off x="6660232" y="5949280"/>
            <a:ext cx="2160240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Marseille</a:t>
            </a:r>
            <a:endParaRPr lang="cs-CZ" sz="2400" b="1" dirty="0"/>
          </a:p>
        </p:txBody>
      </p:sp>
      <p:cxnSp>
        <p:nvCxnSpPr>
          <p:cNvPr id="28" name="Přímá spojovací šipka 27"/>
          <p:cNvCxnSpPr>
            <a:stCxn id="25" idx="2"/>
          </p:cNvCxnSpPr>
          <p:nvPr/>
        </p:nvCxnSpPr>
        <p:spPr>
          <a:xfrm rot="5400000">
            <a:off x="4649993" y="1855369"/>
            <a:ext cx="1209886" cy="1508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H="1" flipV="1">
            <a:off x="5652120" y="6237312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1214414" y="4429132"/>
            <a:ext cx="1571636" cy="50006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Bordeaux</a:t>
            </a:r>
            <a:endParaRPr lang="cs-CZ" sz="2400" b="1" dirty="0"/>
          </a:p>
        </p:txBody>
      </p:sp>
      <p:sp>
        <p:nvSpPr>
          <p:cNvPr id="17" name="Zaoblený obdélník 16"/>
          <p:cNvSpPr/>
          <p:nvPr/>
        </p:nvSpPr>
        <p:spPr>
          <a:xfrm>
            <a:off x="1214414" y="5357826"/>
            <a:ext cx="1571636" cy="50006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Toulouse</a:t>
            </a:r>
            <a:endParaRPr lang="cs-CZ" sz="2400" b="1" dirty="0"/>
          </a:p>
        </p:txBody>
      </p:sp>
      <p:sp>
        <p:nvSpPr>
          <p:cNvPr id="18" name="Zaoblený obdélník 17"/>
          <p:cNvSpPr/>
          <p:nvPr/>
        </p:nvSpPr>
        <p:spPr>
          <a:xfrm>
            <a:off x="1214414" y="2214554"/>
            <a:ext cx="1571636" cy="50006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/>
              <a:t>Le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Havre</a:t>
            </a:r>
            <a:endParaRPr lang="cs-CZ" sz="2400" b="1" dirty="0"/>
          </a:p>
        </p:txBody>
      </p:sp>
      <p:sp>
        <p:nvSpPr>
          <p:cNvPr id="19" name="Zaoblený obdélník 18"/>
          <p:cNvSpPr/>
          <p:nvPr/>
        </p:nvSpPr>
        <p:spPr>
          <a:xfrm>
            <a:off x="7072330" y="2357430"/>
            <a:ext cx="1643074" cy="50006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/>
              <a:t>Strasbourg</a:t>
            </a:r>
            <a:endParaRPr lang="cs-CZ" sz="2400" b="1" dirty="0"/>
          </a:p>
        </p:txBody>
      </p:sp>
      <p:sp>
        <p:nvSpPr>
          <p:cNvPr id="20" name="Zaoblený obdélník 19"/>
          <p:cNvSpPr/>
          <p:nvPr/>
        </p:nvSpPr>
        <p:spPr>
          <a:xfrm>
            <a:off x="6643702" y="4857760"/>
            <a:ext cx="1571636" cy="50006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Lyon</a:t>
            </a:r>
            <a:endParaRPr lang="cs-CZ" sz="2400" b="1" dirty="0"/>
          </a:p>
        </p:txBody>
      </p:sp>
      <p:cxnSp>
        <p:nvCxnSpPr>
          <p:cNvPr id="22" name="Přímá spojovací šipka 21"/>
          <p:cNvCxnSpPr/>
          <p:nvPr/>
        </p:nvCxnSpPr>
        <p:spPr>
          <a:xfrm>
            <a:off x="2843808" y="2492896"/>
            <a:ext cx="777838" cy="3163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9" idx="1"/>
          </p:cNvCxnSpPr>
          <p:nvPr/>
        </p:nvCxnSpPr>
        <p:spPr>
          <a:xfrm flipH="1">
            <a:off x="6228184" y="2607463"/>
            <a:ext cx="844146" cy="6775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>
            <a:stCxn id="20" idx="1"/>
          </p:cNvCxnSpPr>
          <p:nvPr/>
        </p:nvCxnSpPr>
        <p:spPr>
          <a:xfrm rot="10800000">
            <a:off x="5429256" y="4929199"/>
            <a:ext cx="1214446" cy="1785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>
            <a:stCxn id="16" idx="3"/>
          </p:cNvCxnSpPr>
          <p:nvPr/>
        </p:nvCxnSpPr>
        <p:spPr>
          <a:xfrm>
            <a:off x="2786050" y="4679165"/>
            <a:ext cx="571504" cy="5357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>
            <a:stCxn id="17" idx="3"/>
          </p:cNvCxnSpPr>
          <p:nvPr/>
        </p:nvCxnSpPr>
        <p:spPr>
          <a:xfrm>
            <a:off x="2786050" y="5607859"/>
            <a:ext cx="1285884" cy="321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Zaoblený obdélník 38"/>
          <p:cNvSpPr/>
          <p:nvPr/>
        </p:nvSpPr>
        <p:spPr>
          <a:xfrm>
            <a:off x="1785918" y="0"/>
            <a:ext cx="4857784" cy="642942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Města ve Francii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657</Words>
  <Application>Microsoft Office PowerPoint</Application>
  <PresentationFormat>Předvádění na obrazovce (4:3)</PresentationFormat>
  <Paragraphs>163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Hájková</cp:lastModifiedBy>
  <cp:revision>40</cp:revision>
  <dcterms:created xsi:type="dcterms:W3CDTF">2012-11-11T12:31:50Z</dcterms:created>
  <dcterms:modified xsi:type="dcterms:W3CDTF">2013-01-29T13:23:26Z</dcterms:modified>
</cp:coreProperties>
</file>