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8" r:id="rId2"/>
    <p:sldId id="279" r:id="rId3"/>
    <p:sldId id="258" r:id="rId4"/>
    <p:sldId id="261" r:id="rId5"/>
    <p:sldId id="263" r:id="rId6"/>
    <p:sldId id="260" r:id="rId7"/>
    <p:sldId id="281" r:id="rId8"/>
    <p:sldId id="262" r:id="rId9"/>
    <p:sldId id="264" r:id="rId10"/>
    <p:sldId id="266" r:id="rId11"/>
    <p:sldId id="268" r:id="rId12"/>
    <p:sldId id="270" r:id="rId13"/>
    <p:sldId id="271" r:id="rId14"/>
    <p:sldId id="272" r:id="rId15"/>
    <p:sldId id="282" r:id="rId16"/>
    <p:sldId id="275" r:id="rId17"/>
    <p:sldId id="274" r:id="rId18"/>
    <p:sldId id="276" r:id="rId19"/>
    <p:sldId id="273" r:id="rId20"/>
    <p:sldId id="277" r:id="rId21"/>
    <p:sldId id="283" r:id="rId22"/>
    <p:sldId id="284" r:id="rId23"/>
    <p:sldId id="259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94660"/>
  </p:normalViewPr>
  <p:slideViewPr>
    <p:cSldViewPr>
      <p:cViewPr varScale="1">
        <p:scale>
          <a:sx n="88" d="100"/>
          <a:sy n="88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C46A1-F943-46E9-86E6-5318F4C8607E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26FA8-1D90-44C7-A543-AE4753697B4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8D792-AD51-49F4-812B-5A1A76CB016B}" type="datetimeFigureOut">
              <a:rPr lang="cs-CZ" smtClean="0"/>
              <a:pPr/>
              <a:t>31.1.2013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8237D-5001-46EA-AE6E-1C318CF5E7F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zs-mozartova.cz/" TargetMode="External"/><Relationship Id="rId5" Type="http://schemas.openxmlformats.org/officeDocument/2006/relationships/hyperlink" Target="mailto:kundrum@centrum.cz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//upload.wikimedia.org/wikipedia/commons/7/75/Bern_luftaufnahme.pn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//upload.wikimedia.org/wikipedia/commons/a/ab/Geneve_2005_001_Ork.ch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//upload.wikimedia.org/wikipedia/commons/c/cb/Rhine_Rhein_Basel_2006_87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//upload.wikimedia.org/wikipedia/commons/6/68/Rathaus_Basel_2008_(46)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//upload.wikimedia.org/wikipedia/commons/f/f7/LausannePano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//upload.wikimedia.org/wikipedia/commons/0/04/Musee_olympique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zs-mozartova.cz/" TargetMode="External"/><Relationship Id="rId4" Type="http://schemas.openxmlformats.org/officeDocument/2006/relationships/hyperlink" Target="mailto:kundrum@centrum.cz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//upload.wikimedia.org/wikipedia/commons/8/87/Bernina_Brusio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//upload.wikimedia.org/wikipedia/commons/c/c8/GlacierUrseren.jpg" TargetMode="Externa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undrum@centrum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zs-mozartova.cz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//upload.wikimedia.org/wikipedia/commons/f/f3/Flag_of_Switzerland.sv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//upload.wikimedia.org/wikipedia/commons/8/8b/Kantone_der_Schweiz.sv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a/a4/Saoseo2.jpg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04864"/>
            <a:ext cx="6481763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bdélník 5"/>
          <p:cNvSpPr>
            <a:spLocks noChangeArrowheads="1"/>
          </p:cNvSpPr>
          <p:nvPr/>
        </p:nvSpPr>
        <p:spPr bwMode="auto">
          <a:xfrm>
            <a:off x="0" y="4725143"/>
            <a:ext cx="9144000" cy="21544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sz="2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800" b="1" i="1" dirty="0">
                <a:latin typeface="Courier New" pitchFamily="49" charset="0"/>
                <a:cs typeface="Courier New" pitchFamily="49" charset="0"/>
              </a:rPr>
              <a:t>EU PENÍZE ŠKOLÁM</a:t>
            </a:r>
          </a:p>
          <a:p>
            <a:pPr algn="ctr"/>
            <a:endParaRPr lang="cs-CZ" sz="14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b="1" i="1" dirty="0">
                <a:latin typeface="Courier New" pitchFamily="49" charset="0"/>
                <a:cs typeface="Courier New" pitchFamily="49" charset="0"/>
              </a:rPr>
              <a:t>Operační program Vzdělávání pro konkurenceschopnost</a:t>
            </a:r>
          </a:p>
          <a:p>
            <a:pPr algn="ctr"/>
            <a:endParaRPr lang="cs-CZ" sz="12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cs typeface="Courier New" pitchFamily="49" charset="0"/>
              </a:rPr>
            </a:br>
            <a:endParaRPr lang="cs-CZ" sz="2000" dirty="0"/>
          </a:p>
        </p:txBody>
      </p:sp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email: </a:t>
            </a:r>
            <a:r>
              <a:rPr lang="cs-CZ" sz="1400" b="1" i="1" noProof="1" smtClean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kundrum@centrum.cz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6"/>
              </a:rPr>
              <a:t>www.zs-mozartova.cz</a:t>
            </a:r>
            <a:r>
              <a:rPr lang="cs-CZ" sz="1400" b="1" i="1" dirty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b="1" i="1" noProof="1">
              <a:solidFill>
                <a:srgbClr val="002060"/>
              </a:solidFill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3568" y="3871501"/>
            <a:ext cx="7884368" cy="646331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Projekt: ŠKOLA RADOSTI, ŠKOLA KVALITY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Registrační číslo projektu: CZ.1.07/1.4.00/21.3688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32440" cy="568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6444208" y="3501008"/>
            <a:ext cx="237626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Zemědělství</a:t>
            </a:r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1115616" y="692696"/>
            <a:ext cx="7200800" cy="10801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Hospodářství:</a:t>
            </a:r>
          </a:p>
          <a:p>
            <a:pPr algn="ctr"/>
            <a:r>
              <a:rPr lang="cs-CZ" sz="2400" dirty="0" smtClean="0"/>
              <a:t>Velmi vyspělý průmyslově zemědělský stát </a:t>
            </a:r>
            <a:endParaRPr lang="cs-CZ" sz="2400" dirty="0"/>
          </a:p>
        </p:txBody>
      </p:sp>
      <p:cxnSp>
        <p:nvCxnSpPr>
          <p:cNvPr id="10" name="Přímá spojovací šipka 9"/>
          <p:cNvCxnSpPr>
            <a:stCxn id="8" idx="2"/>
          </p:cNvCxnSpPr>
          <p:nvPr/>
        </p:nvCxnSpPr>
        <p:spPr>
          <a:xfrm flipH="1">
            <a:off x="1619672" y="1772816"/>
            <a:ext cx="3096344" cy="1728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>
            <a:stCxn id="8" idx="2"/>
            <a:endCxn id="2" idx="0"/>
          </p:cNvCxnSpPr>
          <p:nvPr/>
        </p:nvCxnSpPr>
        <p:spPr>
          <a:xfrm>
            <a:off x="4716016" y="1772816"/>
            <a:ext cx="2916324" cy="1728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Zaoblený obdélník 17"/>
          <p:cNvSpPr/>
          <p:nvPr/>
        </p:nvSpPr>
        <p:spPr>
          <a:xfrm>
            <a:off x="611560" y="3573016"/>
            <a:ext cx="237626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Průmysl</a:t>
            </a:r>
            <a:endParaRPr lang="cs-CZ" sz="2400" dirty="0"/>
          </a:p>
        </p:txBody>
      </p:sp>
      <p:sp>
        <p:nvSpPr>
          <p:cNvPr id="19" name="Zaoblený obdélník 18"/>
          <p:cNvSpPr/>
          <p:nvPr/>
        </p:nvSpPr>
        <p:spPr>
          <a:xfrm>
            <a:off x="3491880" y="4797152"/>
            <a:ext cx="237626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služby</a:t>
            </a:r>
            <a:endParaRPr lang="cs-CZ" sz="2400" dirty="0"/>
          </a:p>
        </p:txBody>
      </p:sp>
      <p:cxnSp>
        <p:nvCxnSpPr>
          <p:cNvPr id="22" name="Přímá spojovací šipka 21"/>
          <p:cNvCxnSpPr>
            <a:stCxn id="8" idx="2"/>
            <a:endCxn id="19" idx="0"/>
          </p:cNvCxnSpPr>
          <p:nvPr/>
        </p:nvCxnSpPr>
        <p:spPr>
          <a:xfrm flipH="1">
            <a:off x="4680012" y="1772816"/>
            <a:ext cx="36004" cy="30243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élník 23"/>
          <p:cNvSpPr/>
          <p:nvPr/>
        </p:nvSpPr>
        <p:spPr>
          <a:xfrm>
            <a:off x="5220072" y="3789040"/>
            <a:ext cx="3923928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hodinky, elektronika, optika, přesné strojírenství, zbraně</a:t>
            </a:r>
            <a:endParaRPr lang="cs-CZ" sz="2400" dirty="0"/>
          </a:p>
        </p:txBody>
      </p:sp>
      <p:sp>
        <p:nvSpPr>
          <p:cNvPr id="25" name="Zaoblený obdélník 24"/>
          <p:cNvSpPr/>
          <p:nvPr/>
        </p:nvSpPr>
        <p:spPr>
          <a:xfrm>
            <a:off x="395536" y="836712"/>
            <a:ext cx="3456384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Nerostné bohatství:</a:t>
            </a:r>
            <a:endParaRPr lang="cs-CZ" sz="2400" dirty="0"/>
          </a:p>
        </p:txBody>
      </p:sp>
      <p:sp>
        <p:nvSpPr>
          <p:cNvPr id="26" name="Zaoblený obdélník 25"/>
          <p:cNvSpPr/>
          <p:nvPr/>
        </p:nvSpPr>
        <p:spPr>
          <a:xfrm>
            <a:off x="395536" y="2852936"/>
            <a:ext cx="194421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Průmysl:</a:t>
            </a:r>
            <a:endParaRPr lang="cs-CZ" sz="2400" dirty="0"/>
          </a:p>
        </p:txBody>
      </p:sp>
      <p:sp>
        <p:nvSpPr>
          <p:cNvPr id="28" name="Zaoblený obdélník 27"/>
          <p:cNvSpPr/>
          <p:nvPr/>
        </p:nvSpPr>
        <p:spPr>
          <a:xfrm>
            <a:off x="4355976" y="764704"/>
            <a:ext cx="3312368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málo</a:t>
            </a:r>
          </a:p>
        </p:txBody>
      </p:sp>
      <p:sp>
        <p:nvSpPr>
          <p:cNvPr id="29" name="Zaoblený obdélník 28"/>
          <p:cNvSpPr/>
          <p:nvPr/>
        </p:nvSpPr>
        <p:spPr>
          <a:xfrm>
            <a:off x="2843808" y="2924944"/>
            <a:ext cx="208823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energetický</a:t>
            </a:r>
            <a:endParaRPr lang="cs-CZ" sz="2400" dirty="0"/>
          </a:p>
        </p:txBody>
      </p:sp>
      <p:sp>
        <p:nvSpPr>
          <p:cNvPr id="30" name="Zaoblený obdélník 29"/>
          <p:cNvSpPr/>
          <p:nvPr/>
        </p:nvSpPr>
        <p:spPr>
          <a:xfrm>
            <a:off x="2843808" y="4005064"/>
            <a:ext cx="208823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strojírenský</a:t>
            </a:r>
            <a:endParaRPr lang="cs-CZ" sz="2400" dirty="0"/>
          </a:p>
        </p:txBody>
      </p:sp>
      <p:sp>
        <p:nvSpPr>
          <p:cNvPr id="31" name="Zaoblený obdélník 30"/>
          <p:cNvSpPr/>
          <p:nvPr/>
        </p:nvSpPr>
        <p:spPr>
          <a:xfrm>
            <a:off x="5292080" y="2924944"/>
            <a:ext cx="345638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vodní elektrárny</a:t>
            </a:r>
            <a:endParaRPr lang="cs-CZ" sz="2400" dirty="0"/>
          </a:p>
        </p:txBody>
      </p:sp>
      <p:sp>
        <p:nvSpPr>
          <p:cNvPr id="16" name="Zaoblený obdélník 15"/>
          <p:cNvSpPr/>
          <p:nvPr/>
        </p:nvSpPr>
        <p:spPr>
          <a:xfrm>
            <a:off x="395536" y="1844824"/>
            <a:ext cx="3456384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Přírodní  bohatství:</a:t>
            </a:r>
            <a:endParaRPr lang="cs-CZ" sz="2400" dirty="0"/>
          </a:p>
        </p:txBody>
      </p:sp>
      <p:sp>
        <p:nvSpPr>
          <p:cNvPr id="17" name="Zaoblený obdélník 16"/>
          <p:cNvSpPr/>
          <p:nvPr/>
        </p:nvSpPr>
        <p:spPr>
          <a:xfrm>
            <a:off x="4139952" y="1844824"/>
            <a:ext cx="4392488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 prudké řeky, jehličnaté lesy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2843808" y="4941168"/>
            <a:ext cx="208823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chemický</a:t>
            </a:r>
            <a:endParaRPr lang="cs-CZ" sz="2400" dirty="0"/>
          </a:p>
        </p:txBody>
      </p:sp>
      <p:sp>
        <p:nvSpPr>
          <p:cNvPr id="19" name="Zaoblený obdélník 18"/>
          <p:cNvSpPr/>
          <p:nvPr/>
        </p:nvSpPr>
        <p:spPr>
          <a:xfrm>
            <a:off x="2843808" y="5805264"/>
            <a:ext cx="2160240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potravinářský</a:t>
            </a:r>
            <a:endParaRPr lang="cs-CZ" sz="2400" dirty="0"/>
          </a:p>
        </p:txBody>
      </p:sp>
      <p:sp>
        <p:nvSpPr>
          <p:cNvPr id="21" name="Zaoblený obdélník 20"/>
          <p:cNvSpPr/>
          <p:nvPr/>
        </p:nvSpPr>
        <p:spPr>
          <a:xfrm>
            <a:off x="5220072" y="4941168"/>
            <a:ext cx="3600400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farmacie</a:t>
            </a:r>
            <a:endParaRPr lang="cs-CZ" sz="2400" dirty="0"/>
          </a:p>
        </p:txBody>
      </p:sp>
      <p:sp>
        <p:nvSpPr>
          <p:cNvPr id="22" name="Zaoblený obdélník 21"/>
          <p:cNvSpPr/>
          <p:nvPr/>
        </p:nvSpPr>
        <p:spPr>
          <a:xfrm>
            <a:off x="5220072" y="5661248"/>
            <a:ext cx="3528392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mléčné výrobky, sýry, cukrovinky (čokoláda)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0" grpId="0" animBg="1"/>
      <p:bldP spid="31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683568" y="2636912"/>
            <a:ext cx="356490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Živočišná výroba</a:t>
            </a:r>
          </a:p>
          <a:p>
            <a:pPr algn="ctr"/>
            <a:r>
              <a:rPr lang="cs-CZ" sz="2400" dirty="0" smtClean="0"/>
              <a:t>převažuje (pastviny)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843808" y="404664"/>
            <a:ext cx="3816424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Zemědělství:</a:t>
            </a:r>
            <a:endParaRPr lang="cs-CZ" sz="3200" dirty="0"/>
          </a:p>
        </p:txBody>
      </p:sp>
      <p:sp>
        <p:nvSpPr>
          <p:cNvPr id="10" name="Zaoblený obdélník 9"/>
          <p:cNvSpPr/>
          <p:nvPr/>
        </p:nvSpPr>
        <p:spPr>
          <a:xfrm>
            <a:off x="4932040" y="2564904"/>
            <a:ext cx="3456384" cy="14401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Rostlinná výroba </a:t>
            </a:r>
          </a:p>
          <a:p>
            <a:pPr algn="ctr"/>
            <a:r>
              <a:rPr lang="cs-CZ" sz="2400" dirty="0" smtClean="0"/>
              <a:t> málo orné půdy</a:t>
            </a:r>
          </a:p>
          <a:p>
            <a:pPr algn="ctr"/>
            <a:r>
              <a:rPr lang="cs-CZ" sz="2400" dirty="0" smtClean="0"/>
              <a:t>Dováží potraviny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539552" y="4437112"/>
            <a:ext cx="3600400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Chov  skotu</a:t>
            </a:r>
            <a:r>
              <a:rPr lang="cs-CZ" sz="2400" dirty="0"/>
              <a:t> </a:t>
            </a:r>
            <a:r>
              <a:rPr lang="cs-CZ" sz="2400" dirty="0" smtClean="0"/>
              <a:t>– na mléko</a:t>
            </a:r>
            <a:endParaRPr lang="cs-CZ" sz="2400" b="1" u="sng" dirty="0">
              <a:solidFill>
                <a:schemeClr val="tx1"/>
              </a:solidFill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4860032" y="4437112"/>
            <a:ext cx="3600400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Obiloviny, cukrová řepa, brambory, ovoce, víno</a:t>
            </a:r>
            <a:endParaRPr lang="cs-CZ" sz="2400" b="1" u="sng" dirty="0">
              <a:solidFill>
                <a:schemeClr val="tx1"/>
              </a:solidFill>
            </a:endParaRPr>
          </a:p>
        </p:txBody>
      </p:sp>
      <p:cxnSp>
        <p:nvCxnSpPr>
          <p:cNvPr id="8" name="Přímá spojovací šipka 7"/>
          <p:cNvCxnSpPr>
            <a:stCxn id="6" idx="2"/>
            <a:endCxn id="2" idx="0"/>
          </p:cNvCxnSpPr>
          <p:nvPr/>
        </p:nvCxnSpPr>
        <p:spPr>
          <a:xfrm flipH="1">
            <a:off x="2466020" y="1340768"/>
            <a:ext cx="228600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>
            <a:stCxn id="6" idx="2"/>
            <a:endCxn id="10" idx="0"/>
          </p:cNvCxnSpPr>
          <p:nvPr/>
        </p:nvCxnSpPr>
        <p:spPr>
          <a:xfrm>
            <a:off x="4752020" y="1340768"/>
            <a:ext cx="1908212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>
            <a:stCxn id="2" idx="2"/>
          </p:cNvCxnSpPr>
          <p:nvPr/>
        </p:nvCxnSpPr>
        <p:spPr>
          <a:xfrm>
            <a:off x="2466020" y="3501008"/>
            <a:ext cx="17748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0" idx="2"/>
            <a:endCxn id="16" idx="0"/>
          </p:cNvCxnSpPr>
          <p:nvPr/>
        </p:nvCxnSpPr>
        <p:spPr>
          <a:xfrm>
            <a:off x="6660232" y="4005064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907704" y="548680"/>
            <a:ext cx="5400600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Služby</a:t>
            </a:r>
            <a:endParaRPr lang="cs-CZ" sz="4000" dirty="0"/>
          </a:p>
        </p:txBody>
      </p:sp>
      <p:sp>
        <p:nvSpPr>
          <p:cNvPr id="3" name="Zaoblený obdélník 2"/>
          <p:cNvSpPr/>
          <p:nvPr/>
        </p:nvSpPr>
        <p:spPr>
          <a:xfrm>
            <a:off x="971600" y="2348880"/>
            <a:ext cx="273630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Bankovnictví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5508104" y="2420888"/>
            <a:ext cx="273630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Cestovní ruch</a:t>
            </a:r>
            <a:endParaRPr lang="cs-CZ" sz="2400" dirty="0"/>
          </a:p>
        </p:txBody>
      </p:sp>
      <p:sp>
        <p:nvSpPr>
          <p:cNvPr id="10" name="Zaoblený obdélník 9"/>
          <p:cNvSpPr/>
          <p:nvPr/>
        </p:nvSpPr>
        <p:spPr>
          <a:xfrm>
            <a:off x="1547664" y="3429000"/>
            <a:ext cx="244827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- stabilita financí</a:t>
            </a:r>
            <a:endParaRPr lang="cs-CZ" sz="2400" dirty="0"/>
          </a:p>
        </p:txBody>
      </p:sp>
      <p:sp>
        <p:nvSpPr>
          <p:cNvPr id="11" name="Zaoblený obdélník 10"/>
          <p:cNvSpPr/>
          <p:nvPr/>
        </p:nvSpPr>
        <p:spPr>
          <a:xfrm>
            <a:off x="1475656" y="4293096"/>
            <a:ext cx="259228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- diskrétnost bank</a:t>
            </a:r>
            <a:endParaRPr lang="cs-CZ" sz="2400" dirty="0"/>
          </a:p>
        </p:txBody>
      </p:sp>
      <p:sp>
        <p:nvSpPr>
          <p:cNvPr id="12" name="Zaoblený obdélník 11"/>
          <p:cNvSpPr/>
          <p:nvPr/>
        </p:nvSpPr>
        <p:spPr>
          <a:xfrm>
            <a:off x="1547664" y="5229200"/>
            <a:ext cx="244827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- finanční služby</a:t>
            </a:r>
            <a:endParaRPr lang="cs-CZ" sz="24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5580112" y="3429000"/>
            <a:ext cx="244827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- letní turistika</a:t>
            </a:r>
            <a:endParaRPr lang="cs-CZ" sz="24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5580112" y="4365104"/>
            <a:ext cx="244827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- lyžování</a:t>
            </a:r>
            <a:endParaRPr lang="cs-CZ" sz="2400" dirty="0"/>
          </a:p>
        </p:txBody>
      </p:sp>
      <p:cxnSp>
        <p:nvCxnSpPr>
          <p:cNvPr id="16" name="Přímá spojovací šipka 15"/>
          <p:cNvCxnSpPr>
            <a:stCxn id="2" idx="2"/>
            <a:endCxn id="3" idx="0"/>
          </p:cNvCxnSpPr>
          <p:nvPr/>
        </p:nvCxnSpPr>
        <p:spPr>
          <a:xfrm flipH="1">
            <a:off x="2339752" y="1628800"/>
            <a:ext cx="2268252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>
            <a:stCxn id="2" idx="2"/>
            <a:endCxn id="7" idx="0"/>
          </p:cNvCxnSpPr>
          <p:nvPr/>
        </p:nvCxnSpPr>
        <p:spPr>
          <a:xfrm>
            <a:off x="4608004" y="1628800"/>
            <a:ext cx="2268252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Hájková\Plocha\sken str.Evr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265987" cy="5462587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4211960" y="5589240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Lausanne</a:t>
            </a:r>
            <a:endParaRPr lang="cs-CZ" sz="2400" b="1" dirty="0"/>
          </a:p>
        </p:txBody>
      </p:sp>
      <p:sp>
        <p:nvSpPr>
          <p:cNvPr id="4" name="Zaoblený obdélník 3"/>
          <p:cNvSpPr/>
          <p:nvPr/>
        </p:nvSpPr>
        <p:spPr>
          <a:xfrm>
            <a:off x="5429256" y="3500438"/>
            <a:ext cx="2016224" cy="50405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Curych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714348" y="3714752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Bern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3214678" y="2571744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Basilej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571472" y="5929330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Ženeva</a:t>
            </a:r>
            <a:endParaRPr lang="cs-CZ" sz="20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1259632" y="404664"/>
            <a:ext cx="6624736" cy="792088"/>
          </a:xfrm>
          <a:prstGeom prst="roundRect">
            <a:avLst/>
          </a:prstGeom>
          <a:ln w="571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Města ve Švýcarsku</a:t>
            </a:r>
            <a:endParaRPr lang="cs-CZ" sz="3200" dirty="0"/>
          </a:p>
        </p:txBody>
      </p:sp>
      <p:cxnSp>
        <p:nvCxnSpPr>
          <p:cNvPr id="12" name="Přímá spojovací šipka 11"/>
          <p:cNvCxnSpPr>
            <a:stCxn id="4" idx="1"/>
          </p:cNvCxnSpPr>
          <p:nvPr/>
        </p:nvCxnSpPr>
        <p:spPr>
          <a:xfrm rot="10800000" flipV="1">
            <a:off x="4500562" y="3752466"/>
            <a:ext cx="928694" cy="176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>
            <a:stCxn id="5" idx="3"/>
          </p:cNvCxnSpPr>
          <p:nvPr/>
        </p:nvCxnSpPr>
        <p:spPr>
          <a:xfrm>
            <a:off x="2730572" y="3966780"/>
            <a:ext cx="912734" cy="390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>
            <a:stCxn id="7" idx="0"/>
          </p:cNvCxnSpPr>
          <p:nvPr/>
        </p:nvCxnSpPr>
        <p:spPr>
          <a:xfrm rot="5400000" flipH="1" flipV="1">
            <a:off x="1682751" y="4968907"/>
            <a:ext cx="857256" cy="10635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>
            <a:stCxn id="3" idx="0"/>
          </p:cNvCxnSpPr>
          <p:nvPr/>
        </p:nvCxnSpPr>
        <p:spPr>
          <a:xfrm rot="16200000" flipV="1">
            <a:off x="3780197" y="4149365"/>
            <a:ext cx="802918" cy="20768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6" idx="2"/>
          </p:cNvCxnSpPr>
          <p:nvPr/>
        </p:nvCxnSpPr>
        <p:spPr>
          <a:xfrm rot="5400000">
            <a:off x="3506415" y="3212691"/>
            <a:ext cx="853266" cy="579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le:Bern luftaufnahm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96752"/>
            <a:ext cx="6934200" cy="4667251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2411760" y="620688"/>
            <a:ext cx="460851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Bern – hlavní město</a:t>
            </a: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7236296" y="6021288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[obr.4]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le:Geneve 2005 001 Ork.c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7620000" cy="4981575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3563888" y="332656"/>
            <a:ext cx="216024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Ženeva</a:t>
            </a: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7668344" y="5949280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[obr.5]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le:Rhine Rhein Basel 2006 87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896544" cy="3256202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5580112" y="332656"/>
            <a:ext cx="230425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Basilej</a:t>
            </a:r>
            <a:endParaRPr lang="cs-CZ" sz="3200" dirty="0"/>
          </a:p>
        </p:txBody>
      </p:sp>
      <p:pic>
        <p:nvPicPr>
          <p:cNvPr id="29700" name="Picture 4" descr="File:Rathaus Basel 2008 (46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140968"/>
            <a:ext cx="4536504" cy="352578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23528" y="3645024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[obr.6]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8028384" y="2708920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[obr.7]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File:LausannePan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7416824" cy="3235590"/>
          </a:xfrm>
          <a:prstGeom prst="rect">
            <a:avLst/>
          </a:prstGeom>
          <a:noFill/>
        </p:spPr>
      </p:pic>
      <p:pic>
        <p:nvPicPr>
          <p:cNvPr id="20489" name="Picture 9" descr="File:Musee olympiqu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99726"/>
            <a:ext cx="5040560" cy="3358274"/>
          </a:xfrm>
          <a:prstGeom prst="rect">
            <a:avLst/>
          </a:prstGeom>
          <a:noFill/>
        </p:spPr>
      </p:pic>
      <p:sp>
        <p:nvSpPr>
          <p:cNvPr id="8" name="Zaoblený obdélník 7"/>
          <p:cNvSpPr/>
          <p:nvPr/>
        </p:nvSpPr>
        <p:spPr>
          <a:xfrm>
            <a:off x="5724128" y="3429000"/>
            <a:ext cx="3131840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 smtClean="0"/>
              <a:t>Lausanne</a:t>
            </a:r>
            <a:endParaRPr lang="cs-CZ" sz="3200" dirty="0"/>
          </a:p>
        </p:txBody>
      </p:sp>
      <p:sp>
        <p:nvSpPr>
          <p:cNvPr id="5" name="Zaoblený obdélník 4"/>
          <p:cNvSpPr/>
          <p:nvPr/>
        </p:nvSpPr>
        <p:spPr>
          <a:xfrm>
            <a:off x="5508104" y="5445224"/>
            <a:ext cx="3131840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Sídlo Mezinárodního olympijského výboru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8028384" y="260648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[obr.8]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5148064" y="4293096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[obr.9]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467544" y="2492896"/>
          <a:ext cx="8208912" cy="32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3048"/>
                <a:gridCol w="5575864"/>
              </a:tblGrid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Autor: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Mgr. Eva Hájková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oblast: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Člověk a příroda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obor: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předmět: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Ročník: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8.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Tematická</a:t>
                      </a:r>
                      <a:r>
                        <a:rPr lang="cs-CZ" sz="1600" b="1" i="1" baseline="0" dirty="0" smtClean="0">
                          <a:latin typeface="Courier New" pitchFamily="49" charset="0"/>
                          <a:cs typeface="Courier New" pitchFamily="49" charset="0"/>
                        </a:rPr>
                        <a:t> oblast</a:t>
                      </a: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Státy Evropy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Téma hodiny: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Švýcarsko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Označení DUM: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VY_32_INOVACE_12.15.HAJ.ZE.8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Vytvořeno: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19. 01. 2013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le:Bernina Brusi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752528" cy="313072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32656"/>
            <a:ext cx="3225725" cy="48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 descr="File:GlacierUrsere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645024"/>
            <a:ext cx="4392488" cy="2926496"/>
          </a:xfrm>
          <a:prstGeom prst="rect">
            <a:avLst/>
          </a:prstGeom>
          <a:noFill/>
        </p:spPr>
      </p:pic>
      <p:sp>
        <p:nvSpPr>
          <p:cNvPr id="5" name="Zaoblený obdélník 4"/>
          <p:cNvSpPr/>
          <p:nvPr/>
        </p:nvSpPr>
        <p:spPr>
          <a:xfrm>
            <a:off x="5508104" y="5301208"/>
            <a:ext cx="3240360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Doprava v Alpách</a:t>
            </a:r>
            <a:endParaRPr lang="cs-CZ" sz="2800" dirty="0"/>
          </a:p>
        </p:txBody>
      </p:sp>
      <p:sp>
        <p:nvSpPr>
          <p:cNvPr id="6" name="Obdélník 5"/>
          <p:cNvSpPr/>
          <p:nvPr/>
        </p:nvSpPr>
        <p:spPr>
          <a:xfrm>
            <a:off x="4644008" y="3212976"/>
            <a:ext cx="918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[obr.10]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44008" y="6309320"/>
            <a:ext cx="918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[obr.11]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3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379077"/>
            <a:ext cx="81369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Seznam použité literatury a pramenů: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HÜBELOVÁ, D.; CHALUPA, P.: Zeměpis Evropa, 1. díl pro 8. ročník ZŠ nebo tercie víceletých gymnázií. Brno: Nová škola, s.r.o. 2012. 96 s. IBSN 978-80-7289-348-5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JEŘÁBEK, M.: Zeměpis 8 – učebnice pro základní školy a víceletá gymnázia. Plzeň: </a:t>
            </a:r>
            <a:r>
              <a:rPr lang="cs-CZ" sz="1600" i="1" dirty="0" err="1" smtClean="0">
                <a:latin typeface="Courier New" pitchFamily="49" charset="0"/>
                <a:cs typeface="Courier New" pitchFamily="49" charset="0"/>
              </a:rPr>
              <a:t>Fraus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 2006.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128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s. ISBN 80-7238-486-4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Praha: Kartografie 2006. 53 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Použité zdroje: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Nečíslovaný obrazový materiál je použit z</a:t>
            </a:r>
            <a:r>
              <a:rPr kumimoji="0" lang="cs-CZ" sz="16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galerie obrázků a klipartů Microsoft Office.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5720" y="571480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3</a:t>
            </a: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obr.1]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WWW:&lt;http://commons.wikimedia.org/wiki/File:Flag_of_Switzerland.svg&gt;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14282" y="1500174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7 a 15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Mapa střední Evropy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1. vydání Praha: Kartografie 2006, s. 26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42844" y="2714620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6</a:t>
            </a: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obr.2]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WWW:&lt;http://commons.wikimedia.org/wiki/File:Kantone_der_Schweiz.svg&gt;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14282" y="3714752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9</a:t>
            </a: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obr.3]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WWW:&lt;http://commons.wikimedia.org/wiki/File:Saoseo2.jpg&gt;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14282" y="4714884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16</a:t>
            </a: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obr.4]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WWW:&lt;http://commons.wikimedia.org/wiki/File:Bern_luftaufnahme.png&gt;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14282" y="5786454"/>
            <a:ext cx="8929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17</a:t>
            </a: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obr.5]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WWW:&lt;http://commons.wikimedia.org/wiki/File:Geneve_2005_001_Ork.ch.jpg&gt;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395536" y="260648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18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obr.6]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:&lt;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commons.wikimedia.org/wiki/File:Rhine_Rhein_Basel_2006_871.JPG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23528" y="1412776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18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obr.7]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:&lt;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http://commons.wikimedia.org/wiki/File:Rathaus_Basel_2008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_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46).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jpg&gt;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23528" y="270892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19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obr.8]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:&lt;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commons.wikimedia.org/wiki/File:LausannePano.jpg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95536" y="3645024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19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obr.10]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://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commons.wikimedia.org/wiki/File:Musee_olympique.jpg&gt;</a:t>
            </a:r>
          </a:p>
          <a:p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23528" y="465313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20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obr.11]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:&lt;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commons.wikimedia.org/wiki/File:Bernina_Brusio.jpg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95536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20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obr.8]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2013-01-19].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:&lt;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commons.wikimedia.org/wiki/File:GlacierUrseren.jpg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188640"/>
            <a:ext cx="6552728" cy="1512168"/>
          </a:xfrm>
          <a:prstGeom prst="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 smtClean="0"/>
              <a:t>ŠVÝCARSKO</a:t>
            </a:r>
            <a:endParaRPr lang="cs-CZ" sz="6600" dirty="0"/>
          </a:p>
        </p:txBody>
      </p:sp>
      <p:pic>
        <p:nvPicPr>
          <p:cNvPr id="1028" name="Picture 4" descr="File:Flag of Switzerland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88840"/>
            <a:ext cx="4536504" cy="4536504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740352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/>
          <p:cNvSpPr/>
          <p:nvPr/>
        </p:nvSpPr>
        <p:spPr>
          <a:xfrm>
            <a:off x="683568" y="5877272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Hlavní město:</a:t>
            </a:r>
            <a:endParaRPr lang="cs-CZ" sz="2400" dirty="0"/>
          </a:p>
        </p:txBody>
      </p:sp>
      <p:sp>
        <p:nvSpPr>
          <p:cNvPr id="4" name="Zaoblený obdélník 3"/>
          <p:cNvSpPr/>
          <p:nvPr/>
        </p:nvSpPr>
        <p:spPr>
          <a:xfrm>
            <a:off x="4283968" y="2636912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8 miliónů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4427984" y="4797152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Švýcarský frank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283968" y="3645024"/>
            <a:ext cx="4608512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Němčina, francouzština,</a:t>
            </a:r>
          </a:p>
          <a:p>
            <a:pPr algn="ctr"/>
            <a:r>
              <a:rPr lang="cs-CZ" sz="2400" dirty="0" smtClean="0"/>
              <a:t>Italština, rétorománština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683568" y="4941168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Měna:</a:t>
            </a:r>
            <a:endParaRPr lang="cs-CZ" sz="2400" dirty="0"/>
          </a:p>
        </p:txBody>
      </p:sp>
      <p:sp>
        <p:nvSpPr>
          <p:cNvPr id="11" name="Zaoblený obdélník 10"/>
          <p:cNvSpPr/>
          <p:nvPr/>
        </p:nvSpPr>
        <p:spPr>
          <a:xfrm>
            <a:off x="611560" y="17728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Rozloha:</a:t>
            </a:r>
            <a:endParaRPr lang="cs-CZ" sz="2400" dirty="0"/>
          </a:p>
        </p:txBody>
      </p:sp>
      <p:sp>
        <p:nvSpPr>
          <p:cNvPr id="12" name="Zaoblený obdélník 11"/>
          <p:cNvSpPr/>
          <p:nvPr/>
        </p:nvSpPr>
        <p:spPr>
          <a:xfrm>
            <a:off x="611560" y="2636912"/>
            <a:ext cx="280831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Počet obyvatel:</a:t>
            </a:r>
            <a:endParaRPr lang="cs-CZ" sz="24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683568" y="3861048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Úřední jazyk:</a:t>
            </a:r>
            <a:endParaRPr lang="cs-CZ" sz="2400" dirty="0"/>
          </a:p>
        </p:txBody>
      </p:sp>
      <p:sp>
        <p:nvSpPr>
          <p:cNvPr id="15" name="Zaoblený obdélník 14"/>
          <p:cNvSpPr/>
          <p:nvPr/>
        </p:nvSpPr>
        <p:spPr>
          <a:xfrm>
            <a:off x="4283968" y="177281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41 300 km²</a:t>
            </a:r>
            <a:endParaRPr lang="cs-CZ" sz="2400" dirty="0"/>
          </a:p>
        </p:txBody>
      </p:sp>
      <p:sp>
        <p:nvSpPr>
          <p:cNvPr id="16" name="Zaoblený obdélník 15"/>
          <p:cNvSpPr/>
          <p:nvPr/>
        </p:nvSpPr>
        <p:spPr>
          <a:xfrm>
            <a:off x="1835696" y="620688"/>
            <a:ext cx="4968552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Základní údaje:</a:t>
            </a:r>
            <a:endParaRPr lang="cs-CZ" sz="2800" dirty="0"/>
          </a:p>
        </p:txBody>
      </p:sp>
      <p:sp>
        <p:nvSpPr>
          <p:cNvPr id="17" name="Zaoblený obdélník 16"/>
          <p:cNvSpPr/>
          <p:nvPr/>
        </p:nvSpPr>
        <p:spPr>
          <a:xfrm>
            <a:off x="4427984" y="5805264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Bern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611560" y="836712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Státní zřízení: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283968" y="836712"/>
            <a:ext cx="309634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republika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4283968" y="1700808"/>
            <a:ext cx="3600400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konfederace 26 kantonů</a:t>
            </a:r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4283968" y="3356992"/>
            <a:ext cx="417646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nezapojilo se do válek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467544" y="4077072"/>
            <a:ext cx="2808312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Neutrální stát</a:t>
            </a:r>
            <a:endParaRPr lang="cs-CZ" sz="2400" dirty="0"/>
          </a:p>
        </p:txBody>
      </p:sp>
      <p:sp>
        <p:nvSpPr>
          <p:cNvPr id="10" name="Zaoblený obdélník 9"/>
          <p:cNvSpPr/>
          <p:nvPr/>
        </p:nvSpPr>
        <p:spPr>
          <a:xfrm>
            <a:off x="4355976" y="5013176"/>
            <a:ext cx="4248472" cy="14401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n</a:t>
            </a:r>
            <a:r>
              <a:rPr lang="cs-CZ" sz="2400" dirty="0" smtClean="0"/>
              <a:t>ení členem žádných organizací (politických, vojenských, hospodářských,…)</a:t>
            </a:r>
            <a:endParaRPr lang="cs-CZ" sz="2400" dirty="0"/>
          </a:p>
        </p:txBody>
      </p:sp>
      <p:sp>
        <p:nvSpPr>
          <p:cNvPr id="11" name="Zaoblený obdélník 10"/>
          <p:cNvSpPr/>
          <p:nvPr/>
        </p:nvSpPr>
        <p:spPr>
          <a:xfrm>
            <a:off x="4283968" y="4077072"/>
            <a:ext cx="417646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n</a:t>
            </a:r>
            <a:r>
              <a:rPr lang="cs-CZ" sz="2400" dirty="0" smtClean="0"/>
              <a:t>evstupuje do mezinárodních konfliktů</a:t>
            </a:r>
            <a:endParaRPr lang="cs-CZ" sz="2400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10548664" y="18864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3"/>
            <a:endCxn id="8" idx="1"/>
          </p:cNvCxnSpPr>
          <p:nvPr/>
        </p:nvCxnSpPr>
        <p:spPr>
          <a:xfrm flipV="1">
            <a:off x="3275856" y="3645024"/>
            <a:ext cx="1008112" cy="9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>
            <a:stCxn id="9" idx="3"/>
            <a:endCxn id="11" idx="1"/>
          </p:cNvCxnSpPr>
          <p:nvPr/>
        </p:nvCxnSpPr>
        <p:spPr>
          <a:xfrm flipV="1">
            <a:off x="3275856" y="4473116"/>
            <a:ext cx="1008112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>
            <a:stCxn id="9" idx="3"/>
            <a:endCxn id="10" idx="1"/>
          </p:cNvCxnSpPr>
          <p:nvPr/>
        </p:nvCxnSpPr>
        <p:spPr>
          <a:xfrm>
            <a:off x="3275856" y="4545124"/>
            <a:ext cx="1080120" cy="1188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Kantone der Schweiz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7620000" cy="533400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971600" y="476672"/>
            <a:ext cx="6840760" cy="864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Mapa 26  švýcarských kantonů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7236296" y="6093296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[obr.2]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Hájková\Plocha\sken str.Evr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265987" cy="5462587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4357686" y="6000768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Itálie</a:t>
            </a:r>
            <a:endParaRPr lang="cs-CZ" sz="2400" b="1" dirty="0"/>
          </a:p>
        </p:txBody>
      </p:sp>
      <p:sp>
        <p:nvSpPr>
          <p:cNvPr id="4" name="Zaoblený obdélník 3"/>
          <p:cNvSpPr/>
          <p:nvPr/>
        </p:nvSpPr>
        <p:spPr>
          <a:xfrm>
            <a:off x="6643702" y="4714884"/>
            <a:ext cx="2016224" cy="50405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Rakousko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1691680" y="1844824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Francie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5148064" y="2060848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Německo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5643570" y="3500438"/>
            <a:ext cx="2016224" cy="504056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Lichtenštejnsko</a:t>
            </a:r>
            <a:endParaRPr lang="cs-CZ" sz="2000" b="1" dirty="0"/>
          </a:p>
        </p:txBody>
      </p:sp>
      <p:cxnSp>
        <p:nvCxnSpPr>
          <p:cNvPr id="9" name="Přímá spojovací šipka 8"/>
          <p:cNvCxnSpPr/>
          <p:nvPr/>
        </p:nvCxnSpPr>
        <p:spPr>
          <a:xfrm rot="5400000">
            <a:off x="5038912" y="3747906"/>
            <a:ext cx="642942" cy="5766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aoblený obdélník 9"/>
          <p:cNvSpPr/>
          <p:nvPr/>
        </p:nvSpPr>
        <p:spPr>
          <a:xfrm>
            <a:off x="1259632" y="404664"/>
            <a:ext cx="6624736" cy="792088"/>
          </a:xfrm>
          <a:prstGeom prst="roundRect">
            <a:avLst/>
          </a:prstGeom>
          <a:ln w="571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Mapa  Alpských  zemí</a:t>
            </a:r>
            <a:endParaRPr lang="cs-CZ" sz="3200" dirty="0"/>
          </a:p>
        </p:txBody>
      </p:sp>
      <p:cxnSp>
        <p:nvCxnSpPr>
          <p:cNvPr id="12" name="Přímá spojovací šipka 11"/>
          <p:cNvCxnSpPr/>
          <p:nvPr/>
        </p:nvCxnSpPr>
        <p:spPr>
          <a:xfrm rot="5400000">
            <a:off x="1393009" y="2678901"/>
            <a:ext cx="1571636" cy="10715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rot="16200000" flipH="1">
            <a:off x="2214546" y="2857496"/>
            <a:ext cx="1285884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6" idx="2"/>
          </p:cNvCxnSpPr>
          <p:nvPr/>
        </p:nvCxnSpPr>
        <p:spPr>
          <a:xfrm rot="5400000">
            <a:off x="4824883" y="1954831"/>
            <a:ext cx="721220" cy="19413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rot="16200000" flipH="1">
            <a:off x="6143636" y="2571744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>
            <a:stCxn id="4" idx="0"/>
          </p:cNvCxnSpPr>
          <p:nvPr/>
        </p:nvCxnSpPr>
        <p:spPr>
          <a:xfrm rot="16200000" flipV="1">
            <a:off x="6826287" y="3889357"/>
            <a:ext cx="214314" cy="14367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>
            <a:stCxn id="3" idx="0"/>
          </p:cNvCxnSpPr>
          <p:nvPr/>
        </p:nvCxnSpPr>
        <p:spPr>
          <a:xfrm rot="5400000" flipH="1" flipV="1">
            <a:off x="5754717" y="5254659"/>
            <a:ext cx="357190" cy="1135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>
            <a:stCxn id="3" idx="0"/>
          </p:cNvCxnSpPr>
          <p:nvPr/>
        </p:nvCxnSpPr>
        <p:spPr>
          <a:xfrm rot="16200000" flipV="1">
            <a:off x="4540271" y="5175241"/>
            <a:ext cx="285752" cy="13653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539552" y="836712"/>
            <a:ext cx="3960440" cy="864096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chemeClr val="tx1"/>
                </a:solidFill>
              </a:rPr>
              <a:t>Přírodní podmínky:</a:t>
            </a:r>
            <a:endParaRPr lang="cs-CZ" sz="3200" b="1" dirty="0">
              <a:solidFill>
                <a:schemeClr val="tx1"/>
              </a:solidFill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539552" y="2420888"/>
            <a:ext cx="1800200" cy="576064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povrch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2771800" y="2348880"/>
            <a:ext cx="4824536" cy="79208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hornatý stát -  Alpy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7544" y="4653136"/>
            <a:ext cx="1800200" cy="576064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vodstvo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2771800" y="4653136"/>
            <a:ext cx="5040560" cy="64807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krátké prudké řeky (energetika)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2771800" y="3356992"/>
            <a:ext cx="4824536" cy="79208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málo orné půdy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36756"/>
            <a:ext cx="5256584" cy="342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Picture 7" descr="File:Saoseo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88640"/>
            <a:ext cx="5112568" cy="3355122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/>
        </p:nvSpPr>
        <p:spPr>
          <a:xfrm>
            <a:off x="5436096" y="5733256"/>
            <a:ext cx="3347864" cy="792088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Matterhorn – 4 478 m</a:t>
            </a:r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7740352" y="3573016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[obr.3]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705</Words>
  <Application>Microsoft Office PowerPoint</Application>
  <PresentationFormat>Předvádění na obrazovce (4:3)</PresentationFormat>
  <Paragraphs>170</Paragraphs>
  <Slides>23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PC9</dc:creator>
  <cp:lastModifiedBy>Hájková</cp:lastModifiedBy>
  <cp:revision>25</cp:revision>
  <dcterms:created xsi:type="dcterms:W3CDTF">2013-01-26T13:43:20Z</dcterms:created>
  <dcterms:modified xsi:type="dcterms:W3CDTF">2013-01-31T11:59:14Z</dcterms:modified>
</cp:coreProperties>
</file>