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66" r:id="rId3"/>
    <p:sldId id="257" r:id="rId4"/>
    <p:sldId id="258" r:id="rId5"/>
    <p:sldId id="271" r:id="rId6"/>
    <p:sldId id="259" r:id="rId7"/>
    <p:sldId id="260" r:id="rId8"/>
    <p:sldId id="261" r:id="rId9"/>
    <p:sldId id="272" r:id="rId10"/>
    <p:sldId id="273" r:id="rId11"/>
    <p:sldId id="262" r:id="rId12"/>
    <p:sldId id="264" r:id="rId13"/>
    <p:sldId id="263" r:id="rId14"/>
    <p:sldId id="275" r:id="rId15"/>
    <p:sldId id="277" r:id="rId16"/>
    <p:sldId id="276" r:id="rId17"/>
    <p:sldId id="267" r:id="rId18"/>
    <p:sldId id="269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0066FF"/>
    <a:srgbClr val="FF3300"/>
    <a:srgbClr val="00FF00"/>
    <a:srgbClr val="FF33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36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3A037-A728-40CD-84CA-1B2B5C7DBC65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C999F7-70E0-416F-A790-1C72FAD983B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1E2E7-1892-4857-9518-ED613ED9A8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1E2E7-1892-4857-9518-ED613ED9A8FE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EED97-C8FA-41D7-888E-5E9FAD59C8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kundrum@centrum.cz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zs-mozartova.cz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File:Salp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7992888" cy="6858000"/>
          </a:xfrm>
          <a:prstGeom prst="rect">
            <a:avLst/>
          </a:prstGeom>
          <a:noFill/>
        </p:spPr>
      </p:pic>
      <p:pic>
        <p:nvPicPr>
          <p:cNvPr id="3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304" y="5229200"/>
            <a:ext cx="1080120" cy="1116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1484784"/>
            <a:ext cx="7848872" cy="4401205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volně pohybliví, mořští živočichové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obývají písčité mělčiny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chorda po celý život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nemají lebku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živí se planktonem</a:t>
            </a:r>
          </a:p>
        </p:txBody>
      </p:sp>
      <p:sp>
        <p:nvSpPr>
          <p:cNvPr id="4" name="Obdélník 3"/>
          <p:cNvSpPr/>
          <p:nvPr/>
        </p:nvSpPr>
        <p:spPr>
          <a:xfrm>
            <a:off x="683568" y="476672"/>
            <a:ext cx="7848872" cy="70788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Bezlebeční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080120" cy="1116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ile:Branchiostoma lanceolat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980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899592" y="548680"/>
            <a:ext cx="3223959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dirty="0" smtClean="0">
                <a:solidFill>
                  <a:srgbClr val="FFFF00"/>
                </a:solidFill>
                <a:latin typeface="Comic Sans MS" pitchFamily="66" charset="0"/>
              </a:rPr>
              <a:t>Kopinatec plžovitý</a:t>
            </a:r>
            <a:endParaRPr lang="cs-CZ" sz="2800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83568" y="5301208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Comic Sans MS" pitchFamily="66" charset="0"/>
              </a:rPr>
              <a:t>10cm, rybovité tělo, hřbetní a břišní ploutevní lem, ocasní ploutvička ve tvaru kopí, rypec, věnec brv kolem úst, ve dne zahrabán v písku </a:t>
            </a:r>
            <a:endParaRPr lang="cs-CZ" sz="2800" dirty="0">
              <a:solidFill>
                <a:schemeClr val="bg1"/>
              </a:solidFill>
            </a:endParaRPr>
          </a:p>
        </p:txBody>
      </p:sp>
      <p:pic>
        <p:nvPicPr>
          <p:cNvPr id="6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1196752"/>
            <a:ext cx="1080120" cy="1116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83568" y="1412776"/>
            <a:ext cx="7776864" cy="526297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 vnitřní kostra: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       chrupavčitá nebo kostěná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 páteř:</a:t>
            </a:r>
            <a:endParaRPr lang="cs-CZ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1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	osa těla, z obratlů, zatlačuje chordu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 končetiny:</a:t>
            </a:r>
            <a:endParaRPr lang="cs-CZ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lvl="1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	ploutve, nohy, křídla nebo končetiny 	mizí </a:t>
            </a:r>
          </a:p>
          <a:p>
            <a:pPr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povrch těla: 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       vícevrstevná pokožka a škára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       šupiny (kostní původ u ryb, kožní původ   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       u plazů), peří (kožní derivát), srst  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       (kožní derivát)</a:t>
            </a:r>
          </a:p>
        </p:txBody>
      </p:sp>
      <p:sp>
        <p:nvSpPr>
          <p:cNvPr id="4" name="Obdélník 3"/>
          <p:cNvSpPr/>
          <p:nvPr/>
        </p:nvSpPr>
        <p:spPr>
          <a:xfrm>
            <a:off x="683568" y="476672"/>
            <a:ext cx="7848872" cy="70788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Obratlovci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5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080120" cy="1116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620688"/>
            <a:ext cx="7776864" cy="569386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 nervová soustava:</a:t>
            </a:r>
            <a:endParaRPr lang="cs-CZ" sz="28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lvl="1"/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	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centrální = mozek + mícha</a:t>
            </a:r>
          </a:p>
          <a:p>
            <a:pPr marL="0" lvl="1"/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	periferní = obvodové nervy</a:t>
            </a:r>
          </a:p>
          <a:p>
            <a:pPr marL="0" lvl="1"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 cévní soustava: 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	uzavřená; krevní barvivo hemoglobin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 dýchací soustava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: 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	žábry, plíce + u některých přídatné 	dýchací orgány (plicní vaky), kůže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 vylučovací soustava</a:t>
            </a: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	ledviny</a:t>
            </a:r>
          </a:p>
          <a:p>
            <a:pPr>
              <a:buFont typeface="Wingdings" pitchFamily="2" charset="2"/>
              <a:buChar char="Ø"/>
            </a:pPr>
            <a:r>
              <a:rPr lang="cs-CZ" sz="2800" b="1" dirty="0" smtClean="0">
                <a:solidFill>
                  <a:schemeClr val="tx1"/>
                </a:solidFill>
                <a:latin typeface="Comic Sans MS" pitchFamily="66" charset="0"/>
              </a:rPr>
              <a:t> rozmnožování: 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	pouze pohlavní rozmnožování; vnější i 	vnitřní oplození 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764704"/>
            <a:ext cx="1080120" cy="1116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476672"/>
            <a:ext cx="7848872" cy="70788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Třídy obratlovců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3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080120" cy="1116365"/>
          </a:xfrm>
          <a:prstGeom prst="rect">
            <a:avLst/>
          </a:prstGeom>
          <a:noFill/>
        </p:spPr>
      </p:pic>
      <p:sp>
        <p:nvSpPr>
          <p:cNvPr id="4" name="TextovéPole 3"/>
          <p:cNvSpPr txBox="1"/>
          <p:nvPr/>
        </p:nvSpPr>
        <p:spPr>
          <a:xfrm>
            <a:off x="2339752" y="1412776"/>
            <a:ext cx="4953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>
                <a:latin typeface="Comic Sans MS" pitchFamily="66" charset="0"/>
              </a:rPr>
              <a:t>VYLUŠTĚTE NÁZVY TŘÍD OBRATLOVCŮ</a:t>
            </a:r>
            <a:endParaRPr lang="cs-CZ" b="1" dirty="0">
              <a:latin typeface="Comic Sans MS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084168" y="4149080"/>
            <a:ext cx="79208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PA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7452320" y="3068960"/>
            <a:ext cx="79208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RY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716016" y="2060848"/>
            <a:ext cx="792088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BY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123728" y="3068960"/>
            <a:ext cx="79208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KRU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755576" y="2060848"/>
            <a:ext cx="792088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HO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4644008" y="4149080"/>
            <a:ext cx="1008112" cy="7200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ÚSTÍ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755576" y="4149080"/>
            <a:ext cx="792088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RY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2123728" y="2060848"/>
            <a:ext cx="792088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BY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755576" y="3068960"/>
            <a:ext cx="792088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PLA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452320" y="2060848"/>
            <a:ext cx="792088" cy="72008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ZI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6084168" y="3068960"/>
            <a:ext cx="79208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PTÁ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3419872" y="3068960"/>
            <a:ext cx="792088" cy="7200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CI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6084168" y="2060848"/>
            <a:ext cx="792088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SAV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3347864" y="4149080"/>
            <a:ext cx="936104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OBOJ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123728" y="4149080"/>
            <a:ext cx="792088" cy="7200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CI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3419872" y="2060848"/>
            <a:ext cx="792088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ŽI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1" name="Obdélník 20"/>
          <p:cNvSpPr/>
          <p:nvPr/>
        </p:nvSpPr>
        <p:spPr>
          <a:xfrm>
            <a:off x="4716016" y="3068960"/>
            <a:ext cx="792088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VEL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755576" y="5229200"/>
            <a:ext cx="792088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NÍ</a:t>
            </a:r>
            <a:endParaRPr lang="cs-CZ" sz="2000" dirty="0">
              <a:latin typeface="Comic Sans MS" pitchFamily="66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7452320" y="4149080"/>
            <a:ext cx="792088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000" dirty="0" smtClean="0">
                <a:latin typeface="Comic Sans MS" pitchFamily="66" charset="0"/>
              </a:rPr>
              <a:t>CI</a:t>
            </a:r>
            <a:endParaRPr lang="cs-CZ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755576" y="1628800"/>
            <a:ext cx="76328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 smtClean="0">
                <a:solidFill>
                  <a:srgbClr val="FF0000"/>
                </a:solidFill>
                <a:latin typeface="Comic Sans MS" pitchFamily="66" charset="0"/>
              </a:rPr>
              <a:t>BEZČELISTNATCI</a:t>
            </a:r>
            <a:r>
              <a:rPr lang="cs-CZ" sz="2800" b="1" dirty="0" smtClean="0">
                <a:solidFill>
                  <a:srgbClr val="FF0000"/>
                </a:solidFill>
                <a:latin typeface="Comic Sans MS" pitchFamily="66" charset="0"/>
              </a:rPr>
              <a:t>    </a:t>
            </a:r>
            <a:r>
              <a:rPr lang="cs-CZ" sz="2800" b="1" u="sng" dirty="0" smtClean="0">
                <a:solidFill>
                  <a:srgbClr val="FF0000"/>
                </a:solidFill>
                <a:latin typeface="Comic Sans MS" pitchFamily="66" charset="0"/>
              </a:rPr>
              <a:t>ČELISTNATCI</a:t>
            </a:r>
          </a:p>
          <a:p>
            <a:endParaRPr lang="cs-CZ" sz="2800" b="1" u="sng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cs-CZ" sz="2800" b="1" dirty="0" smtClean="0">
                <a:solidFill>
                  <a:srgbClr val="00B050"/>
                </a:solidFill>
                <a:latin typeface="Comic Sans MS" pitchFamily="66" charset="0"/>
              </a:rPr>
              <a:t> TŘ. KRUHOÚSTÍ</a:t>
            </a:r>
            <a:r>
              <a:rPr lang="cs-CZ" sz="2800" b="1" dirty="0" smtClean="0">
                <a:latin typeface="Comic Sans MS" pitchFamily="66" charset="0"/>
              </a:rPr>
              <a:t>      </a:t>
            </a:r>
            <a:r>
              <a:rPr lang="cs-CZ" sz="2800" b="1" dirty="0" smtClean="0">
                <a:solidFill>
                  <a:srgbClr val="4D4D4D"/>
                </a:solidFill>
                <a:latin typeface="Comic Sans MS" pitchFamily="66" charset="0"/>
              </a:rPr>
              <a:t>TŘ. PARYBY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latin typeface="Comic Sans MS" pitchFamily="66" charset="0"/>
              </a:rPr>
              <a:t>				    </a:t>
            </a:r>
            <a:r>
              <a:rPr lang="cs-CZ" sz="2800" b="1" dirty="0" smtClean="0">
                <a:solidFill>
                  <a:srgbClr val="FF3399"/>
                </a:solidFill>
                <a:latin typeface="Comic Sans MS" pitchFamily="66" charset="0"/>
              </a:rPr>
              <a:t>TŘ. RYBY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latin typeface="Comic Sans MS" pitchFamily="66" charset="0"/>
              </a:rPr>
              <a:t>			   </a:t>
            </a:r>
            <a:r>
              <a:rPr lang="cs-CZ" sz="2800" b="1" dirty="0" smtClean="0">
                <a:solidFill>
                  <a:srgbClr val="0066FF"/>
                </a:solidFill>
                <a:latin typeface="Comic Sans MS" pitchFamily="66" charset="0"/>
              </a:rPr>
              <a:t>TŘ. OBOJŽIVELNÍCI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latin typeface="Comic Sans MS" pitchFamily="66" charset="0"/>
              </a:rPr>
              <a:t>                            </a:t>
            </a:r>
            <a:r>
              <a:rPr lang="cs-CZ" sz="2800" b="1" dirty="0" smtClean="0">
                <a:solidFill>
                  <a:srgbClr val="FF3300"/>
                </a:solidFill>
                <a:latin typeface="Comic Sans MS" pitchFamily="66" charset="0"/>
              </a:rPr>
              <a:t>TŘ. PLAZI 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latin typeface="Comic Sans MS" pitchFamily="66" charset="0"/>
              </a:rPr>
              <a:t>                            </a:t>
            </a:r>
            <a:r>
              <a:rPr lang="cs-CZ" sz="2800" b="1" dirty="0" smtClean="0">
                <a:solidFill>
                  <a:srgbClr val="7030A0"/>
                </a:solidFill>
                <a:latin typeface="Comic Sans MS" pitchFamily="66" charset="0"/>
              </a:rPr>
              <a:t>TŘ. PTÁCI</a:t>
            </a:r>
          </a:p>
          <a:p>
            <a:pPr>
              <a:lnSpc>
                <a:spcPct val="150000"/>
              </a:lnSpc>
            </a:pPr>
            <a:r>
              <a:rPr lang="cs-CZ" sz="2800" b="1" dirty="0" smtClean="0">
                <a:latin typeface="Comic Sans MS" pitchFamily="66" charset="0"/>
              </a:rPr>
              <a:t>                            TŘ. SAVCI</a:t>
            </a:r>
            <a:endParaRPr lang="cs-CZ" sz="2800" b="1" dirty="0">
              <a:latin typeface="Comic Sans MS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83568" y="476672"/>
            <a:ext cx="7848872" cy="70788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Obratlovci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080120" cy="1116365"/>
          </a:xfrm>
          <a:prstGeom prst="rect">
            <a:avLst/>
          </a:prstGeom>
          <a:noFill/>
        </p:spPr>
      </p:pic>
      <p:pic>
        <p:nvPicPr>
          <p:cNvPr id="1026" name="Picture 2" descr="C:\Users\PC2\AppData\Local\Microsoft\Windows\Temporary Internet Files\Content.IE5\SZ3DRCJ6\MC900028126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653136"/>
            <a:ext cx="3492356" cy="136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179512" y="2204864"/>
            <a:ext cx="8964488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ČERNÍK, V. a kol. Přírodopis 2, Zoologie. Botanika. Praha : SPN, 1999, ISBN 80-7235-069-2. s. 6.</a:t>
            </a: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lvl="0">
              <a:lnSpc>
                <a:spcPct val="80000"/>
              </a:lnSpc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8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[OBR.1]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Gronk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[cit.2013-04-17].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WWW:&lt;http://commons.wikimedia.org/wiki/File:Ascidia.JPG&gt;.</a:t>
            </a:r>
          </a:p>
          <a:p>
            <a:pPr lvl="0"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lvl="0"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ea typeface="Calibri" pitchFamily="34" charset="0"/>
                <a:cs typeface="Courier New" pitchFamily="49" charset="0"/>
              </a:rPr>
              <a:t>Strana 9</a:t>
            </a:r>
            <a:endParaRPr lang="cs-CZ" sz="1600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[OBR.2]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Silke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Baron. [cit.2013-04-17].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WWW:&lt;http://commons.wikimedia.org/wiki/File:Cyclomyaria2.jpg&gt;.</a:t>
            </a:r>
          </a:p>
          <a:p>
            <a:endParaRPr lang="cs-CZ" sz="1600" dirty="0" smtClean="0"/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" name="Picture 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3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9512" y="620688"/>
            <a:ext cx="8748464" cy="307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Strana 10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[OBR.3]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Vitecek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[cit.2013-04-17].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WWW:&lt;http://commons.wikimedia.org/wiki/File:Salpy.jpg?uselang=cs&gt;.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Strana 12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[OBR.4]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: Hans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Hillewaert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 [cit.2013-04-17]. Dostupný pod licencí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Creative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commons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 na </a:t>
            </a:r>
          </a:p>
          <a:p>
            <a:pPr>
              <a:lnSpc>
                <a:spcPct val="80000"/>
              </a:lnSpc>
            </a:pP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WWW:&lt;http://commons.wikimedia.org/wiki/File:Branchiostoma_lanceolatum.jpg&gt;.</a:t>
            </a:r>
          </a:p>
          <a:p>
            <a:pPr>
              <a:lnSpc>
                <a:spcPct val="80000"/>
              </a:lnSpc>
            </a:pPr>
            <a:endParaRPr lang="cs-CZ" sz="1600" i="1" dirty="0" smtClean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sz="1600" i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</a:pPr>
            <a:endParaRPr lang="cs-CZ" i="1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Miluše Zatloukalová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 a příroda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Přírodopis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Přírodopis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6.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Biologie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živočichů 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Strunatci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1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VY_32_INOVACE_20.15.ZAT.PR.6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17. 04. 2013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827584" y="2420888"/>
            <a:ext cx="7416824" cy="1200329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7200" b="1" dirty="0" smtClean="0">
                <a:solidFill>
                  <a:srgbClr val="FFFF00"/>
                </a:solidFill>
                <a:latin typeface="Comic Sans MS" pitchFamily="66" charset="0"/>
              </a:rPr>
              <a:t>STRUNATCI</a:t>
            </a:r>
            <a:endParaRPr lang="cs-CZ" sz="72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293096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484784"/>
            <a:ext cx="8064896" cy="267765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nejdokonaleji vyvinutí živočichové 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vývoj již od prvohor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název odvozen od struny hřbetní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476672"/>
            <a:ext cx="8064896" cy="70788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Comic Sans MS" pitchFamily="66" charset="0"/>
              </a:rPr>
              <a:t>Charakteristika:</a:t>
            </a:r>
            <a:endParaRPr lang="cs-CZ" sz="4000" dirty="0">
              <a:latin typeface="Comic Sans MS" pitchFamily="66" charset="0"/>
            </a:endParaRPr>
          </a:p>
        </p:txBody>
      </p:sp>
      <p:pic>
        <p:nvPicPr>
          <p:cNvPr id="4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4941168"/>
            <a:ext cx="1224136" cy="1265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340768"/>
            <a:ext cx="8064896" cy="526297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osa a vnitřní opora těla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chrupavčitá tkáň táhnoucí se od hlavy až k   </a:t>
            </a:r>
          </a:p>
          <a:p>
            <a:pPr>
              <a:lnSpc>
                <a:spcPct val="200000"/>
              </a:lnSpc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  ocasní  části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vyvinula se z ní páteř z obratlů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meziobratlové ploténky = zbytky struny </a:t>
            </a:r>
          </a:p>
          <a:p>
            <a:pPr>
              <a:lnSpc>
                <a:spcPct val="200000"/>
              </a:lnSpc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  hřbetní</a:t>
            </a:r>
            <a:endParaRPr lang="cs-CZ" sz="2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539552" y="404664"/>
            <a:ext cx="8064896" cy="70788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Comic Sans MS" pitchFamily="66" charset="0"/>
              </a:rPr>
              <a:t>Struna hřbetní:</a:t>
            </a:r>
            <a:endParaRPr lang="cs-CZ" sz="4000" dirty="0">
              <a:latin typeface="Comic Sans MS" pitchFamily="66" charset="0"/>
            </a:endParaRPr>
          </a:p>
        </p:txBody>
      </p:sp>
      <p:pic>
        <p:nvPicPr>
          <p:cNvPr id="4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260648"/>
            <a:ext cx="1080120" cy="1116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39552" y="692696"/>
            <a:ext cx="7992888" cy="70788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4000" b="1" dirty="0" smtClean="0">
                <a:solidFill>
                  <a:schemeClr val="tx1"/>
                </a:solidFill>
                <a:latin typeface="Comic Sans MS" pitchFamily="66" charset="0"/>
              </a:rPr>
              <a:t>Kmen Strunatci: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99592" y="2564904"/>
            <a:ext cx="2705404" cy="150810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endParaRPr lang="cs-CZ" dirty="0" smtClean="0">
              <a:solidFill>
                <a:prstClr val="black"/>
              </a:solidFill>
              <a:latin typeface="Arial" charset="0"/>
            </a:endParaRPr>
          </a:p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Podkmen </a:t>
            </a:r>
          </a:p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PLÁŠTĚNCI</a:t>
            </a:r>
          </a:p>
          <a:p>
            <a:pPr lvl="0"/>
            <a:endParaRPr lang="cs-CZ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5796136" y="2564904"/>
            <a:ext cx="2592288" cy="150810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endParaRPr lang="cs-CZ" dirty="0" smtClean="0">
              <a:solidFill>
                <a:prstClr val="black"/>
              </a:solidFill>
              <a:latin typeface="Arial" charset="0"/>
            </a:endParaRPr>
          </a:p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Podkmen</a:t>
            </a:r>
          </a:p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BEZLEBEČNÍ</a:t>
            </a:r>
          </a:p>
          <a:p>
            <a:pPr lvl="0"/>
            <a:endParaRPr lang="cs-CZ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3347864" y="4509120"/>
            <a:ext cx="2736304" cy="1661993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endParaRPr lang="cs-CZ" dirty="0" smtClean="0">
              <a:solidFill>
                <a:prstClr val="black"/>
              </a:solidFill>
              <a:latin typeface="Arial" charset="0"/>
            </a:endParaRPr>
          </a:p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Podkmen</a:t>
            </a:r>
          </a:p>
          <a:p>
            <a:pPr lvl="0" algn="ctr"/>
            <a:r>
              <a:rPr lang="cs-CZ" sz="2800" dirty="0" smtClean="0">
                <a:solidFill>
                  <a:prstClr val="black"/>
                </a:solidFill>
                <a:latin typeface="Comic Sans MS" pitchFamily="66" charset="0"/>
              </a:rPr>
              <a:t>OBRATLOVCI</a:t>
            </a:r>
          </a:p>
          <a:p>
            <a:pPr lvl="0"/>
            <a:endParaRPr lang="cs-CZ" sz="28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grpSp>
        <p:nvGrpSpPr>
          <p:cNvPr id="17" name="Skupina 16"/>
          <p:cNvGrpSpPr/>
          <p:nvPr/>
        </p:nvGrpSpPr>
        <p:grpSpPr>
          <a:xfrm>
            <a:off x="2195736" y="1484784"/>
            <a:ext cx="4824536" cy="2952328"/>
            <a:chOff x="2195736" y="1484784"/>
            <a:chExt cx="4824536" cy="2952328"/>
          </a:xfrm>
        </p:grpSpPr>
        <p:cxnSp>
          <p:nvCxnSpPr>
            <p:cNvPr id="12" name="Přímá spojovací šipka 11"/>
            <p:cNvCxnSpPr/>
            <p:nvPr/>
          </p:nvCxnSpPr>
          <p:spPr>
            <a:xfrm flipH="1">
              <a:off x="2195736" y="1484784"/>
              <a:ext cx="2376264" cy="1008112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" name="Přímá spojovací šipka 13"/>
            <p:cNvCxnSpPr/>
            <p:nvPr/>
          </p:nvCxnSpPr>
          <p:spPr>
            <a:xfrm>
              <a:off x="4572000" y="1484784"/>
              <a:ext cx="72008" cy="295232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6" name="Přímá spojovací šipka 15"/>
            <p:cNvCxnSpPr/>
            <p:nvPr/>
          </p:nvCxnSpPr>
          <p:spPr>
            <a:xfrm>
              <a:off x="4572000" y="1484784"/>
              <a:ext cx="2448272" cy="108012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pic>
        <p:nvPicPr>
          <p:cNvPr id="10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76672"/>
            <a:ext cx="1080120" cy="1116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83568" y="1844824"/>
            <a:ext cx="7848872" cy="353943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mořští živočichové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u většiny pokožka vylučuje vrstvu rosolu = </a:t>
            </a:r>
          </a:p>
          <a:p>
            <a:pPr>
              <a:lnSpc>
                <a:spcPct val="200000"/>
              </a:lnSpc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  plášť</a:t>
            </a:r>
          </a:p>
          <a:p>
            <a:pPr>
              <a:lnSpc>
                <a:spcPct val="200000"/>
              </a:lnSpc>
              <a:buFont typeface="Wingdings" pitchFamily="2" charset="2"/>
              <a:buChar char="Ø"/>
            </a:pPr>
            <a:r>
              <a:rPr lang="cs-CZ" sz="2800" dirty="0" smtClean="0">
                <a:solidFill>
                  <a:schemeClr val="tx1"/>
                </a:solidFill>
                <a:latin typeface="Comic Sans MS" pitchFamily="66" charset="0"/>
              </a:rPr>
              <a:t> struna hřbetní jen u larev</a:t>
            </a:r>
          </a:p>
        </p:txBody>
      </p:sp>
      <p:sp>
        <p:nvSpPr>
          <p:cNvPr id="3" name="Obdélník 2"/>
          <p:cNvSpPr/>
          <p:nvPr/>
        </p:nvSpPr>
        <p:spPr>
          <a:xfrm>
            <a:off x="683568" y="548680"/>
            <a:ext cx="7848872" cy="707886"/>
          </a:xfrm>
          <a:prstGeom prst="rect">
            <a:avLst/>
          </a:prstGeom>
          <a:solidFill>
            <a:srgbClr val="FFFF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cs-CZ" sz="4000" dirty="0" smtClean="0">
                <a:solidFill>
                  <a:schemeClr val="tx1"/>
                </a:solidFill>
                <a:latin typeface="Comic Sans MS" pitchFamily="66" charset="0"/>
              </a:rPr>
              <a:t>Pláštěnci</a:t>
            </a:r>
            <a:endParaRPr lang="cs-CZ" sz="4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4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332656"/>
            <a:ext cx="1080120" cy="1116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ile:Ascid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395536" y="404664"/>
            <a:ext cx="1290738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Sumka</a:t>
            </a:r>
            <a:endParaRPr lang="cs-CZ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20" y="260648"/>
            <a:ext cx="1080120" cy="1116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File:Cyclomyaria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Obdélník 1"/>
          <p:cNvSpPr/>
          <p:nvPr/>
        </p:nvSpPr>
        <p:spPr>
          <a:xfrm>
            <a:off x="395536" y="404664"/>
            <a:ext cx="1120820" cy="523220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cs-CZ" sz="2800" b="1" dirty="0" smtClean="0">
                <a:solidFill>
                  <a:srgbClr val="FFFF00"/>
                </a:solidFill>
                <a:latin typeface="Comic Sans MS" pitchFamily="66" charset="0"/>
              </a:rPr>
              <a:t>Salpy</a:t>
            </a:r>
            <a:endParaRPr lang="cs-CZ" sz="2800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pic>
        <p:nvPicPr>
          <p:cNvPr id="4" name="Picture 6" descr="C:\Users\Administrator\AppData\Local\Microsoft\Windows\Temporary Internet Files\Content.IE5\XIYFW0XY\MC900442144[1]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260648"/>
            <a:ext cx="1080120" cy="11163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394</Words>
  <Application>Microsoft Office PowerPoint</Application>
  <PresentationFormat>Předvádění na obrazovce (4:3)</PresentationFormat>
  <Paragraphs>146</Paragraphs>
  <Slides>18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  <vt:lpstr>Snímek 15</vt:lpstr>
      <vt:lpstr>Snímek 16</vt:lpstr>
      <vt:lpstr>Snímek 17</vt:lpstr>
      <vt:lpstr>Snímek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PC2</dc:creator>
  <cp:lastModifiedBy>PC2</cp:lastModifiedBy>
  <cp:revision>37</cp:revision>
  <dcterms:created xsi:type="dcterms:W3CDTF">2013-02-01T19:42:08Z</dcterms:created>
  <dcterms:modified xsi:type="dcterms:W3CDTF">2013-04-29T17:46:53Z</dcterms:modified>
</cp:coreProperties>
</file>