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76" r:id="rId3"/>
    <p:sldId id="256" r:id="rId4"/>
    <p:sldId id="257" r:id="rId5"/>
    <p:sldId id="263" r:id="rId6"/>
    <p:sldId id="258" r:id="rId7"/>
    <p:sldId id="259" r:id="rId8"/>
    <p:sldId id="262" r:id="rId9"/>
    <p:sldId id="260" r:id="rId10"/>
    <p:sldId id="261" r:id="rId11"/>
    <p:sldId id="265" r:id="rId12"/>
    <p:sldId id="266" r:id="rId13"/>
    <p:sldId id="267" r:id="rId14"/>
    <p:sldId id="268" r:id="rId15"/>
    <p:sldId id="270" r:id="rId16"/>
    <p:sldId id="273" r:id="rId17"/>
    <p:sldId id="272" r:id="rId18"/>
    <p:sldId id="279" r:id="rId19"/>
    <p:sldId id="278" r:id="rId20"/>
    <p:sldId id="274" r:id="rId21"/>
    <p:sldId id="264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4" y="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77FF3-6231-404C-B9E6-7D1EF6DB9C22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EE705-5ADF-46CD-9258-F0C2877D66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B2F2-9BBE-4192-A303-9F5CCF8DF717}" type="datetimeFigureOut">
              <a:rPr lang="cs-CZ" smtClean="0"/>
              <a:pPr/>
              <a:t>3.5.2013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7D38-57D8-4E48-A159-92A47BCB52D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2132856"/>
            <a:ext cx="8208912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cs-CZ" sz="2800" dirty="0" smtClean="0">
              <a:latin typeface="Comic Sans MS" pitchFamily="66" charset="0"/>
            </a:endParaRP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lovce – Žralok kladivoun, Žralok bílý, 		     	Žralok tygří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err="1" smtClean="0">
                <a:latin typeface="Comic Sans MS" pitchFamily="66" charset="0"/>
              </a:rPr>
              <a:t>planktofágy</a:t>
            </a:r>
            <a:r>
              <a:rPr lang="cs-CZ" sz="2800" dirty="0" smtClean="0">
                <a:latin typeface="Comic Sans MS" pitchFamily="66" charset="0"/>
              </a:rPr>
              <a:t> – Žralok obrovský</a:t>
            </a:r>
          </a:p>
          <a:p>
            <a:pPr marL="360000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800" dirty="0" err="1" smtClean="0">
                <a:latin typeface="Comic Sans MS" pitchFamily="66" charset="0"/>
              </a:rPr>
              <a:t>bentofágy</a:t>
            </a:r>
            <a:r>
              <a:rPr lang="cs-CZ" sz="2800" dirty="0" smtClean="0">
                <a:latin typeface="Comic Sans MS" pitchFamily="66" charset="0"/>
              </a:rPr>
              <a:t> – </a:t>
            </a:r>
            <a:r>
              <a:rPr lang="cs-CZ" sz="2800" dirty="0" err="1" smtClean="0">
                <a:latin typeface="Comic Sans MS" pitchFamily="66" charset="0"/>
              </a:rPr>
              <a:t>Různozubec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Francisův</a:t>
            </a:r>
            <a:endParaRPr lang="cs-CZ" sz="2800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cs-CZ" sz="28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620688"/>
            <a:ext cx="820891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4000" dirty="0" smtClean="0">
                <a:solidFill>
                  <a:prstClr val="black"/>
                </a:solidFill>
                <a:latin typeface="Comic Sans MS" pitchFamily="66" charset="0"/>
              </a:rPr>
              <a:t>Žraloky dělíme podle potravy na:</a:t>
            </a:r>
          </a:p>
        </p:txBody>
      </p:sp>
      <p:pic>
        <p:nvPicPr>
          <p:cNvPr id="4" name="Picture 9" descr="C:\Users\PC2\AppData\Local\Microsoft\Windows\Temporary Internet Files\Content.IE5\6DFDONLF\MC9000527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07888">
            <a:off x="6202141" y="3891220"/>
            <a:ext cx="2309641" cy="1080120"/>
          </a:xfrm>
          <a:prstGeom prst="rect">
            <a:avLst/>
          </a:prstGeom>
          <a:noFill/>
        </p:spPr>
      </p:pic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204864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White sh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Žralok bílý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obr.2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Male whale shark at Georgia Aquarium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Žralok velrybí (obrovský)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obr.6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1/18/Sphyrna_lewini_aqua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Kladivoun bronzový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obr.7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Hornhai (Heterodontus francisci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err="1" smtClean="0">
                <a:latin typeface="Comic Sans MS" pitchFamily="66" charset="0"/>
              </a:rPr>
              <a:t>Různozubec</a:t>
            </a:r>
            <a:r>
              <a:rPr lang="cs-CZ" sz="2800" dirty="0" smtClean="0">
                <a:latin typeface="Comic Sans MS" pitchFamily="66" charset="0"/>
              </a:rPr>
              <a:t> </a:t>
            </a:r>
            <a:r>
              <a:rPr lang="cs-CZ" sz="2800" dirty="0" err="1" smtClean="0">
                <a:latin typeface="Comic Sans MS" pitchFamily="66" charset="0"/>
              </a:rPr>
              <a:t>francisův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44408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obr.8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b/bb/Batoidea%2C_Bath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467544" y="1412776"/>
            <a:ext cx="83529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ploché tělo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ocasní a hřbetní ploutve   </a:t>
            </a:r>
          </a:p>
          <a:p>
            <a:r>
              <a:rPr lang="cs-CZ" sz="2800" dirty="0" smtClean="0">
                <a:latin typeface="Comic Sans MS" pitchFamily="66" charset="0"/>
              </a:rPr>
              <a:t>   zakrňují, párové ploutve srůstají a tvoří lem 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835292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4000" dirty="0" smtClean="0">
                <a:latin typeface="Comic Sans MS" pitchFamily="66" charset="0"/>
              </a:rPr>
              <a:t>Rejnoci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8244408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obr.3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26064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Manta birostris-Thai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Rejnok obrovský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339752" y="5229200"/>
            <a:ext cx="646246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největší rejnok, zvaný také MANTA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živí se planktonem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Atlantský oceán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obr.9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Torpedo marmora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5" cy="685800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95536" y="404664"/>
            <a:ext cx="835292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Comic Sans MS" pitchFamily="66" charset="0"/>
              </a:rPr>
              <a:t>Parejnok elektrický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013176"/>
            <a:ext cx="8352928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svalovou činností vyrábí statickou elektřinu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výboj až 300 V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obrana, omráčení kořisti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72400" y="6488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obr.10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7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907704" y="692696"/>
          <a:ext cx="5904654" cy="3672408"/>
        </p:xfrm>
        <a:graphic>
          <a:graphicData uri="http://schemas.openxmlformats.org/drawingml/2006/table">
            <a:tbl>
              <a:tblPr/>
              <a:tblGrid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1.</a:t>
                      </a:r>
                      <a:endParaRPr lang="cs-CZ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2.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3.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4.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5.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smtClean="0">
                          <a:solidFill>
                            <a:srgbClr val="00B050"/>
                          </a:solidFill>
                          <a:latin typeface="Comic Sans MS"/>
                          <a:ea typeface="Calibri"/>
                          <a:cs typeface="Times New Roman"/>
                        </a:rPr>
                        <a:t>6.</a:t>
                      </a:r>
                      <a:endParaRPr lang="cs-CZ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03648" y="458112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POTRAVA REJNOKA OBROVSKÉHO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HYDROSTATICKÝ ORGÁN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MATERIÁL, ZE KTERÉHO JE KOSTRA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POVRCH TĚLA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DÝCHACÍ ORGÁNY ŽRALOKŮ (ŽABERNÍ ………..)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NEJVĚTŠÍ REJNOK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5" name="Picture 1" descr="C:\Users\PC2\AppData\Local\Microsoft\Windows\Temporary Internet Files\Content.IE5\SZ3DRCJ6\MC9000527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11444">
            <a:off x="6641411" y="2699318"/>
            <a:ext cx="1808162" cy="1793875"/>
          </a:xfrm>
          <a:prstGeom prst="rect">
            <a:avLst/>
          </a:prstGeom>
          <a:noFill/>
        </p:spPr>
      </p:pic>
      <p:pic>
        <p:nvPicPr>
          <p:cNvPr id="1026" name="Picture 2" descr="C:\Users\PC2\AppData\Local\Microsoft\Windows\Temporary Internet Files\Content.IE5\DA3ZBWG1\MC9003295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10543">
            <a:off x="536547" y="1082543"/>
            <a:ext cx="1656184" cy="838279"/>
          </a:xfrm>
          <a:prstGeom prst="rect">
            <a:avLst/>
          </a:prstGeom>
          <a:noFill/>
        </p:spPr>
      </p:pic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15719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907704" y="692696"/>
          <a:ext cx="5904654" cy="3672408"/>
        </p:xfrm>
        <a:graphic>
          <a:graphicData uri="http://schemas.openxmlformats.org/drawingml/2006/table">
            <a:tbl>
              <a:tblPr/>
              <a:tblGrid>
                <a:gridCol w="432048"/>
                <a:gridCol w="411474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  <a:gridCol w="421761"/>
              </a:tblGrid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1.</a:t>
                      </a: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K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2.</a:t>
                      </a: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J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Á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3.</a:t>
                      </a: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CH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U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V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K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4.</a:t>
                      </a: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Š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U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P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Y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5.</a:t>
                      </a: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Š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Ě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B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I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Y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smtClean="0">
                          <a:solidFill>
                            <a:srgbClr val="00B050"/>
                          </a:solidFill>
                          <a:latin typeface="Comic Sans MS" pitchFamily="66" charset="0"/>
                          <a:ea typeface="Calibri"/>
                          <a:cs typeface="Times New Roman"/>
                        </a:rPr>
                        <a:t>6.</a:t>
                      </a: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</a:t>
                      </a:r>
                      <a:endParaRPr lang="cs-CZ" sz="1600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6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03648" y="458112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POTRAVA REJNOKA OBROVSKÉHO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HYDROSTATICKÝ ORGÁN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MATERIÁL, ZE KTERÉHO JE KOSTRA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POVRCH TĚLA ŽRALOKŮ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DÝCHACÍ ORGÁNY ŽRALOKŮ (ŽABERNÍ ………..)</a:t>
            </a:r>
          </a:p>
          <a:p>
            <a:pPr marL="342900" indent="-342900">
              <a:buAutoNum type="arabicPeriod"/>
            </a:pPr>
            <a:r>
              <a:rPr lang="cs-CZ" dirty="0" smtClean="0">
                <a:latin typeface="Comic Sans MS" pitchFamily="66" charset="0"/>
              </a:rPr>
              <a:t>NEJVĚTŠÍ REJNOK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5" name="Picture 1" descr="C:\Users\PC2\AppData\Local\Microsoft\Windows\Temporary Internet Files\Content.IE5\SZ3DRCJ6\MC9000527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211444">
            <a:off x="6641411" y="2699318"/>
            <a:ext cx="1808162" cy="1793875"/>
          </a:xfrm>
          <a:prstGeom prst="rect">
            <a:avLst/>
          </a:prstGeom>
          <a:noFill/>
        </p:spPr>
      </p:pic>
      <p:pic>
        <p:nvPicPr>
          <p:cNvPr id="1026" name="Picture 2" descr="C:\Users\PC2\AppData\Local\Microsoft\Windows\Temporary Internet Files\Content.IE5\DA3ZBWG1\MC9003295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10543">
            <a:off x="536547" y="1082543"/>
            <a:ext cx="1656184" cy="838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6.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Paryby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VY_32_INOVACE_20.18.ZAT.PR.6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20. 01. 2013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 6-7.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5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Luc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Viatour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WWW:&lt;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http://commons.wikimedia.org/wiki/File:Carcharhinus_melanopterus_Luc_Viatour.jpg&gt;.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6, 11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Tery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Goss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WWW:&lt;http://commons.wikimedia.org/wiki/File:White_shark.jpg&gt;.</a:t>
            </a:r>
          </a:p>
          <a:p>
            <a:endParaRPr lang="cs-CZ" sz="1600" dirty="0" smtClean="0"/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76672"/>
            <a:ext cx="7992888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Strana 6, 15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Lorenzo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Massacci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WWW:&lt;http://commons.wikimedia.org/wiki/File:Batoidea,_Bathala.jpg?uselang=cs&gt;.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Albert kok.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WWW:&lt;http://commons.wikimedia.org/wiki/File:Tigershark3.jpg?uselang=cs &gt;.</a:t>
            </a:r>
          </a:p>
          <a:p>
            <a:endParaRPr lang="cs-CZ" sz="1600" b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8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Stefan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Kühn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</a:t>
            </a:r>
            <a:r>
              <a:rPr lang="cs-CZ" sz="1600" dirty="0" smtClean="0">
                <a:latin typeface="Courier New" pitchFamily="49" charset="0"/>
                <a:cs typeface="Courier New" pitchFamily="49" charset="0"/>
              </a:rPr>
              <a:t>:&lt;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http://commons.wikimedia.org/wiki/File:Tiger_shark_teeth.jpg?uselang=cs&gt;.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12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ZacWolf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WWW:&lt;http://commons.wikimedia.org/wiki/File:Male_whale_shark_at_Georgia_Aquarium_crop.jpg?uselang=cs&gt;.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13</a:t>
            </a:r>
            <a:endParaRPr lang="cs-CZ" sz="16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su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neko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WWW:&lt;http://commons.wikimedia.org/wiki/File:Sphyrna_lewini_aquarium.jpg?uselang=cs&gt;.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764704"/>
            <a:ext cx="80648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14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Cymothoa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exigua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WWW:&lt;http://species.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wikimedia.org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wiki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File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Hornhai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_(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Heterodontus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_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francisci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).JPG &gt;.</a:t>
            </a:r>
          </a:p>
          <a:p>
            <a:pPr>
              <a:lnSpc>
                <a:spcPct val="80000"/>
              </a:lnSpc>
            </a:pPr>
            <a:endParaRPr lang="cs-CZ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jon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hanson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from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london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WWW:&lt;http://commons.wikimedia.org/wiki/File:Manta_birostris-Thailand.jpg&gt;. </a:t>
            </a:r>
          </a:p>
          <a:p>
            <a:endParaRPr lang="cs-CZ" dirty="0" smtClean="0"/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Philippe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Guillaume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[cit.2013-01-20].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WWW:&lt;http://commons.wikimedia.org/wiki/File:Torpedo_marmorata2.jpg?uselang=cs&gt;. 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Nečíslovaný obrazový materiál je použit z galerie obrázků  a klipartů Microsoft Office.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8800" b="1" dirty="0">
                <a:latin typeface="Comic Sans MS" pitchFamily="66" charset="0"/>
              </a:rPr>
              <a:t>PARYBY</a:t>
            </a:r>
          </a:p>
        </p:txBody>
      </p:sp>
      <p:pic>
        <p:nvPicPr>
          <p:cNvPr id="2051" name="Picture 3" descr="C:\Users\PC2\AppData\Local\Microsoft\Windows\Temporary Internet Files\Content.IE5\0RJJNRWC\MC9000304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4697412" cy="1989138"/>
          </a:xfrm>
          <a:prstGeom prst="rect">
            <a:avLst/>
          </a:prstGeom>
          <a:noFill/>
        </p:spPr>
      </p:pic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27687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92696"/>
            <a:ext cx="748883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  <a:latin typeface="Comic Sans MS" pitchFamily="66" charset="0"/>
              </a:rPr>
              <a:t>Charakteristika: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83568" y="1772816"/>
            <a:ext cx="7488832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kostra chrupavčitá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studenokrevní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ústní otvor uložen vespod hlavy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5 párů žaberních štěrbin</a:t>
            </a:r>
            <a:endParaRPr lang="cs-CZ" sz="2800" dirty="0"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DFDONLF\MC90023266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5" y="4005064"/>
            <a:ext cx="3888432" cy="2111033"/>
          </a:xfrm>
          <a:prstGeom prst="rect">
            <a:avLst/>
          </a:prstGeom>
          <a:noFill/>
        </p:spPr>
      </p:pic>
      <p:pic>
        <p:nvPicPr>
          <p:cNvPr id="5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2856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File:Carcharhinus melanopterus Luc Viat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59" y="0"/>
            <a:ext cx="9145659" cy="6858001"/>
          </a:xfrm>
          <a:prstGeom prst="rect">
            <a:avLst/>
          </a:prstGeom>
          <a:noFill/>
        </p:spPr>
      </p:pic>
      <p:grpSp>
        <p:nvGrpSpPr>
          <p:cNvPr id="14" name="Skupina 13"/>
          <p:cNvGrpSpPr/>
          <p:nvPr/>
        </p:nvGrpSpPr>
        <p:grpSpPr>
          <a:xfrm>
            <a:off x="2771800" y="476672"/>
            <a:ext cx="4248472" cy="1800200"/>
            <a:chOff x="2771800" y="476672"/>
            <a:chExt cx="4248472" cy="1800200"/>
          </a:xfrm>
        </p:grpSpPr>
        <p:sp>
          <p:nvSpPr>
            <p:cNvPr id="8" name="TextovéPole 7"/>
            <p:cNvSpPr txBox="1"/>
            <p:nvPr/>
          </p:nvSpPr>
          <p:spPr>
            <a:xfrm>
              <a:off x="2771800" y="476672"/>
              <a:ext cx="3446777" cy="10772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endParaRPr lang="cs-CZ" dirty="0" smtClean="0"/>
            </a:p>
            <a:p>
              <a:r>
                <a:rPr lang="cs-CZ" sz="2800" dirty="0" smtClean="0">
                  <a:latin typeface="Comic Sans MS" pitchFamily="66" charset="0"/>
                </a:rPr>
                <a:t>5 žaberních štěrbin</a:t>
              </a:r>
            </a:p>
            <a:p>
              <a:endParaRPr lang="cs-CZ" dirty="0"/>
            </a:p>
          </p:txBody>
        </p:sp>
        <p:cxnSp>
          <p:nvCxnSpPr>
            <p:cNvPr id="11" name="Přímá spojovací šipka 10"/>
            <p:cNvCxnSpPr>
              <a:stCxn id="8" idx="3"/>
            </p:cNvCxnSpPr>
            <p:nvPr/>
          </p:nvCxnSpPr>
          <p:spPr>
            <a:xfrm>
              <a:off x="6218577" y="1015281"/>
              <a:ext cx="801695" cy="126159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Skupina 16"/>
          <p:cNvGrpSpPr/>
          <p:nvPr/>
        </p:nvGrpSpPr>
        <p:grpSpPr>
          <a:xfrm>
            <a:off x="467544" y="4725144"/>
            <a:ext cx="4213013" cy="1797298"/>
            <a:chOff x="1115616" y="3284984"/>
            <a:chExt cx="4213013" cy="1797298"/>
          </a:xfrm>
        </p:grpSpPr>
        <p:sp>
          <p:nvSpPr>
            <p:cNvPr id="9" name="TextovéPole 8"/>
            <p:cNvSpPr txBox="1"/>
            <p:nvPr/>
          </p:nvSpPr>
          <p:spPr>
            <a:xfrm>
              <a:off x="1115616" y="4005064"/>
              <a:ext cx="4213013" cy="107721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endParaRPr lang="cs-CZ" dirty="0" smtClean="0"/>
            </a:p>
            <a:p>
              <a:r>
                <a:rPr lang="cs-CZ" sz="2800" dirty="0" smtClean="0">
                  <a:latin typeface="Comic Sans MS" pitchFamily="66" charset="0"/>
                </a:rPr>
                <a:t>ústní otvor vespod hlavy</a:t>
              </a:r>
            </a:p>
            <a:p>
              <a:endParaRPr lang="cs-CZ" dirty="0"/>
            </a:p>
          </p:txBody>
        </p:sp>
        <p:cxnSp>
          <p:nvCxnSpPr>
            <p:cNvPr id="13" name="Přímá spojovací šipka 12"/>
            <p:cNvCxnSpPr/>
            <p:nvPr/>
          </p:nvCxnSpPr>
          <p:spPr>
            <a:xfrm flipV="1">
              <a:off x="2483768" y="3284984"/>
              <a:ext cx="1782395" cy="72008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lipsa 14"/>
          <p:cNvSpPr/>
          <p:nvPr/>
        </p:nvSpPr>
        <p:spPr>
          <a:xfrm>
            <a:off x="6732240" y="1268760"/>
            <a:ext cx="2088232" cy="21602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Elipsa 18"/>
          <p:cNvSpPr/>
          <p:nvPr/>
        </p:nvSpPr>
        <p:spPr>
          <a:xfrm>
            <a:off x="3131840" y="3573016"/>
            <a:ext cx="1728192" cy="15841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8244408" y="638132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obr.1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12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11560" y="476672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cs-CZ" u="sng" dirty="0" smtClean="0">
                <a:latin typeface="Comic Sans MS" pitchFamily="66" charset="0"/>
              </a:rPr>
              <a:t>ŽRALOCI</a:t>
            </a:r>
          </a:p>
        </p:txBody>
      </p:sp>
      <p:sp>
        <p:nvSpPr>
          <p:cNvPr id="9" name="Obdélník 8"/>
          <p:cNvSpPr/>
          <p:nvPr/>
        </p:nvSpPr>
        <p:spPr>
          <a:xfrm>
            <a:off x="467544" y="2420888"/>
            <a:ext cx="3528392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tělo zploštělé ze stran</a:t>
            </a:r>
          </a:p>
        </p:txBody>
      </p:sp>
      <p:pic>
        <p:nvPicPr>
          <p:cNvPr id="3080" name="Picture 8" descr="C:\Users\PC2\AppData\Local\Microsoft\Windows\Temporary Internet Files\Content.IE5\0RJJNRWC\MC9000527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01508" y="915316"/>
            <a:ext cx="1669375" cy="1656184"/>
          </a:xfrm>
          <a:prstGeom prst="rect">
            <a:avLst/>
          </a:prstGeom>
          <a:noFill/>
        </p:spPr>
      </p:pic>
      <p:pic>
        <p:nvPicPr>
          <p:cNvPr id="3081" name="Picture 9" descr="C:\Users\PC2\AppData\Local\Microsoft\Windows\Temporary Internet Files\Content.IE5\6DFDONLF\MC9000527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6"/>
            <a:ext cx="2309641" cy="1080120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4716016" y="476672"/>
            <a:ext cx="338437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cs-CZ" u="sng" dirty="0" smtClean="0">
                <a:latin typeface="Comic Sans MS" pitchFamily="66" charset="0"/>
              </a:rPr>
              <a:t>REJNOCI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860032" y="2852936"/>
            <a:ext cx="374441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Font typeface="Wingdings" pitchFamily="2" charset="2"/>
              <a:buChar char="Ø"/>
            </a:pPr>
            <a:r>
              <a:rPr lang="cs-CZ" sz="2800" dirty="0">
                <a:solidFill>
                  <a:prstClr val="black"/>
                </a:solidFill>
                <a:latin typeface="Comic Sans MS" pitchFamily="66" charset="0"/>
              </a:rPr>
              <a:t>tělo zploštělé shora</a:t>
            </a:r>
          </a:p>
        </p:txBody>
      </p:sp>
      <p:pic>
        <p:nvPicPr>
          <p:cNvPr id="14" name="Picture 2" descr="http://upload.wikimedia.org/wikipedia/commons/b/bb/Batoidea%2C_Batha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4176463" cy="3096344"/>
          </a:xfrm>
          <a:prstGeom prst="rect">
            <a:avLst/>
          </a:prstGeom>
          <a:noFill/>
        </p:spPr>
      </p:pic>
      <p:pic>
        <p:nvPicPr>
          <p:cNvPr id="15" name="Picture 2" descr="File:White sh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3960440" cy="3096344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491880" y="616530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obr.2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028384" y="616530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obr.3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1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196752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pload.wikimedia.org/wikipedia/commons/5/5c/Tigershark3.jpg?uselang=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3563888" y="5517232"/>
            <a:ext cx="511256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vřetenovité tělo</a:t>
            </a:r>
          </a:p>
          <a:p>
            <a:pPr>
              <a:buFont typeface="Wingdings" pitchFamily="2" charset="2"/>
              <a:buChar char="Ø"/>
            </a:pPr>
            <a:r>
              <a:rPr lang="cs-CZ" sz="2800" dirty="0" smtClean="0">
                <a:latin typeface="Comic Sans MS" pitchFamily="66" charset="0"/>
              </a:rPr>
              <a:t>nesouměrná ocasní ploutev</a:t>
            </a:r>
            <a:endParaRPr lang="cs-CZ" sz="2800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76672"/>
            <a:ext cx="820891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cs-CZ" sz="4000" dirty="0" smtClean="0">
                <a:latin typeface="Comic Sans MS" pitchFamily="66" charset="0"/>
              </a:rPr>
              <a:t>Žraloci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  <a:cs typeface="Courier New" pitchFamily="49" charset="0"/>
              </a:rPr>
              <a:t>obr.4</a:t>
            </a:r>
            <a:endParaRPr lang="cs-CZ" dirty="0"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ile:Tiger shark 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4572000" y="5085184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2800" dirty="0" smtClean="0">
                <a:solidFill>
                  <a:schemeClr val="bg1"/>
                </a:solidFill>
                <a:latin typeface="Comic Sans MS" pitchFamily="66" charset="0"/>
              </a:rPr>
              <a:t> ostré zuby v několika řadách, vznikly přeměnou šupin </a:t>
            </a:r>
            <a:endParaRPr lang="cs-CZ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630932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Comic Sans MS" pitchFamily="66" charset="0"/>
                <a:cs typeface="Courier New" pitchFamily="49" charset="0"/>
              </a:rPr>
              <a:t>obr.5</a:t>
            </a:r>
            <a:endParaRPr lang="cs-CZ" dirty="0">
              <a:solidFill>
                <a:schemeClr val="bg1"/>
              </a:solidFill>
              <a:latin typeface="Comic Sans MS" pitchFamily="66" charset="0"/>
              <a:cs typeface="Courier New" pitchFamily="49" charset="0"/>
            </a:endParaRPr>
          </a:p>
        </p:txBody>
      </p:sp>
      <p:pic>
        <p:nvPicPr>
          <p:cNvPr id="6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60648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kupina 18"/>
          <p:cNvGrpSpPr/>
          <p:nvPr/>
        </p:nvGrpSpPr>
        <p:grpSpPr>
          <a:xfrm>
            <a:off x="539552" y="548680"/>
            <a:ext cx="8064896" cy="5909310"/>
            <a:chOff x="611560" y="260648"/>
            <a:chExt cx="8064896" cy="5909310"/>
          </a:xfrm>
        </p:grpSpPr>
        <p:sp>
          <p:nvSpPr>
            <p:cNvPr id="8" name="Obdélník 7"/>
            <p:cNvSpPr/>
            <p:nvPr/>
          </p:nvSpPr>
          <p:spPr>
            <a:xfrm>
              <a:off x="611560" y="260648"/>
              <a:ext cx="8064896" cy="59093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600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cs-CZ" sz="2800" dirty="0" smtClean="0">
                  <a:latin typeface="Comic Sans MS" pitchFamily="66" charset="0"/>
                </a:rPr>
                <a:t>drsné šupiny – dříve brusný materiál na dřevo</a:t>
              </a:r>
            </a:p>
            <a:p>
              <a:pPr marL="360000">
                <a:lnSpc>
                  <a:spcPct val="150000"/>
                </a:lnSpc>
              </a:pPr>
              <a:endParaRPr lang="cs-CZ" sz="2800" dirty="0" smtClean="0">
                <a:latin typeface="Comic Sans MS" pitchFamily="66" charset="0"/>
              </a:endParaRPr>
            </a:p>
            <a:p>
              <a:pPr marL="3600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cs-CZ" sz="2800" dirty="0" smtClean="0">
                  <a:latin typeface="Comic Sans MS" pitchFamily="66" charset="0"/>
                </a:rPr>
                <a:t>velká játra – zásobárna tuku, hydrostatický orgán</a:t>
              </a:r>
            </a:p>
            <a:p>
              <a:pPr marL="360000">
                <a:lnSpc>
                  <a:spcPct val="150000"/>
                </a:lnSpc>
              </a:pPr>
              <a:endParaRPr lang="cs-CZ" sz="2800" dirty="0" smtClean="0">
                <a:latin typeface="Comic Sans MS" pitchFamily="66" charset="0"/>
              </a:endParaRPr>
            </a:p>
            <a:p>
              <a:pPr marL="3600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cs-CZ" sz="2800" dirty="0" smtClean="0">
                  <a:latin typeface="Comic Sans MS" pitchFamily="66" charset="0"/>
                </a:rPr>
                <a:t>oddělené pohlaví, oplození vnitřní</a:t>
              </a:r>
            </a:p>
            <a:p>
              <a:pPr marL="360000">
                <a:lnSpc>
                  <a:spcPct val="150000"/>
                </a:lnSpc>
                <a:buFont typeface="Wingdings" pitchFamily="2" charset="2"/>
                <a:buChar char="Ø"/>
              </a:pPr>
              <a:r>
                <a:rPr lang="cs-CZ" sz="2800" dirty="0" smtClean="0">
                  <a:latin typeface="Comic Sans MS" pitchFamily="66" charset="0"/>
                </a:rPr>
                <a:t>vejcorodí i živorodí</a:t>
              </a:r>
            </a:p>
            <a:p>
              <a:pPr>
                <a:lnSpc>
                  <a:spcPct val="150000"/>
                </a:lnSpc>
              </a:pPr>
              <a:endParaRPr lang="cs-CZ" sz="2800" dirty="0">
                <a:latin typeface="Comic Sans MS" pitchFamily="66" charset="0"/>
              </a:endParaRPr>
            </a:p>
          </p:txBody>
        </p:sp>
        <p:pic>
          <p:nvPicPr>
            <p:cNvPr id="2061" name="Picture 13" descr="C:\Users\PC2\AppData\Local\Microsoft\Windows\Temporary Internet Files\Content.IE5\SULE2U9H\MP900386695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12160" y="908720"/>
              <a:ext cx="1773394" cy="1368152"/>
            </a:xfrm>
            <a:prstGeom prst="rect">
              <a:avLst/>
            </a:prstGeom>
            <a:noFill/>
          </p:spPr>
        </p:pic>
        <p:pic>
          <p:nvPicPr>
            <p:cNvPr id="2063" name="Picture 15" descr="C:\Users\PC2\AppData\Local\Microsoft\Windows\Temporary Internet Files\Content.IE5\6IUBC28R\MP900405472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996952"/>
              <a:ext cx="1656184" cy="1182989"/>
            </a:xfrm>
            <a:prstGeom prst="rect">
              <a:avLst/>
            </a:prstGeom>
            <a:noFill/>
          </p:spPr>
        </p:pic>
        <p:pic>
          <p:nvPicPr>
            <p:cNvPr id="2064" name="Picture 16" descr="C:\Users\PC2\AppData\Local\Microsoft\Windows\Temporary Internet Files\Content.IE5\M9YKJLWA\MP90044248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04248" y="4725144"/>
              <a:ext cx="1656184" cy="1351497"/>
            </a:xfrm>
            <a:prstGeom prst="rect">
              <a:avLst/>
            </a:prstGeom>
            <a:noFill/>
          </p:spPr>
        </p:pic>
      </p:grpSp>
      <p:pic>
        <p:nvPicPr>
          <p:cNvPr id="7" name="Picture 6" descr="C:\Users\Administrator\AppData\Local\Microsoft\Windows\Temporary Internet Files\Content.IE5\XIYFW0XY\MC900442144[1]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212976"/>
            <a:ext cx="1224136" cy="1265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631</Words>
  <Application>Microsoft Office PowerPoint</Application>
  <PresentationFormat>Předvádění na obrazovce (4:3)</PresentationFormat>
  <Paragraphs>199</Paragraphs>
  <Slides>22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Snímek 1</vt:lpstr>
      <vt:lpstr>Snímek 2</vt:lpstr>
      <vt:lpstr>PARYBY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PARYBY</dc:title>
  <dc:creator>PC2</dc:creator>
  <cp:lastModifiedBy>PC2</cp:lastModifiedBy>
  <cp:revision>54</cp:revision>
  <dcterms:created xsi:type="dcterms:W3CDTF">2012-10-21T20:42:57Z</dcterms:created>
  <dcterms:modified xsi:type="dcterms:W3CDTF">2013-05-03T19:20:42Z</dcterms:modified>
</cp:coreProperties>
</file>