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69" r:id="rId2"/>
    <p:sldId id="270" r:id="rId3"/>
    <p:sldId id="302" r:id="rId4"/>
    <p:sldId id="303" r:id="rId5"/>
    <p:sldId id="282" r:id="rId6"/>
    <p:sldId id="297" r:id="rId7"/>
    <p:sldId id="299" r:id="rId8"/>
    <p:sldId id="298" r:id="rId9"/>
    <p:sldId id="304" r:id="rId10"/>
    <p:sldId id="305" r:id="rId11"/>
    <p:sldId id="271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D85B"/>
    <a:srgbClr val="FFC000"/>
    <a:srgbClr val="FFCC00"/>
    <a:srgbClr val="29C0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řední styl 2 – zvýraznění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Střední styl 2 – zvýraznění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Střední styl 2 – zvýraznění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1118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1" d="100"/>
          <a:sy n="71" d="100"/>
        </p:scale>
        <p:origin x="-3077" y="-8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E8284C-9DDB-4679-B700-583A32333A3E}" type="datetimeFigureOut">
              <a:rPr lang="cs-CZ" smtClean="0"/>
              <a:t>2.5.2014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FA1BAF-C50A-4217-92BF-E85CD0672E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67202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5434D8-5520-4967-BDE6-50D906740C8E}" type="datetimeFigureOut">
              <a:rPr lang="cs-CZ" smtClean="0"/>
              <a:t>2.5.2014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ADC30F-BB91-4011-A1B6-F0FE0BF77F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13980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614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0C33594-237F-4075-9C56-F7F461F9E116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cs-CZ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614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0C33594-237F-4075-9C56-F7F461F9E116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2.5.2014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2.5.2014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2.5.2014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2.5.2014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2.5.2014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2.5.2014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2.5.2014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zs-mozartova.cz/" TargetMode="External"/><Relationship Id="rId5" Type="http://schemas.openxmlformats.org/officeDocument/2006/relationships/hyperlink" Target="mailto:kundrum@centrum.cz" TargetMode="Externa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69.png"/><Relationship Id="rId13" Type="http://schemas.openxmlformats.org/officeDocument/2006/relationships/image" Target="../media/image74.png"/><Relationship Id="rId3" Type="http://schemas.openxmlformats.org/officeDocument/2006/relationships/image" Target="../media/image64.png"/><Relationship Id="rId7" Type="http://schemas.openxmlformats.org/officeDocument/2006/relationships/image" Target="../media/image68.png"/><Relationship Id="rId12" Type="http://schemas.openxmlformats.org/officeDocument/2006/relationships/image" Target="../media/image73.png"/><Relationship Id="rId17" Type="http://schemas.openxmlformats.org/officeDocument/2006/relationships/image" Target="../media/image78.png"/><Relationship Id="rId2" Type="http://schemas.openxmlformats.org/officeDocument/2006/relationships/image" Target="../media/image63.png"/><Relationship Id="rId16" Type="http://schemas.openxmlformats.org/officeDocument/2006/relationships/image" Target="../media/image7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7.png"/><Relationship Id="rId11" Type="http://schemas.openxmlformats.org/officeDocument/2006/relationships/image" Target="../media/image72.png"/><Relationship Id="rId5" Type="http://schemas.openxmlformats.org/officeDocument/2006/relationships/image" Target="../media/image66.png"/><Relationship Id="rId15" Type="http://schemas.openxmlformats.org/officeDocument/2006/relationships/image" Target="../media/image76.png"/><Relationship Id="rId10" Type="http://schemas.openxmlformats.org/officeDocument/2006/relationships/image" Target="../media/image71.png"/><Relationship Id="rId4" Type="http://schemas.openxmlformats.org/officeDocument/2006/relationships/image" Target="../media/image65.png"/><Relationship Id="rId9" Type="http://schemas.openxmlformats.org/officeDocument/2006/relationships/image" Target="../media/image70.png"/><Relationship Id="rId14" Type="http://schemas.openxmlformats.org/officeDocument/2006/relationships/image" Target="../media/image75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zs-mozartova.cz/" TargetMode="External"/><Relationship Id="rId4" Type="http://schemas.openxmlformats.org/officeDocument/2006/relationships/hyperlink" Target="mailto:kundrum@centrum.cz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13" Type="http://schemas.openxmlformats.org/officeDocument/2006/relationships/image" Target="../media/image24.png"/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12" Type="http://schemas.openxmlformats.org/officeDocument/2006/relationships/image" Target="../media/image23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11" Type="http://schemas.openxmlformats.org/officeDocument/2006/relationships/image" Target="../media/image22.png"/><Relationship Id="rId5" Type="http://schemas.openxmlformats.org/officeDocument/2006/relationships/image" Target="../media/image16.png"/><Relationship Id="rId10" Type="http://schemas.openxmlformats.org/officeDocument/2006/relationships/image" Target="../media/image21.png"/><Relationship Id="rId4" Type="http://schemas.openxmlformats.org/officeDocument/2006/relationships/image" Target="../media/image15.png"/><Relationship Id="rId9" Type="http://schemas.openxmlformats.org/officeDocument/2006/relationships/image" Target="../media/image20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png"/><Relationship Id="rId3" Type="http://schemas.openxmlformats.org/officeDocument/2006/relationships/image" Target="../media/image26.png"/><Relationship Id="rId7" Type="http://schemas.openxmlformats.org/officeDocument/2006/relationships/image" Target="../media/image30.png"/><Relationship Id="rId12" Type="http://schemas.openxmlformats.org/officeDocument/2006/relationships/image" Target="../media/image35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9.png"/><Relationship Id="rId11" Type="http://schemas.openxmlformats.org/officeDocument/2006/relationships/image" Target="../media/image34.png"/><Relationship Id="rId5" Type="http://schemas.openxmlformats.org/officeDocument/2006/relationships/image" Target="../media/image28.png"/><Relationship Id="rId10" Type="http://schemas.openxmlformats.org/officeDocument/2006/relationships/image" Target="../media/image33.png"/><Relationship Id="rId4" Type="http://schemas.openxmlformats.org/officeDocument/2006/relationships/image" Target="../media/image27.png"/><Relationship Id="rId9" Type="http://schemas.openxmlformats.org/officeDocument/2006/relationships/image" Target="../media/image32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png"/><Relationship Id="rId3" Type="http://schemas.openxmlformats.org/officeDocument/2006/relationships/image" Target="../media/image37.png"/><Relationship Id="rId7" Type="http://schemas.openxmlformats.org/officeDocument/2006/relationships/image" Target="../media/image41.pn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0.png"/><Relationship Id="rId11" Type="http://schemas.openxmlformats.org/officeDocument/2006/relationships/image" Target="../media/image45.png"/><Relationship Id="rId5" Type="http://schemas.openxmlformats.org/officeDocument/2006/relationships/image" Target="../media/image39.png"/><Relationship Id="rId10" Type="http://schemas.openxmlformats.org/officeDocument/2006/relationships/image" Target="../media/image44.png"/><Relationship Id="rId4" Type="http://schemas.openxmlformats.org/officeDocument/2006/relationships/image" Target="../media/image38.png"/><Relationship Id="rId9" Type="http://schemas.openxmlformats.org/officeDocument/2006/relationships/image" Target="../media/image43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2.png"/><Relationship Id="rId3" Type="http://schemas.openxmlformats.org/officeDocument/2006/relationships/image" Target="../media/image47.png"/><Relationship Id="rId7" Type="http://schemas.openxmlformats.org/officeDocument/2006/relationships/image" Target="../media/image51.png"/><Relationship Id="rId2" Type="http://schemas.openxmlformats.org/officeDocument/2006/relationships/image" Target="../media/image4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0.png"/><Relationship Id="rId5" Type="http://schemas.openxmlformats.org/officeDocument/2006/relationships/image" Target="../media/image49.png"/><Relationship Id="rId10" Type="http://schemas.openxmlformats.org/officeDocument/2006/relationships/image" Target="../media/image54.png"/><Relationship Id="rId4" Type="http://schemas.openxmlformats.org/officeDocument/2006/relationships/image" Target="../media/image48.png"/><Relationship Id="rId9" Type="http://schemas.openxmlformats.org/officeDocument/2006/relationships/image" Target="../media/image53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60.png"/><Relationship Id="rId3" Type="http://schemas.openxmlformats.org/officeDocument/2006/relationships/image" Target="../media/image47.png"/><Relationship Id="rId7" Type="http://schemas.openxmlformats.org/officeDocument/2006/relationships/image" Target="../media/image59.png"/><Relationship Id="rId2" Type="http://schemas.openxmlformats.org/officeDocument/2006/relationships/image" Target="../media/image5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8.png"/><Relationship Id="rId5" Type="http://schemas.openxmlformats.org/officeDocument/2006/relationships/image" Target="../media/image57.png"/><Relationship Id="rId10" Type="http://schemas.openxmlformats.org/officeDocument/2006/relationships/image" Target="../media/image62.png"/><Relationship Id="rId4" Type="http://schemas.openxmlformats.org/officeDocument/2006/relationships/image" Target="../media/image56.png"/><Relationship Id="rId9" Type="http://schemas.openxmlformats.org/officeDocument/2006/relationships/image" Target="../media/image6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31640" y="2204864"/>
            <a:ext cx="6481763" cy="1411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Obdélník 5"/>
          <p:cNvSpPr>
            <a:spLocks noChangeArrowheads="1"/>
          </p:cNvSpPr>
          <p:nvPr/>
        </p:nvSpPr>
        <p:spPr bwMode="auto">
          <a:xfrm>
            <a:off x="0" y="4725143"/>
            <a:ext cx="9144000" cy="2154436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endParaRPr lang="cs-CZ" sz="2000" b="1" dirty="0">
              <a:latin typeface="Courier New" pitchFamily="49" charset="0"/>
              <a:cs typeface="Courier New" pitchFamily="49" charset="0"/>
            </a:endParaRPr>
          </a:p>
          <a:p>
            <a:pPr algn="ctr"/>
            <a:r>
              <a:rPr lang="cs-CZ" sz="2800" b="1" i="1" dirty="0">
                <a:latin typeface="Courier New" pitchFamily="49" charset="0"/>
                <a:cs typeface="Courier New" pitchFamily="49" charset="0"/>
              </a:rPr>
              <a:t>EU PENÍZE ŠKOLÁM</a:t>
            </a:r>
          </a:p>
          <a:p>
            <a:pPr algn="ctr"/>
            <a:endParaRPr lang="cs-CZ" sz="1400" b="1" i="1" dirty="0">
              <a:latin typeface="Courier New" pitchFamily="49" charset="0"/>
              <a:cs typeface="Courier New" pitchFamily="49" charset="0"/>
            </a:endParaRPr>
          </a:p>
          <a:p>
            <a:pPr algn="ctr"/>
            <a:r>
              <a:rPr lang="cs-CZ" sz="2000" b="1" i="1" dirty="0">
                <a:latin typeface="Courier New" pitchFamily="49" charset="0"/>
                <a:cs typeface="Courier New" pitchFamily="49" charset="0"/>
              </a:rPr>
              <a:t>Operační program Vzdělávání pro konkurenceschopnost</a:t>
            </a:r>
          </a:p>
          <a:p>
            <a:pPr algn="ctr"/>
            <a:endParaRPr lang="cs-CZ" sz="1200" b="1" i="1" dirty="0">
              <a:latin typeface="Courier New" pitchFamily="49" charset="0"/>
              <a:cs typeface="Courier New" pitchFamily="49" charset="0"/>
            </a:endParaRPr>
          </a:p>
          <a:p>
            <a:pPr algn="ctr"/>
            <a:r>
              <a:rPr lang="cs-CZ" sz="2000" dirty="0">
                <a:latin typeface="Courier New" pitchFamily="49" charset="0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cs typeface="Courier New" pitchFamily="49" charset="0"/>
              </a:rPr>
            </a:br>
            <a:endParaRPr lang="cs-CZ" sz="2000" dirty="0"/>
          </a:p>
        </p:txBody>
      </p:sp>
      <p:pic>
        <p:nvPicPr>
          <p:cNvPr id="3076" name="Picture 3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5576" y="620688"/>
            <a:ext cx="1655763" cy="1360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Nadpis 1"/>
          <p:cNvSpPr txBox="1">
            <a:spLocks/>
          </p:cNvSpPr>
          <p:nvPr/>
        </p:nvSpPr>
        <p:spPr bwMode="auto">
          <a:xfrm>
            <a:off x="2627784" y="692696"/>
            <a:ext cx="5976813" cy="12954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cs-CZ" sz="2400" b="1" i="1" dirty="0">
                <a:latin typeface="Courier New" pitchFamily="49" charset="0"/>
                <a:ea typeface="+mj-ea"/>
                <a:cs typeface="Courier New" pitchFamily="49" charset="0"/>
              </a:rPr>
              <a:t>ZÁKLADNÍ ŠKOLA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příspěvková organizace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600" b="1" i="1" dirty="0">
                <a:latin typeface="Courier New" pitchFamily="49" charset="0"/>
                <a:ea typeface="+mj-ea"/>
                <a:cs typeface="Courier New" pitchFamily="49" charset="0"/>
              </a:rPr>
              <a:t>MOZARTOVA 48, 779 00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tel.: 585 427 142, 775 116 442; fax: 585 422 713</a:t>
            </a:r>
            <a:r>
              <a:rPr lang="cs-CZ" sz="1400" b="1" dirty="0"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 smtClean="0">
                <a:latin typeface="Courier New" pitchFamily="49" charset="0"/>
                <a:ea typeface="+mj-ea"/>
                <a:cs typeface="Courier New" pitchFamily="49" charset="0"/>
              </a:rPr>
              <a:t>email: </a:t>
            </a:r>
            <a:r>
              <a:rPr lang="cs-CZ" sz="1400" b="1" i="1" noProof="1" smtClean="0">
                <a:solidFill>
                  <a:srgbClr val="002060"/>
                </a:solidFill>
                <a:latin typeface="Courier New" pitchFamily="49" charset="0"/>
                <a:ea typeface="+mj-ea"/>
                <a:cs typeface="Courier New" pitchFamily="49" charset="0"/>
                <a:hlinkClick r:id="rId5"/>
              </a:rPr>
              <a:t>kundrum@centrum.cz</a:t>
            </a:r>
            <a:r>
              <a:rPr lang="cs-CZ" sz="1400" b="1" i="1" noProof="1">
                <a:solidFill>
                  <a:srgbClr val="002060"/>
                </a:solidFill>
                <a:latin typeface="Courier New" pitchFamily="49" charset="0"/>
                <a:ea typeface="+mj-ea"/>
                <a:cs typeface="Courier New" pitchFamily="49" charset="0"/>
              </a:rPr>
              <a:t>; </a:t>
            </a:r>
            <a:r>
              <a:rPr lang="cs-CZ" sz="1400" b="1" i="1" noProof="1">
                <a:solidFill>
                  <a:srgbClr val="002060"/>
                </a:solidFill>
                <a:latin typeface="Courier New" pitchFamily="49" charset="0"/>
                <a:ea typeface="+mj-ea"/>
                <a:cs typeface="Courier New" pitchFamily="49" charset="0"/>
                <a:hlinkClick r:id="rId6"/>
              </a:rPr>
              <a:t>www.zs-mozartova.cz</a:t>
            </a:r>
            <a:r>
              <a:rPr lang="cs-CZ" sz="1400" b="1" i="1" dirty="0">
                <a:solidFill>
                  <a:srgbClr val="002060"/>
                </a:solidFill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endParaRPr lang="cs-CZ" sz="1400" b="1" i="1" noProof="1">
              <a:solidFill>
                <a:srgbClr val="002060"/>
              </a:solidFill>
              <a:latin typeface="Courier New" pitchFamily="49" charset="0"/>
              <a:ea typeface="+mj-ea"/>
              <a:cs typeface="Courier New" pitchFamily="49" charset="0"/>
            </a:endParaRPr>
          </a:p>
        </p:txBody>
      </p:sp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683568" y="3871501"/>
            <a:ext cx="7884368" cy="646331"/>
          </a:xfrm>
          <a:prstGeom prst="rect">
            <a:avLst/>
          </a:prstGeom>
          <a:solidFill>
            <a:srgbClr val="D9D9D9"/>
          </a:solidFill>
          <a:ln w="9525">
            <a:solidFill>
              <a:schemeClr val="tx1">
                <a:lumMod val="65000"/>
                <a:lumOff val="35000"/>
              </a:schemeClr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Projekt: ŠKOLA RADOSTI, ŠKOLA KVALITY </a:t>
            </a:r>
            <a:endParaRPr kumimoji="0" lang="cs-CZ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Registrační číslo projektu: CZ.1.07/1.4.00/21.3688</a:t>
            </a:r>
            <a:endParaRPr kumimoji="0" lang="cs-CZ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8297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val 2" descr="Světlý šikmo nahoru"/>
          <p:cNvSpPr>
            <a:spLocks noChangeArrowheads="1"/>
          </p:cNvSpPr>
          <p:nvPr/>
        </p:nvSpPr>
        <p:spPr bwMode="auto">
          <a:xfrm>
            <a:off x="467544" y="4468240"/>
            <a:ext cx="1944216" cy="477443"/>
          </a:xfrm>
          <a:prstGeom prst="ellipse">
            <a:avLst/>
          </a:prstGeom>
          <a:pattFill prst="smConfetti">
            <a:fgClr>
              <a:schemeClr val="accent2"/>
            </a:fgClr>
            <a:bgClr>
              <a:schemeClr val="bg1"/>
            </a:bgClr>
          </a:pattFill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cs-CZ" i="1" dirty="0" smtClean="0">
                <a:solidFill>
                  <a:srgbClr val="FF0000"/>
                </a:solidFill>
              </a:rPr>
              <a:t>Válec - objem</a:t>
            </a:r>
            <a:endParaRPr lang="cs-CZ" i="1" dirty="0">
              <a:solidFill>
                <a:srgbClr val="FF0000"/>
              </a:solidFill>
            </a:endParaRPr>
          </a:p>
        </p:txBody>
      </p:sp>
      <p:sp>
        <p:nvSpPr>
          <p:cNvPr id="6" name="Plechovka 5"/>
          <p:cNvSpPr/>
          <p:nvPr/>
        </p:nvSpPr>
        <p:spPr>
          <a:xfrm>
            <a:off x="467544" y="2065363"/>
            <a:ext cx="1944216" cy="2880320"/>
          </a:xfrm>
          <a:prstGeom prst="can">
            <a:avLst/>
          </a:prstGeom>
          <a:solidFill>
            <a:schemeClr val="accent2">
              <a:alpha val="34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val 2" descr="Světlý šikmo nahoru"/>
          <p:cNvSpPr>
            <a:spLocks noChangeArrowheads="1"/>
          </p:cNvSpPr>
          <p:nvPr/>
        </p:nvSpPr>
        <p:spPr bwMode="auto">
          <a:xfrm>
            <a:off x="467544" y="2060848"/>
            <a:ext cx="1944216" cy="477443"/>
          </a:xfrm>
          <a:prstGeom prst="ellipse">
            <a:avLst/>
          </a:prstGeom>
          <a:pattFill prst="smConfetti">
            <a:fgClr>
              <a:schemeClr val="accent2"/>
            </a:fgClr>
            <a:bgClr>
              <a:schemeClr val="bg1"/>
            </a:bgClr>
          </a:pattFill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cs-CZ" altLang="cs-CZ"/>
          </a:p>
        </p:txBody>
      </p:sp>
      <p:cxnSp>
        <p:nvCxnSpPr>
          <p:cNvPr id="10" name="Přímá spojnice 9"/>
          <p:cNvCxnSpPr>
            <a:endCxn id="8" idx="6"/>
          </p:cNvCxnSpPr>
          <p:nvPr/>
        </p:nvCxnSpPr>
        <p:spPr>
          <a:xfrm>
            <a:off x="467544" y="4706961"/>
            <a:ext cx="1944216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ovéPole 10"/>
          <p:cNvSpPr txBox="1"/>
          <p:nvPr/>
        </p:nvSpPr>
        <p:spPr>
          <a:xfrm>
            <a:off x="1403648" y="3272432"/>
            <a:ext cx="1224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solidFill>
                  <a:srgbClr val="FF0000"/>
                </a:solidFill>
              </a:rPr>
              <a:t>v = ? cm</a:t>
            </a:r>
            <a:endParaRPr lang="cs-CZ" sz="2400" dirty="0">
              <a:solidFill>
                <a:srgbClr val="FF0000"/>
              </a:solidFill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1494302" y="4212436"/>
            <a:ext cx="136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solidFill>
                  <a:srgbClr val="FF0000"/>
                </a:solidFill>
              </a:rPr>
              <a:t>r = </a:t>
            </a:r>
            <a:r>
              <a:rPr lang="cs-CZ" sz="2400" dirty="0" smtClean="0">
                <a:solidFill>
                  <a:srgbClr val="FF0000"/>
                </a:solidFill>
              </a:rPr>
              <a:t>4 cm</a:t>
            </a:r>
            <a:endParaRPr lang="cs-CZ" sz="2400" dirty="0">
              <a:solidFill>
                <a:srgbClr val="FF0000"/>
              </a:solidFill>
            </a:endParaRPr>
          </a:p>
        </p:txBody>
      </p:sp>
      <p:sp>
        <p:nvSpPr>
          <p:cNvPr id="13" name="Obdélník 12"/>
          <p:cNvSpPr/>
          <p:nvPr/>
        </p:nvSpPr>
        <p:spPr>
          <a:xfrm>
            <a:off x="269776" y="1052736"/>
            <a:ext cx="876672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b="1" dirty="0" smtClean="0"/>
              <a:t>Příklad 5: </a:t>
            </a:r>
            <a:r>
              <a:rPr lang="cs-CZ" sz="2800" dirty="0" smtClean="0"/>
              <a:t>Urči objem válce, </a:t>
            </a:r>
            <a:r>
              <a:rPr lang="cs-CZ" sz="2800" dirty="0"/>
              <a:t>jestliže </a:t>
            </a:r>
            <a:r>
              <a:rPr lang="cs-CZ" sz="2800" dirty="0" smtClean="0"/>
              <a:t>znáš jeho povrch </a:t>
            </a:r>
          </a:p>
          <a:p>
            <a:r>
              <a:rPr lang="cs-CZ" sz="2800" dirty="0" smtClean="0"/>
              <a:t>S = 1252 cm</a:t>
            </a:r>
            <a:r>
              <a:rPr lang="cs-CZ" sz="2800" baseline="30000" dirty="0" smtClean="0"/>
              <a:t>2</a:t>
            </a:r>
            <a:r>
              <a:rPr lang="cs-CZ" sz="2800" dirty="0" smtClean="0"/>
              <a:t> a poloměr válce r </a:t>
            </a:r>
            <a:r>
              <a:rPr lang="cs-CZ" sz="2800" dirty="0"/>
              <a:t>= 4</a:t>
            </a:r>
            <a:r>
              <a:rPr lang="cs-CZ" sz="2800" dirty="0" smtClean="0"/>
              <a:t> cm. </a:t>
            </a:r>
            <a:endParaRPr lang="cs-CZ" sz="2800" dirty="0"/>
          </a:p>
        </p:txBody>
      </p:sp>
      <p:cxnSp>
        <p:nvCxnSpPr>
          <p:cNvPr id="15" name="Přímá spojnice 14"/>
          <p:cNvCxnSpPr/>
          <p:nvPr/>
        </p:nvCxnSpPr>
        <p:spPr>
          <a:xfrm>
            <a:off x="467544" y="2299569"/>
            <a:ext cx="194421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16"/>
          <p:cNvCxnSpPr/>
          <p:nvPr/>
        </p:nvCxnSpPr>
        <p:spPr>
          <a:xfrm>
            <a:off x="1439652" y="2299569"/>
            <a:ext cx="0" cy="2407393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nice 18"/>
          <p:cNvCxnSpPr/>
          <p:nvPr/>
        </p:nvCxnSpPr>
        <p:spPr>
          <a:xfrm>
            <a:off x="1439652" y="4690531"/>
            <a:ext cx="972108" cy="16431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ovéPole 19"/>
              <p:cNvSpPr txBox="1"/>
              <p:nvPr/>
            </p:nvSpPr>
            <p:spPr>
              <a:xfrm>
                <a:off x="2915816" y="1844824"/>
                <a:ext cx="151535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b="0" i="1" dirty="0" smtClean="0">
                          <a:latin typeface="Cambria Math"/>
                        </a:rPr>
                        <m:t>𝑟</m:t>
                      </m:r>
                      <m:r>
                        <a:rPr lang="cs-CZ" sz="2400" i="1" dirty="0" smtClean="0">
                          <a:latin typeface="Cambria Math"/>
                        </a:rPr>
                        <m:t> =</m:t>
                      </m:r>
                      <m:r>
                        <a:rPr lang="cs-CZ" sz="2400" b="0" i="1" dirty="0" smtClean="0">
                          <a:latin typeface="Cambria Math"/>
                        </a:rPr>
                        <m:t>4 </m:t>
                      </m:r>
                      <m:r>
                        <a:rPr lang="cs-CZ" sz="2400" b="0" i="1" dirty="0" smtClean="0">
                          <a:latin typeface="Cambria Math"/>
                        </a:rPr>
                        <m:t>𝑐𝑚</m:t>
                      </m:r>
                    </m:oMath>
                  </m:oMathPara>
                </a14:m>
                <a:endParaRPr lang="cs-CZ" sz="2400" dirty="0"/>
              </a:p>
            </p:txBody>
          </p:sp>
        </mc:Choice>
        <mc:Fallback xmlns="">
          <p:sp>
            <p:nvSpPr>
              <p:cNvPr id="20" name="TextovéPole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5816" y="1844824"/>
                <a:ext cx="1515351" cy="461665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ovéPole 20"/>
              <p:cNvSpPr txBox="1"/>
              <p:nvPr/>
            </p:nvSpPr>
            <p:spPr>
              <a:xfrm>
                <a:off x="2862302" y="2708920"/>
                <a:ext cx="155004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sz="2400" i="1" dirty="0" smtClean="0">
                          <a:latin typeface="Cambria Math"/>
                        </a:rPr>
                        <m:t>𝜋</m:t>
                      </m:r>
                      <m:r>
                        <a:rPr lang="cs-CZ" sz="2400" i="1" dirty="0" smtClean="0">
                          <a:latin typeface="Cambria Math"/>
                        </a:rPr>
                        <m:t> = 3,14</m:t>
                      </m:r>
                    </m:oMath>
                  </m:oMathPara>
                </a14:m>
                <a:endParaRPr lang="cs-CZ" sz="2400" dirty="0"/>
              </a:p>
            </p:txBody>
          </p:sp>
        </mc:Choice>
        <mc:Fallback xmlns="">
          <p:sp>
            <p:nvSpPr>
              <p:cNvPr id="21" name="TextovéPole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62302" y="2708920"/>
                <a:ext cx="1550040" cy="46166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2" name="Přímá spojnice 21"/>
          <p:cNvCxnSpPr/>
          <p:nvPr/>
        </p:nvCxnSpPr>
        <p:spPr>
          <a:xfrm>
            <a:off x="2843808" y="4005064"/>
            <a:ext cx="316835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Obdélník 26"/>
              <p:cNvSpPr/>
              <p:nvPr/>
            </p:nvSpPr>
            <p:spPr>
              <a:xfrm>
                <a:off x="2843808" y="2276872"/>
                <a:ext cx="2232248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b="0" i="1" dirty="0" smtClean="0">
                          <a:latin typeface="Cambria Math"/>
                        </a:rPr>
                        <m:t>𝑆</m:t>
                      </m:r>
                      <m:r>
                        <a:rPr lang="cs-CZ" sz="2400" i="1" dirty="0">
                          <a:latin typeface="Cambria Math"/>
                        </a:rPr>
                        <m:t>=</m:t>
                      </m:r>
                      <m:r>
                        <a:rPr lang="cs-CZ" sz="2400" b="0" i="1" dirty="0" smtClean="0">
                          <a:latin typeface="Cambria Math"/>
                        </a:rPr>
                        <m:t>1252 </m:t>
                      </m:r>
                      <m:r>
                        <a:rPr lang="cs-CZ" sz="2400" b="0" i="1" dirty="0" smtClean="0">
                          <a:latin typeface="Cambria Math"/>
                        </a:rPr>
                        <m:t>𝑐</m:t>
                      </m:r>
                      <m:sSup>
                        <m:sSupPr>
                          <m:ctrlPr>
                            <a:rPr lang="cs-CZ" sz="2400" b="0" i="1" dirty="0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sz="2400" b="0" i="1" dirty="0" smtClean="0">
                              <a:latin typeface="Cambria Math"/>
                            </a:rPr>
                            <m:t>𝑚</m:t>
                          </m:r>
                        </m:e>
                        <m:sup>
                          <m:r>
                            <a:rPr lang="cs-CZ" sz="2400" b="0" i="1" dirty="0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cs-CZ" sz="2400" dirty="0"/>
              </a:p>
            </p:txBody>
          </p:sp>
        </mc:Choice>
        <mc:Fallback xmlns="">
          <p:sp>
            <p:nvSpPr>
              <p:cNvPr id="27" name="Obdélník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3808" y="2276872"/>
                <a:ext cx="2232248" cy="461665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ovéPole 28"/>
              <p:cNvSpPr txBox="1"/>
              <p:nvPr/>
            </p:nvSpPr>
            <p:spPr>
              <a:xfrm>
                <a:off x="2896733" y="3140968"/>
                <a:ext cx="139692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b="0" i="1" dirty="0" smtClean="0">
                          <a:latin typeface="Cambria Math"/>
                        </a:rPr>
                        <m:t>𝑣</m:t>
                      </m:r>
                      <m:r>
                        <a:rPr lang="cs-CZ" sz="2400" i="1" dirty="0" smtClean="0">
                          <a:latin typeface="Cambria Math"/>
                        </a:rPr>
                        <m:t> =</m:t>
                      </m:r>
                      <m:r>
                        <a:rPr lang="cs-CZ" sz="2400" b="0" i="1" dirty="0" smtClean="0">
                          <a:latin typeface="Cambria Math"/>
                        </a:rPr>
                        <m:t>?</m:t>
                      </m:r>
                      <m:r>
                        <a:rPr lang="cs-CZ" sz="2400" b="0" i="1" dirty="0" smtClean="0">
                          <a:latin typeface="Cambria Math"/>
                        </a:rPr>
                        <m:t>𝑐𝑚</m:t>
                      </m:r>
                    </m:oMath>
                  </m:oMathPara>
                </a14:m>
                <a:endParaRPr lang="cs-CZ" sz="2400" dirty="0"/>
              </a:p>
            </p:txBody>
          </p:sp>
        </mc:Choice>
        <mc:Fallback xmlns="">
          <p:sp>
            <p:nvSpPr>
              <p:cNvPr id="29" name="TextovéPole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6733" y="3140968"/>
                <a:ext cx="1396921" cy="461665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ovéPole 33"/>
              <p:cNvSpPr txBox="1"/>
              <p:nvPr/>
            </p:nvSpPr>
            <p:spPr>
              <a:xfrm>
                <a:off x="410991" y="6237312"/>
                <a:ext cx="377539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b="0" i="1" dirty="0" smtClean="0">
                          <a:latin typeface="Cambria Math"/>
                        </a:rPr>
                        <m:t>𝑂𝑏𝑗𝑒𝑚</m:t>
                      </m:r>
                      <m:r>
                        <a:rPr lang="cs-CZ" sz="2400" b="0" i="1" dirty="0" smtClean="0">
                          <a:latin typeface="Cambria Math"/>
                        </a:rPr>
                        <m:t> </m:t>
                      </m:r>
                      <m:r>
                        <a:rPr lang="cs-CZ" sz="2400" b="0" i="1" dirty="0" smtClean="0">
                          <a:latin typeface="Cambria Math"/>
                        </a:rPr>
                        <m:t>𝑣</m:t>
                      </m:r>
                      <m:r>
                        <a:rPr lang="cs-CZ" sz="2400" b="0" i="1" dirty="0" smtClean="0">
                          <a:latin typeface="Cambria Math"/>
                        </a:rPr>
                        <m:t>á</m:t>
                      </m:r>
                      <m:r>
                        <a:rPr lang="cs-CZ" sz="2400" b="0" i="1" dirty="0" smtClean="0">
                          <a:latin typeface="Cambria Math"/>
                        </a:rPr>
                        <m:t>𝑙𝑐𝑒</m:t>
                      </m:r>
                      <m:r>
                        <a:rPr lang="cs-CZ" sz="2400" i="1" dirty="0" smtClean="0">
                          <a:latin typeface="Cambria Math"/>
                        </a:rPr>
                        <m:t> </m:t>
                      </m:r>
                      <m:r>
                        <a:rPr lang="cs-CZ" sz="2400" i="1" dirty="0" smtClean="0">
                          <a:latin typeface="Cambria Math"/>
                        </a:rPr>
                        <m:t>𝑗𝑒</m:t>
                      </m:r>
                      <m:r>
                        <a:rPr lang="cs-CZ" sz="2400" b="0" i="1" dirty="0" smtClean="0">
                          <a:latin typeface="Cambria Math"/>
                        </a:rPr>
                        <m:t> </m:t>
                      </m:r>
                      <m:r>
                        <a:rPr lang="cs-CZ" sz="2400" i="1" dirty="0">
                          <a:latin typeface="Cambria Math"/>
                          <a:ea typeface="Cambria Math"/>
                        </a:rPr>
                        <m:t>2303 </m:t>
                      </m:r>
                      <m:r>
                        <a:rPr lang="cs-CZ" sz="2400" i="1" dirty="0">
                          <a:latin typeface="Cambria Math"/>
                          <a:ea typeface="Cambria Math"/>
                        </a:rPr>
                        <m:t>𝑐</m:t>
                      </m:r>
                      <m:sSup>
                        <m:sSupPr>
                          <m:ctrlPr>
                            <a:rPr lang="cs-CZ" sz="2400" i="1" dirty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cs-CZ" sz="2400" i="1" dirty="0">
                              <a:latin typeface="Cambria Math"/>
                              <a:ea typeface="Cambria Math"/>
                            </a:rPr>
                            <m:t>𝑚</m:t>
                          </m:r>
                        </m:e>
                        <m:sup>
                          <m:r>
                            <a:rPr lang="cs-CZ" sz="2400" i="1" dirty="0">
                              <a:latin typeface="Cambria Math"/>
                              <a:ea typeface="Cambria Math"/>
                            </a:rPr>
                            <m:t>3</m:t>
                          </m:r>
                        </m:sup>
                      </m:sSup>
                      <m:r>
                        <a:rPr lang="cs-CZ" sz="2400" i="1" dirty="0" smtClean="0">
                          <a:latin typeface="Cambria Math"/>
                        </a:rPr>
                        <m:t>. </m:t>
                      </m:r>
                    </m:oMath>
                  </m:oMathPara>
                </a14:m>
                <a:endParaRPr lang="cs-CZ" sz="2400" dirty="0"/>
              </a:p>
            </p:txBody>
          </p:sp>
        </mc:Choice>
        <mc:Fallback xmlns="">
          <p:sp>
            <p:nvSpPr>
              <p:cNvPr id="34" name="TextovéPole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0991" y="6237312"/>
                <a:ext cx="3775393" cy="461665"/>
              </a:xfrm>
              <a:prstGeom prst="rect">
                <a:avLst/>
              </a:prstGeom>
              <a:blipFill rotWithShape="1">
                <a:blip r:embed="rId6"/>
                <a:stretch>
                  <a:fillRect b="-1710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TextovéPole 25"/>
          <p:cNvSpPr txBox="1"/>
          <p:nvPr/>
        </p:nvSpPr>
        <p:spPr>
          <a:xfrm>
            <a:off x="498648" y="2724973"/>
            <a:ext cx="1841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solidFill>
                  <a:srgbClr val="FF0000"/>
                </a:solidFill>
              </a:rPr>
              <a:t>S = 1252 cm</a:t>
            </a:r>
            <a:r>
              <a:rPr lang="cs-CZ" sz="2400" baseline="30000" dirty="0" smtClean="0">
                <a:solidFill>
                  <a:srgbClr val="FF0000"/>
                </a:solidFill>
              </a:rPr>
              <a:t>2</a:t>
            </a:r>
            <a:endParaRPr lang="cs-CZ" sz="2400" baseline="30000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Obdélník 29"/>
              <p:cNvSpPr/>
              <p:nvPr/>
            </p:nvSpPr>
            <p:spPr>
              <a:xfrm>
                <a:off x="6444208" y="3133925"/>
                <a:ext cx="1524456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b="0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𝑉</m:t>
                      </m:r>
                      <m:r>
                        <a:rPr lang="cs-CZ" sz="2400" b="0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r>
                        <a:rPr lang="cs-CZ" sz="2400" i="1" dirty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𝜋</m:t>
                      </m:r>
                      <m:sSup>
                        <m:sSupPr>
                          <m:ctrlPr>
                            <a:rPr lang="cs-CZ" sz="2400" i="1" dirty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cs-CZ" sz="2400" i="1" dirty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𝑟</m:t>
                          </m:r>
                        </m:e>
                        <m:sup>
                          <m:r>
                            <a:rPr lang="cs-CZ" sz="2400" i="1" dirty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  <m:r>
                        <a:rPr lang="cs-CZ" sz="2400" b="0" i="1" dirty="0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𝑣</m:t>
                      </m:r>
                    </m:oMath>
                  </m:oMathPara>
                </a14:m>
                <a:endParaRPr lang="cs-CZ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0" name="Obdélník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44208" y="3133925"/>
                <a:ext cx="1524456" cy="461665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ovéPole 24"/>
              <p:cNvSpPr txBox="1"/>
              <p:nvPr/>
            </p:nvSpPr>
            <p:spPr>
              <a:xfrm>
                <a:off x="6372200" y="1558681"/>
                <a:ext cx="2232248" cy="45313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𝑆</m:t>
                      </m:r>
                      <m:r>
                        <a:rPr lang="cs-CZ" sz="2400" i="1" dirty="0">
                          <a:solidFill>
                            <a:srgbClr val="FF0000"/>
                          </a:solidFill>
                          <a:latin typeface="Cambria Math"/>
                        </a:rPr>
                        <m:t>= </m:t>
                      </m:r>
                      <m:r>
                        <a:rPr lang="cs-CZ" sz="2400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2</m:t>
                      </m:r>
                      <m:r>
                        <a:rPr lang="cs-CZ" sz="2400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𝑆𝑝</m:t>
                      </m:r>
                      <m:r>
                        <a:rPr lang="cs-CZ" sz="2400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+</m:t>
                      </m:r>
                      <m:r>
                        <a:rPr lang="cs-CZ" sz="2400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𝑆𝑝𝑙</m:t>
                      </m:r>
                    </m:oMath>
                  </m:oMathPara>
                </a14:m>
                <a:endParaRPr lang="cs-CZ" sz="2400" baseline="300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5" name="TextovéPole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72200" y="1558681"/>
                <a:ext cx="2232248" cy="453137"/>
              </a:xfrm>
              <a:prstGeom prst="rect">
                <a:avLst/>
              </a:prstGeom>
              <a:blipFill rotWithShape="1">
                <a:blip r:embed="rId8"/>
                <a:stretch>
                  <a:fillRect b="-2162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ovéPole 30"/>
              <p:cNvSpPr txBox="1"/>
              <p:nvPr/>
            </p:nvSpPr>
            <p:spPr>
              <a:xfrm>
                <a:off x="6339620" y="2060848"/>
                <a:ext cx="1649338" cy="45313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𝑆</m:t>
                      </m:r>
                      <m:r>
                        <a:rPr lang="cs-CZ" sz="2400" i="1" baseline="-25000" dirty="0" err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𝑝</m:t>
                      </m:r>
                      <m:r>
                        <a:rPr lang="cs-CZ" sz="2400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= </m:t>
                      </m:r>
                      <m:r>
                        <a:rPr lang="el-GR" sz="2400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𝜋</m:t>
                      </m:r>
                      <m:r>
                        <a:rPr lang="cs-CZ" sz="2400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𝑟</m:t>
                      </m:r>
                      <m:r>
                        <a:rPr lang="cs-CZ" sz="2400" i="1" baseline="30000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2</m:t>
                      </m:r>
                    </m:oMath>
                  </m:oMathPara>
                </a14:m>
                <a:endParaRPr lang="cs-CZ" sz="2400" baseline="-250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1" name="TextovéPole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39620" y="2060848"/>
                <a:ext cx="1649338" cy="453137"/>
              </a:xfrm>
              <a:prstGeom prst="rect">
                <a:avLst/>
              </a:prstGeom>
              <a:blipFill rotWithShape="1">
                <a:blip r:embed="rId9"/>
                <a:stretch>
                  <a:fillRect b="-1621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ovéPole 32"/>
              <p:cNvSpPr txBox="1"/>
              <p:nvPr/>
            </p:nvSpPr>
            <p:spPr>
              <a:xfrm>
                <a:off x="6417822" y="2564904"/>
                <a:ext cx="182658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𝑆</m:t>
                      </m:r>
                      <m:r>
                        <a:rPr lang="cs-CZ" sz="2400" i="1" baseline="-25000" dirty="0" err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𝑝𝑙</m:t>
                      </m:r>
                      <m:r>
                        <a:rPr lang="cs-CZ" sz="2400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= 2</m:t>
                      </m:r>
                      <m:r>
                        <a:rPr lang="el-GR" sz="2400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𝜋</m:t>
                      </m:r>
                      <m:r>
                        <a:rPr lang="cs-CZ" sz="2400" i="1" dirty="0" err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𝑟𝑣</m:t>
                      </m:r>
                    </m:oMath>
                  </m:oMathPara>
                </a14:m>
                <a:endParaRPr lang="cs-CZ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3" name="TextovéPole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17822" y="2564904"/>
                <a:ext cx="1826586" cy="461665"/>
              </a:xfrm>
              <a:prstGeom prst="rect">
                <a:avLst/>
              </a:prstGeom>
              <a:blipFill rotWithShape="1">
                <a:blip r:embed="rId10"/>
                <a:stretch>
                  <a:fillRect b="-1866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5" name="TextovéPole 34"/>
              <p:cNvSpPr txBox="1"/>
              <p:nvPr/>
            </p:nvSpPr>
            <p:spPr>
              <a:xfrm>
                <a:off x="2915816" y="3595590"/>
                <a:ext cx="156587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b="0" i="1" dirty="0" smtClean="0">
                          <a:latin typeface="Cambria Math"/>
                        </a:rPr>
                        <m:t>𝑉</m:t>
                      </m:r>
                      <m:r>
                        <a:rPr lang="cs-CZ" sz="2400" i="1" dirty="0" smtClean="0">
                          <a:latin typeface="Cambria Math"/>
                        </a:rPr>
                        <m:t> =</m:t>
                      </m:r>
                      <m:r>
                        <a:rPr lang="cs-CZ" sz="2400" b="0" i="1" dirty="0" smtClean="0">
                          <a:latin typeface="Cambria Math"/>
                        </a:rPr>
                        <m:t>?</m:t>
                      </m:r>
                      <m:sSup>
                        <m:sSupPr>
                          <m:ctrlPr>
                            <a:rPr lang="cs-CZ" sz="2400" b="0" i="1" dirty="0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sz="2400" b="0" i="1" dirty="0" smtClean="0">
                              <a:latin typeface="Cambria Math"/>
                            </a:rPr>
                            <m:t>𝑐𝑚</m:t>
                          </m:r>
                        </m:e>
                        <m:sup>
                          <m:r>
                            <a:rPr lang="cs-CZ" sz="2400" b="0" i="1" dirty="0" smtClean="0">
                              <a:latin typeface="Cambria Math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cs-CZ" sz="2400" dirty="0"/>
              </a:p>
            </p:txBody>
          </p:sp>
        </mc:Choice>
        <mc:Fallback>
          <p:sp>
            <p:nvSpPr>
              <p:cNvPr id="35" name="TextovéPole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5816" y="3595590"/>
                <a:ext cx="1565878" cy="461665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ovéPole 35"/>
              <p:cNvSpPr txBox="1"/>
              <p:nvPr/>
            </p:nvSpPr>
            <p:spPr>
              <a:xfrm>
                <a:off x="2896731" y="4095533"/>
                <a:ext cx="3115429" cy="4605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i="1" dirty="0" smtClean="0">
                          <a:solidFill>
                            <a:schemeClr val="tx1"/>
                          </a:solidFill>
                          <a:latin typeface="Cambria Math"/>
                        </a:rPr>
                        <m:t>𝑆</m:t>
                      </m:r>
                      <m:r>
                        <a:rPr lang="cs-CZ" sz="2400" i="1" baseline="-25000" dirty="0" err="1" smtClean="0">
                          <a:solidFill>
                            <a:schemeClr val="tx1"/>
                          </a:solidFill>
                          <a:latin typeface="Cambria Math"/>
                        </a:rPr>
                        <m:t>𝑝</m:t>
                      </m:r>
                      <m:r>
                        <a:rPr lang="cs-CZ" sz="2400" i="1" dirty="0" smtClean="0">
                          <a:solidFill>
                            <a:schemeClr val="tx1"/>
                          </a:solidFill>
                          <a:latin typeface="Cambria Math"/>
                        </a:rPr>
                        <m:t>= </m:t>
                      </m:r>
                      <m:r>
                        <a:rPr lang="el-GR" sz="2400" i="1" dirty="0" smtClean="0">
                          <a:solidFill>
                            <a:schemeClr val="tx1"/>
                          </a:solidFill>
                          <a:latin typeface="Cambria Math"/>
                        </a:rPr>
                        <m:t>𝜋</m:t>
                      </m:r>
                      <m:r>
                        <a:rPr lang="cs-CZ" sz="2400" i="1" dirty="0" smtClean="0">
                          <a:solidFill>
                            <a:schemeClr val="tx1"/>
                          </a:solidFill>
                          <a:latin typeface="Cambria Math"/>
                        </a:rPr>
                        <m:t>𝑟</m:t>
                      </m:r>
                      <m:r>
                        <a:rPr lang="cs-CZ" sz="2400" i="1" baseline="30000" dirty="0" smtClean="0">
                          <a:solidFill>
                            <a:schemeClr val="tx1"/>
                          </a:solidFill>
                          <a:latin typeface="Cambria Math"/>
                        </a:rPr>
                        <m:t>2</m:t>
                      </m:r>
                      <m:r>
                        <a:rPr lang="cs-CZ" sz="2400" i="1" dirty="0">
                          <a:latin typeface="Cambria Math"/>
                        </a:rPr>
                        <m:t>=50,24 </m:t>
                      </m:r>
                      <m:r>
                        <a:rPr lang="cs-CZ" sz="2400" i="1" dirty="0">
                          <a:latin typeface="Cambria Math"/>
                        </a:rPr>
                        <m:t>𝑐</m:t>
                      </m:r>
                      <m:sSup>
                        <m:sSupPr>
                          <m:ctrlPr>
                            <a:rPr lang="cs-CZ" sz="2400" i="1" dirty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sz="2400" i="1" dirty="0">
                              <a:latin typeface="Cambria Math"/>
                            </a:rPr>
                            <m:t>𝑚</m:t>
                          </m:r>
                        </m:e>
                        <m:sup>
                          <m:r>
                            <a:rPr lang="cs-CZ" sz="2400" i="1" dirty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cs-CZ" sz="2400" baseline="-25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6" name="TextovéPole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6731" y="4095533"/>
                <a:ext cx="3115429" cy="460575"/>
              </a:xfrm>
              <a:prstGeom prst="rect">
                <a:avLst/>
              </a:prstGeom>
              <a:blipFill rotWithShape="1">
                <a:blip r:embed="rId12"/>
                <a:stretch>
                  <a:fillRect l="-391" b="-1600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ovéPole 37"/>
              <p:cNvSpPr txBox="1"/>
              <p:nvPr/>
            </p:nvSpPr>
            <p:spPr>
              <a:xfrm>
                <a:off x="2901979" y="4556108"/>
                <a:ext cx="2038219" cy="4901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2400" i="1" dirty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sz="2400" b="0" i="1" dirty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𝑆</m:t>
                          </m:r>
                        </m:e>
                        <m:sub>
                          <m:r>
                            <a:rPr lang="cs-CZ" sz="2400" b="0" i="1" dirty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𝑝𝑙</m:t>
                          </m:r>
                        </m:sub>
                      </m:sSub>
                      <m:r>
                        <a:rPr lang="cs-CZ" sz="2400" i="1" dirty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>
                        <a:rPr lang="cs-CZ" sz="2400" b="0" i="1" dirty="0" smtClean="0">
                          <a:solidFill>
                            <a:schemeClr val="tx1"/>
                          </a:solidFill>
                          <a:latin typeface="Cambria Math"/>
                        </a:rPr>
                        <m:t>𝑆</m:t>
                      </m:r>
                      <m:r>
                        <a:rPr lang="cs-CZ" sz="2400" b="0" i="1" dirty="0" smtClean="0">
                          <a:solidFill>
                            <a:schemeClr val="tx1"/>
                          </a:solidFill>
                          <a:latin typeface="Cambria Math"/>
                        </a:rPr>
                        <m:t>−2</m:t>
                      </m:r>
                      <m:r>
                        <a:rPr lang="cs-CZ" sz="2400" i="1" dirty="0" smtClean="0">
                          <a:solidFill>
                            <a:schemeClr val="tx1"/>
                          </a:solidFill>
                          <a:latin typeface="Cambria Math"/>
                        </a:rPr>
                        <m:t>𝑆𝑝</m:t>
                      </m:r>
                    </m:oMath>
                  </m:oMathPara>
                </a14:m>
                <a:endParaRPr lang="cs-CZ" sz="2400" baseline="30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8" name="TextovéPole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01979" y="4556108"/>
                <a:ext cx="2038219" cy="490199"/>
              </a:xfrm>
              <a:prstGeom prst="rect">
                <a:avLst/>
              </a:prstGeom>
              <a:blipFill rotWithShape="1">
                <a:blip r:embed="rId13"/>
                <a:stretch>
                  <a:fillRect b="-987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ovéPole 38"/>
              <p:cNvSpPr txBox="1"/>
              <p:nvPr/>
            </p:nvSpPr>
            <p:spPr>
              <a:xfrm>
                <a:off x="2699792" y="4945683"/>
                <a:ext cx="5616624" cy="49763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2400" i="1" dirty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sz="2400" b="0" i="1" dirty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𝑆</m:t>
                          </m:r>
                        </m:e>
                        <m:sub>
                          <m:r>
                            <a:rPr lang="cs-CZ" sz="2400" b="0" i="1" dirty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𝑝𝑙</m:t>
                          </m:r>
                        </m:sub>
                      </m:sSub>
                      <m:r>
                        <a:rPr lang="cs-CZ" sz="2400" i="1" dirty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>
                        <a:rPr lang="cs-CZ" sz="2400" b="0" i="1" dirty="0" smtClean="0">
                          <a:solidFill>
                            <a:schemeClr val="tx1"/>
                          </a:solidFill>
                          <a:latin typeface="Cambria Math"/>
                        </a:rPr>
                        <m:t>1252−</m:t>
                      </m:r>
                      <m:r>
                        <a:rPr lang="cs-CZ" sz="2400" i="1" dirty="0" smtClean="0">
                          <a:solidFill>
                            <a:schemeClr val="tx1"/>
                          </a:solidFill>
                          <a:latin typeface="Cambria Math"/>
                        </a:rPr>
                        <m:t>2</m:t>
                      </m:r>
                      <m:r>
                        <a:rPr lang="cs-CZ" sz="2400" i="1" dirty="0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cs-CZ" sz="2400" b="0" i="1" dirty="0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50,24=1151,52 </m:t>
                      </m:r>
                      <m:sSup>
                        <m:sSupPr>
                          <m:ctrlPr>
                            <a:rPr lang="cs-CZ" sz="2400" b="0" i="1" dirty="0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cs-CZ" sz="2400" b="0" i="1" dirty="0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𝑐𝑚</m:t>
                          </m:r>
                        </m:e>
                        <m:sup>
                          <m:r>
                            <a:rPr lang="cs-CZ" sz="2400" b="0" i="1" dirty="0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cs-CZ" sz="2400" baseline="30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9" name="TextovéPole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99792" y="4945683"/>
                <a:ext cx="5616624" cy="497637"/>
              </a:xfrm>
              <a:prstGeom prst="rect">
                <a:avLst/>
              </a:prstGeom>
              <a:blipFill rotWithShape="1">
                <a:blip r:embed="rId14"/>
                <a:stretch>
                  <a:fillRect b="-975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ovéPole 40"/>
              <p:cNvSpPr txBox="1"/>
              <p:nvPr/>
            </p:nvSpPr>
            <p:spPr>
              <a:xfrm>
                <a:off x="480357" y="5373216"/>
                <a:ext cx="4001337" cy="6698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cs-CZ" sz="2400" b="0" i="1" dirty="0" smtClean="0">
                        <a:solidFill>
                          <a:schemeClr val="tx1"/>
                        </a:solidFill>
                        <a:latin typeface="Cambria Math"/>
                      </a:rPr>
                      <m:t>𝑣</m:t>
                    </m:r>
                    <m:r>
                      <a:rPr lang="cs-CZ" sz="2400" i="1" dirty="0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cs-CZ" sz="2400" i="1" dirty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cs-CZ" sz="2400" i="1" dirty="0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cs-CZ" sz="2400" b="0" i="1" dirty="0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𝑆</m:t>
                            </m:r>
                          </m:e>
                          <m:sub>
                            <m:r>
                              <a:rPr lang="cs-CZ" sz="2400" b="0" i="1" dirty="0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𝑝𝑙</m:t>
                            </m:r>
                          </m:sub>
                        </m:sSub>
                      </m:num>
                      <m:den>
                        <m:r>
                          <a:rPr lang="cs-CZ" sz="2400" b="0" i="1" dirty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2</m:t>
                        </m:r>
                        <m:r>
                          <a:rPr lang="cs-CZ" sz="2400" b="0" i="1" dirty="0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𝜋</m:t>
                        </m:r>
                        <m:r>
                          <a:rPr lang="cs-CZ" sz="2400" b="0" i="1" dirty="0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𝑟</m:t>
                        </m:r>
                      </m:den>
                    </m:f>
                    <m:r>
                      <a:rPr lang="cs-CZ" sz="2400" b="0" i="1" dirty="0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cs-CZ" sz="2400" b="0" i="1" dirty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cs-CZ" sz="2400" b="0" i="1" dirty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1151,52</m:t>
                        </m:r>
                      </m:num>
                      <m:den>
                        <m:r>
                          <a:rPr lang="cs-CZ" sz="2400" b="0" i="1" dirty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25,12</m:t>
                        </m:r>
                      </m:den>
                    </m:f>
                    <m:r>
                      <a:rPr lang="cs-CZ" sz="2400" b="0" i="1" dirty="0" smtClean="0">
                        <a:solidFill>
                          <a:schemeClr val="tx1"/>
                        </a:solidFill>
                        <a:latin typeface="Cambria Math"/>
                      </a:rPr>
                      <m:t>=45,84 </m:t>
                    </m:r>
                    <m:r>
                      <a:rPr lang="cs-CZ" sz="2400" b="0" i="1" dirty="0" smtClean="0">
                        <a:solidFill>
                          <a:schemeClr val="tx1"/>
                        </a:solidFill>
                        <a:latin typeface="Cambria Math"/>
                      </a:rPr>
                      <m:t>𝑐𝑚</m:t>
                    </m:r>
                  </m:oMath>
                </a14:m>
                <a:r>
                  <a:rPr lang="cs-CZ" sz="2400" baseline="-25000" dirty="0" smtClean="0">
                    <a:solidFill>
                      <a:schemeClr val="tx1"/>
                    </a:solidFill>
                  </a:rPr>
                  <a:t> </a:t>
                </a:r>
                <a:endParaRPr lang="cs-CZ" sz="2400" baseline="-25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1" name="TextovéPole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357" y="5373216"/>
                <a:ext cx="4001337" cy="669863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Obdélník 41"/>
              <p:cNvSpPr/>
              <p:nvPr/>
            </p:nvSpPr>
            <p:spPr>
              <a:xfrm>
                <a:off x="5309652" y="5476774"/>
                <a:ext cx="2838790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b="0" i="1" dirty="0" smtClean="0">
                          <a:solidFill>
                            <a:schemeClr val="tx1"/>
                          </a:solidFill>
                          <a:latin typeface="Cambria Math"/>
                        </a:rPr>
                        <m:t>𝑉</m:t>
                      </m:r>
                      <m:r>
                        <a:rPr lang="cs-CZ" sz="2400" b="0" i="1" dirty="0" smtClean="0">
                          <a:solidFill>
                            <a:schemeClr val="tx1"/>
                          </a:solidFill>
                          <a:latin typeface="Cambria Math"/>
                        </a:rPr>
                        <m:t>=3,14</m:t>
                      </m:r>
                      <m:sSup>
                        <m:sSupPr>
                          <m:ctrlPr>
                            <a:rPr lang="cs-CZ" sz="2400" i="1" dirty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cs-CZ" sz="2400" i="1" dirty="0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∙</m:t>
                          </m:r>
                          <m:r>
                            <a:rPr lang="cs-CZ" sz="2400" b="0" i="1" dirty="0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4</m:t>
                          </m:r>
                        </m:e>
                        <m:sup>
                          <m:r>
                            <a:rPr lang="cs-CZ" sz="2400" i="1" dirty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  <m:r>
                        <a:rPr lang="cs-CZ" sz="2400" i="1" dirty="0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cs-CZ" sz="2400" b="0" i="1" dirty="0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45,84</m:t>
                      </m:r>
                    </m:oMath>
                  </m:oMathPara>
                </a14:m>
                <a:endParaRPr lang="cs-CZ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2" name="Obdélník 4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09652" y="5476774"/>
                <a:ext cx="2838790" cy="461665"/>
              </a:xfrm>
              <a:prstGeom prst="rect">
                <a:avLst/>
              </a:prstGeom>
              <a:blipFill rotWithShape="1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Obdélník 42"/>
              <p:cNvSpPr/>
              <p:nvPr/>
            </p:nvSpPr>
            <p:spPr>
              <a:xfrm>
                <a:off x="5305472" y="5954642"/>
                <a:ext cx="2159629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b="0" i="1" dirty="0" smtClean="0">
                          <a:solidFill>
                            <a:schemeClr val="tx1"/>
                          </a:solidFill>
                          <a:latin typeface="Cambria Math"/>
                        </a:rPr>
                        <m:t>𝑉</m:t>
                      </m:r>
                      <m:r>
                        <a:rPr lang="cs-CZ" sz="2400" b="0" i="1" dirty="0" smtClean="0">
                          <a:solidFill>
                            <a:schemeClr val="tx1"/>
                          </a:solidFill>
                          <a:latin typeface="Cambria Math"/>
                        </a:rPr>
                        <m:t>=2303 </m:t>
                      </m:r>
                      <m:r>
                        <a:rPr lang="cs-CZ" sz="2400" b="0" i="1" dirty="0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𝑐</m:t>
                      </m:r>
                      <m:sSup>
                        <m:sSupPr>
                          <m:ctrlPr>
                            <a:rPr lang="cs-CZ" sz="2400" b="0" i="1" dirty="0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cs-CZ" sz="2400" b="0" i="1" dirty="0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𝑚</m:t>
                          </m:r>
                        </m:e>
                        <m:sup>
                          <m:r>
                            <a:rPr lang="cs-CZ" sz="2400" b="0" i="1" dirty="0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cs-CZ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3" name="Obdélník 4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05472" y="5954642"/>
                <a:ext cx="2159629" cy="461665"/>
              </a:xfrm>
              <a:prstGeom prst="rect">
                <a:avLst/>
              </a:prstGeom>
              <a:blipFill rotWithShape="1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93362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500"/>
                            </p:stCondLst>
                            <p:childTnLst>
                              <p:par>
                                <p:cTn id="3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000"/>
                            </p:stCondLst>
                            <p:childTnLst>
                              <p:par>
                                <p:cTn id="4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500"/>
                            </p:stCondLst>
                            <p:childTnLst>
                              <p:par>
                                <p:cTn id="4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20" grpId="0"/>
      <p:bldP spid="21" grpId="0"/>
      <p:bldP spid="27" grpId="0"/>
      <p:bldP spid="29" grpId="0"/>
      <p:bldP spid="34" grpId="0"/>
      <p:bldP spid="26" grpId="0"/>
      <p:bldP spid="30" grpId="0"/>
      <p:bldP spid="25" grpId="0"/>
      <p:bldP spid="31" grpId="0"/>
      <p:bldP spid="33" grpId="0"/>
      <p:bldP spid="35" grpId="0"/>
      <p:bldP spid="36" grpId="0"/>
      <p:bldP spid="38" grpId="0"/>
      <p:bldP spid="39" grpId="0"/>
      <p:bldP spid="41" grpId="0"/>
      <p:bldP spid="42" grpId="0"/>
      <p:bldP spid="4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467544" y="1844824"/>
            <a:ext cx="7992888" cy="20867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cs-CZ" b="1" i="1" dirty="0">
                <a:solidFill>
                  <a:srgbClr val="000000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Seznam použité literatury a pramenů:</a:t>
            </a:r>
          </a:p>
          <a:p>
            <a:pPr>
              <a:lnSpc>
                <a:spcPct val="80000"/>
              </a:lnSpc>
            </a:pPr>
            <a:endParaRPr lang="cs-CZ" b="1" i="1" dirty="0">
              <a:solidFill>
                <a:srgbClr val="000000"/>
              </a:solidFill>
              <a:latin typeface="Courier New" pitchFamily="49" charset="0"/>
              <a:ea typeface="Calibri" pitchFamily="34" charset="0"/>
              <a:cs typeface="Courier New" pitchFamily="49" charset="0"/>
            </a:endParaRPr>
          </a:p>
          <a:p>
            <a:pPr>
              <a:lnSpc>
                <a:spcPct val="80000"/>
              </a:lnSpc>
            </a:pPr>
            <a:r>
              <a:rPr lang="cs-CZ" i="1" dirty="0" smtClean="0">
                <a:latin typeface="Courier New" pitchFamily="49" charset="0"/>
                <a:ea typeface="Calibri" pitchFamily="34" charset="0"/>
                <a:cs typeface="Courier New" pitchFamily="49" charset="0"/>
              </a:rPr>
              <a:t>ODVÁRKO</a:t>
            </a:r>
            <a:r>
              <a:rPr lang="cs-CZ" i="1" dirty="0">
                <a:latin typeface="Courier New" pitchFamily="49" charset="0"/>
                <a:ea typeface="Calibri" pitchFamily="34" charset="0"/>
                <a:cs typeface="Courier New" pitchFamily="49" charset="0"/>
              </a:rPr>
              <a:t>, O.; KADLEČEK, J. MATEMATIKA pro </a:t>
            </a:r>
            <a:r>
              <a:rPr lang="cs-CZ" i="1" dirty="0" smtClean="0">
                <a:latin typeface="Courier New" pitchFamily="49" charset="0"/>
                <a:ea typeface="Calibri" pitchFamily="34" charset="0"/>
                <a:cs typeface="Courier New" pitchFamily="49" charset="0"/>
              </a:rPr>
              <a:t>8. </a:t>
            </a:r>
            <a:r>
              <a:rPr lang="cs-CZ" i="1" dirty="0">
                <a:latin typeface="Courier New" pitchFamily="49" charset="0"/>
                <a:ea typeface="Calibri" pitchFamily="34" charset="0"/>
                <a:cs typeface="Courier New" pitchFamily="49" charset="0"/>
              </a:rPr>
              <a:t>ročník základní školy </a:t>
            </a:r>
            <a:r>
              <a:rPr lang="cs-CZ" i="1" dirty="0" smtClean="0">
                <a:latin typeface="Courier New" pitchFamily="49" charset="0"/>
                <a:ea typeface="Calibri" pitchFamily="34" charset="0"/>
                <a:cs typeface="Courier New" pitchFamily="49" charset="0"/>
              </a:rPr>
              <a:t>3: </a:t>
            </a:r>
            <a:r>
              <a:rPr lang="cs-CZ" i="1" dirty="0">
                <a:latin typeface="Courier New" pitchFamily="49" charset="0"/>
                <a:ea typeface="Calibri" pitchFamily="34" charset="0"/>
                <a:cs typeface="Courier New" pitchFamily="49" charset="0"/>
              </a:rPr>
              <a:t>Prometheus, </a:t>
            </a:r>
            <a:r>
              <a:rPr lang="cs-CZ" i="1" dirty="0" smtClean="0">
                <a:latin typeface="Courier New" pitchFamily="49" charset="0"/>
                <a:ea typeface="Calibri" pitchFamily="34" charset="0"/>
                <a:cs typeface="Courier New" pitchFamily="49" charset="0"/>
              </a:rPr>
              <a:t>2008, ISBN 978-80-7196-148-2. s. 42-44.</a:t>
            </a:r>
            <a:endParaRPr lang="cs-CZ" i="1" dirty="0">
              <a:latin typeface="Courier New" pitchFamily="49" charset="0"/>
              <a:ea typeface="Calibri" pitchFamily="34" charset="0"/>
              <a:cs typeface="Courier New" pitchFamily="49" charset="0"/>
            </a:endParaRPr>
          </a:p>
          <a:p>
            <a:pPr>
              <a:lnSpc>
                <a:spcPct val="80000"/>
              </a:lnSpc>
            </a:pPr>
            <a:endParaRPr lang="cs-CZ" b="1" i="1" dirty="0">
              <a:solidFill>
                <a:srgbClr val="000000"/>
              </a:solidFill>
              <a:latin typeface="Courier New" pitchFamily="49" charset="0"/>
              <a:ea typeface="Calibri" pitchFamily="34" charset="0"/>
              <a:cs typeface="Courier New" pitchFamily="49" charset="0"/>
            </a:endParaRPr>
          </a:p>
          <a:p>
            <a:pPr lvl="0">
              <a:lnSpc>
                <a:spcPct val="80000"/>
              </a:lnSpc>
            </a:pPr>
            <a:endParaRPr lang="cs-CZ" b="1" i="1" dirty="0">
              <a:solidFill>
                <a:srgbClr val="000000"/>
              </a:solidFill>
              <a:latin typeface="Courier New" pitchFamily="49" charset="0"/>
              <a:ea typeface="Calibri" pitchFamily="34" charset="0"/>
              <a:cs typeface="Courier New" pitchFamily="49" charset="0"/>
            </a:endParaRPr>
          </a:p>
          <a:p>
            <a:pPr lvl="0">
              <a:lnSpc>
                <a:spcPct val="80000"/>
              </a:lnSpc>
            </a:pPr>
            <a:r>
              <a:rPr lang="cs-CZ" b="1" i="1" dirty="0">
                <a:solidFill>
                  <a:srgbClr val="000000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Použité zdroje:</a:t>
            </a:r>
          </a:p>
          <a:p>
            <a:pPr lvl="0">
              <a:lnSpc>
                <a:spcPct val="80000"/>
              </a:lnSpc>
            </a:pPr>
            <a:endParaRPr lang="cs-CZ" b="1" i="1" dirty="0">
              <a:solidFill>
                <a:srgbClr val="000000"/>
              </a:solidFill>
              <a:latin typeface="Courier New" pitchFamily="49" charset="0"/>
              <a:ea typeface="Calibri" pitchFamily="34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3369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3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620688"/>
            <a:ext cx="1655763" cy="1360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Nadpis 1"/>
          <p:cNvSpPr txBox="1">
            <a:spLocks/>
          </p:cNvSpPr>
          <p:nvPr/>
        </p:nvSpPr>
        <p:spPr bwMode="auto">
          <a:xfrm>
            <a:off x="2627784" y="692696"/>
            <a:ext cx="5976813" cy="12954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cs-CZ" sz="2400" b="1" i="1" dirty="0">
                <a:latin typeface="Courier New" pitchFamily="49" charset="0"/>
                <a:ea typeface="+mj-ea"/>
                <a:cs typeface="Courier New" pitchFamily="49" charset="0"/>
              </a:rPr>
              <a:t>ZÁKLADNÍ ŠKOLA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příspěvková organizace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600" b="1" i="1" dirty="0">
                <a:latin typeface="Courier New" pitchFamily="49" charset="0"/>
                <a:ea typeface="+mj-ea"/>
                <a:cs typeface="Courier New" pitchFamily="49" charset="0"/>
              </a:rPr>
              <a:t>MOZARTOVA 48, 779 00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tel.: 585 427 142, 775 116 442; fax: 585 422 713</a:t>
            </a:r>
            <a:r>
              <a:rPr lang="cs-CZ" sz="1400" b="1" dirty="0"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 smtClean="0">
                <a:latin typeface="Courier New" pitchFamily="49" charset="0"/>
                <a:ea typeface="+mj-ea"/>
                <a:cs typeface="Courier New" pitchFamily="49" charset="0"/>
              </a:rPr>
              <a:t>email</a:t>
            </a:r>
            <a:r>
              <a:rPr lang="cs-CZ" sz="1400" i="1" dirty="0" smtClean="0">
                <a:latin typeface="Courier New" pitchFamily="49" charset="0"/>
                <a:ea typeface="+mj-ea"/>
                <a:cs typeface="Courier New" pitchFamily="49" charset="0"/>
              </a:rPr>
              <a:t>: </a:t>
            </a:r>
            <a:r>
              <a:rPr lang="cs-CZ" sz="1400" b="1" i="1" noProof="1" smtClean="0">
                <a:latin typeface="Courier New" pitchFamily="49" charset="0"/>
                <a:ea typeface="+mj-ea"/>
                <a:cs typeface="Courier New" pitchFamily="49" charset="0"/>
                <a:hlinkClick r:id="rId4"/>
              </a:rPr>
              <a:t>kundrum@centrum.cz</a:t>
            </a:r>
            <a:r>
              <a:rPr lang="cs-CZ" sz="1400" b="1" i="1" noProof="1">
                <a:latin typeface="Courier New" pitchFamily="49" charset="0"/>
                <a:ea typeface="+mj-ea"/>
                <a:cs typeface="Courier New" pitchFamily="49" charset="0"/>
              </a:rPr>
              <a:t>; </a:t>
            </a:r>
            <a:r>
              <a:rPr lang="cs-CZ" sz="1400" b="1" i="1" noProof="1">
                <a:latin typeface="Courier New" pitchFamily="49" charset="0"/>
                <a:ea typeface="+mj-ea"/>
                <a:cs typeface="Courier New" pitchFamily="49" charset="0"/>
                <a:hlinkClick r:id="rId5"/>
              </a:rPr>
              <a:t>www.zs-mozartova.cz</a:t>
            </a:r>
            <a:r>
              <a:rPr lang="cs-CZ" sz="1400" i="1" dirty="0"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endParaRPr lang="cs-CZ" sz="1400" i="1" noProof="1">
              <a:latin typeface="Courier New" pitchFamily="49" charset="0"/>
              <a:ea typeface="+mj-ea"/>
              <a:cs typeface="Courier New" pitchFamily="49" charset="0"/>
            </a:endParaRPr>
          </a:p>
        </p:txBody>
      </p:sp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0371878"/>
              </p:ext>
            </p:extLst>
          </p:nvPr>
        </p:nvGraphicFramePr>
        <p:xfrm>
          <a:off x="467544" y="2492896"/>
          <a:ext cx="8208912" cy="3240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33048"/>
                <a:gridCol w="5575864"/>
              </a:tblGrid>
              <a:tr h="360000">
                <a:tc>
                  <a:txBody>
                    <a:bodyPr/>
                    <a:lstStyle/>
                    <a:p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Autor:</a:t>
                      </a:r>
                      <a:endParaRPr lang="cs-CZ" sz="1600" b="1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Mgr. Eva </a:t>
                      </a:r>
                      <a:r>
                        <a:rPr lang="cs-CZ" sz="1600" i="1" dirty="0" err="1" smtClean="0">
                          <a:latin typeface="Courier New" pitchFamily="49" charset="0"/>
                          <a:cs typeface="Courier New" pitchFamily="49" charset="0"/>
                        </a:rPr>
                        <a:t>Ehlerová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Vzdělávací oblast: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Matematika a její aplikace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Vzdělávací obor: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Matematika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smtClean="0">
                          <a:latin typeface="Courier New" pitchFamily="49" charset="0"/>
                          <a:cs typeface="Courier New" pitchFamily="49" charset="0"/>
                        </a:rPr>
                        <a:t>Vyučovací </a:t>
                      </a: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předmět: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Matematika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Ročník: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8.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Tematická</a:t>
                      </a:r>
                      <a:r>
                        <a:rPr lang="cs-CZ" sz="1600" b="1" i="1" baseline="0" dirty="0" smtClean="0">
                          <a:latin typeface="Courier New" pitchFamily="49" charset="0"/>
                          <a:cs typeface="Courier New" pitchFamily="49" charset="0"/>
                        </a:rPr>
                        <a:t> oblast</a:t>
                      </a: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: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Geometrie v rovině a prostoru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Téma hodiny:</a:t>
                      </a:r>
                      <a:endParaRPr lang="cs-CZ" sz="1600" b="1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smtClean="0">
                          <a:latin typeface="Courier New" pitchFamily="49" charset="0"/>
                          <a:cs typeface="Courier New" pitchFamily="49" charset="0"/>
                        </a:rPr>
                        <a:t>Objem válce 1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r>
                        <a:rPr lang="cs-CZ" sz="1600" b="1" i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Označení DUM:</a:t>
                      </a:r>
                      <a:endParaRPr lang="cs-CZ" sz="1600" b="1" i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i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VY_32_INOVACE_23.16.EHL.MA.8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r>
                        <a:rPr lang="cs-CZ" sz="1600" b="1" i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Vytvořeno:</a:t>
                      </a:r>
                      <a:endParaRPr lang="cs-CZ" sz="1600" b="1" i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06. 04. 2014</a:t>
                      </a:r>
                      <a:endParaRPr lang="cs-CZ" sz="1600" i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51927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Volný tvar 5"/>
          <p:cNvSpPr/>
          <p:nvPr/>
        </p:nvSpPr>
        <p:spPr>
          <a:xfrm>
            <a:off x="669851" y="4617352"/>
            <a:ext cx="1956391" cy="489098"/>
          </a:xfrm>
          <a:custGeom>
            <a:avLst/>
            <a:gdLst>
              <a:gd name="connsiteX0" fmla="*/ 489098 w 1956391"/>
              <a:gd name="connsiteY0" fmla="*/ 0 h 489098"/>
              <a:gd name="connsiteX1" fmla="*/ 0 w 1956391"/>
              <a:gd name="connsiteY1" fmla="*/ 489098 h 489098"/>
              <a:gd name="connsiteX2" fmla="*/ 1488558 w 1956391"/>
              <a:gd name="connsiteY2" fmla="*/ 489098 h 489098"/>
              <a:gd name="connsiteX3" fmla="*/ 1956391 w 1956391"/>
              <a:gd name="connsiteY3" fmla="*/ 21266 h 489098"/>
              <a:gd name="connsiteX4" fmla="*/ 489098 w 1956391"/>
              <a:gd name="connsiteY4" fmla="*/ 0 h 4890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56391" h="489098">
                <a:moveTo>
                  <a:pt x="489098" y="0"/>
                </a:moveTo>
                <a:lnTo>
                  <a:pt x="0" y="489098"/>
                </a:lnTo>
                <a:lnTo>
                  <a:pt x="1488558" y="489098"/>
                </a:lnTo>
                <a:lnTo>
                  <a:pt x="1956391" y="21266"/>
                </a:lnTo>
                <a:lnTo>
                  <a:pt x="489098" y="0"/>
                </a:lnTo>
                <a:close/>
              </a:path>
            </a:pathLst>
          </a:custGeom>
          <a:pattFill prst="weave">
            <a:fgClr>
              <a:srgbClr val="FFC000"/>
            </a:fgClr>
            <a:bgClr>
              <a:schemeClr val="bg1"/>
            </a:bgClr>
          </a:patt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5" name="Volný tvar 14"/>
          <p:cNvSpPr/>
          <p:nvPr/>
        </p:nvSpPr>
        <p:spPr>
          <a:xfrm>
            <a:off x="3595786" y="4596086"/>
            <a:ext cx="1935126" cy="499731"/>
          </a:xfrm>
          <a:custGeom>
            <a:avLst/>
            <a:gdLst>
              <a:gd name="connsiteX0" fmla="*/ 0 w 1935126"/>
              <a:gd name="connsiteY0" fmla="*/ 499731 h 499731"/>
              <a:gd name="connsiteX1" fmla="*/ 1446028 w 1935126"/>
              <a:gd name="connsiteY1" fmla="*/ 478466 h 499731"/>
              <a:gd name="connsiteX2" fmla="*/ 1935126 w 1935126"/>
              <a:gd name="connsiteY2" fmla="*/ 0 h 499731"/>
              <a:gd name="connsiteX3" fmla="*/ 467833 w 1935126"/>
              <a:gd name="connsiteY3" fmla="*/ 0 h 499731"/>
              <a:gd name="connsiteX4" fmla="*/ 0 w 1935126"/>
              <a:gd name="connsiteY4" fmla="*/ 499731 h 4997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35126" h="499731">
                <a:moveTo>
                  <a:pt x="0" y="499731"/>
                </a:moveTo>
                <a:lnTo>
                  <a:pt x="1446028" y="478466"/>
                </a:lnTo>
                <a:lnTo>
                  <a:pt x="1935126" y="0"/>
                </a:lnTo>
                <a:lnTo>
                  <a:pt x="467833" y="0"/>
                </a:lnTo>
                <a:lnTo>
                  <a:pt x="0" y="499731"/>
                </a:lnTo>
                <a:close/>
              </a:path>
            </a:pathLst>
          </a:custGeom>
          <a:pattFill prst="weave">
            <a:fgClr>
              <a:schemeClr val="accent3">
                <a:lumMod val="60000"/>
                <a:lumOff val="40000"/>
              </a:schemeClr>
            </a:fgClr>
            <a:bgClr>
              <a:schemeClr val="bg1"/>
            </a:bgClr>
          </a:patt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94078" y="260648"/>
            <a:ext cx="8229600" cy="1143000"/>
          </a:xfrm>
        </p:spPr>
        <p:txBody>
          <a:bodyPr>
            <a:normAutofit/>
          </a:bodyPr>
          <a:lstStyle/>
          <a:p>
            <a:r>
              <a:rPr lang="cs-CZ" i="1" dirty="0" smtClean="0">
                <a:solidFill>
                  <a:srgbClr val="FF0000"/>
                </a:solidFill>
              </a:rPr>
              <a:t>Objemy těles</a:t>
            </a:r>
            <a:endParaRPr lang="cs-CZ" i="1" dirty="0">
              <a:solidFill>
                <a:srgbClr val="FF0000"/>
              </a:solidFill>
            </a:endParaRPr>
          </a:p>
        </p:txBody>
      </p:sp>
      <p:sp>
        <p:nvSpPr>
          <p:cNvPr id="56" name="TextovéPole 55"/>
          <p:cNvSpPr txBox="1"/>
          <p:nvPr/>
        </p:nvSpPr>
        <p:spPr>
          <a:xfrm>
            <a:off x="998437" y="4957578"/>
            <a:ext cx="5492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>
                <a:solidFill>
                  <a:srgbClr val="FF0000"/>
                </a:solidFill>
              </a:rPr>
              <a:t>a</a:t>
            </a:r>
            <a:endParaRPr lang="cs-CZ" sz="2800" dirty="0">
              <a:solidFill>
                <a:srgbClr val="FF0000"/>
              </a:solidFill>
            </a:endParaRPr>
          </a:p>
        </p:txBody>
      </p:sp>
      <p:sp>
        <p:nvSpPr>
          <p:cNvPr id="4" name="Krychle 3"/>
          <p:cNvSpPr/>
          <p:nvPr/>
        </p:nvSpPr>
        <p:spPr>
          <a:xfrm>
            <a:off x="683568" y="3212976"/>
            <a:ext cx="1944216" cy="1872208"/>
          </a:xfrm>
          <a:prstGeom prst="cube">
            <a:avLst/>
          </a:prstGeom>
          <a:solidFill>
            <a:srgbClr val="FFC000">
              <a:alpha val="31000"/>
            </a:srgb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2" name="Přímá spojnice 11"/>
          <p:cNvCxnSpPr>
            <a:endCxn id="6" idx="0"/>
          </p:cNvCxnSpPr>
          <p:nvPr/>
        </p:nvCxnSpPr>
        <p:spPr>
          <a:xfrm>
            <a:off x="1137282" y="3234242"/>
            <a:ext cx="21667" cy="138311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Krychle 13"/>
          <p:cNvSpPr/>
          <p:nvPr/>
        </p:nvSpPr>
        <p:spPr>
          <a:xfrm>
            <a:off x="3563888" y="1412776"/>
            <a:ext cx="1944216" cy="3672408"/>
          </a:xfrm>
          <a:prstGeom prst="cube">
            <a:avLst/>
          </a:prstGeom>
          <a:solidFill>
            <a:schemeClr val="accent3">
              <a:lumMod val="60000"/>
              <a:lumOff val="40000"/>
              <a:alpha val="39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8" name="Přímá spojnice 17"/>
          <p:cNvCxnSpPr>
            <a:endCxn id="15" idx="3"/>
          </p:cNvCxnSpPr>
          <p:nvPr/>
        </p:nvCxnSpPr>
        <p:spPr>
          <a:xfrm>
            <a:off x="4052986" y="1412776"/>
            <a:ext cx="10633" cy="318331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Volný tvar 22"/>
          <p:cNvSpPr/>
          <p:nvPr/>
        </p:nvSpPr>
        <p:spPr>
          <a:xfrm>
            <a:off x="6655981" y="4659258"/>
            <a:ext cx="1605517" cy="425302"/>
          </a:xfrm>
          <a:custGeom>
            <a:avLst/>
            <a:gdLst>
              <a:gd name="connsiteX0" fmla="*/ 0 w 1605517"/>
              <a:gd name="connsiteY0" fmla="*/ 414669 h 425302"/>
              <a:gd name="connsiteX1" fmla="*/ 1605517 w 1605517"/>
              <a:gd name="connsiteY1" fmla="*/ 425302 h 425302"/>
              <a:gd name="connsiteX2" fmla="*/ 946298 w 1605517"/>
              <a:gd name="connsiteY2" fmla="*/ 0 h 425302"/>
              <a:gd name="connsiteX3" fmla="*/ 0 w 1605517"/>
              <a:gd name="connsiteY3" fmla="*/ 414669 h 425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05517" h="425302">
                <a:moveTo>
                  <a:pt x="0" y="414669"/>
                </a:moveTo>
                <a:lnTo>
                  <a:pt x="1605517" y="425302"/>
                </a:lnTo>
                <a:lnTo>
                  <a:pt x="946298" y="0"/>
                </a:lnTo>
                <a:lnTo>
                  <a:pt x="0" y="414669"/>
                </a:lnTo>
                <a:close/>
              </a:path>
            </a:pathLst>
          </a:custGeom>
          <a:pattFill prst="weave">
            <a:fgClr>
              <a:schemeClr val="accent4">
                <a:lumMod val="60000"/>
                <a:lumOff val="40000"/>
              </a:schemeClr>
            </a:fgClr>
            <a:bgClr>
              <a:schemeClr val="bg1"/>
            </a:bgClr>
          </a:patt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2" name="Volný tvar 41"/>
          <p:cNvSpPr/>
          <p:nvPr/>
        </p:nvSpPr>
        <p:spPr>
          <a:xfrm>
            <a:off x="6645058" y="2600906"/>
            <a:ext cx="1605517" cy="425302"/>
          </a:xfrm>
          <a:custGeom>
            <a:avLst/>
            <a:gdLst>
              <a:gd name="connsiteX0" fmla="*/ 0 w 1605517"/>
              <a:gd name="connsiteY0" fmla="*/ 414669 h 425302"/>
              <a:gd name="connsiteX1" fmla="*/ 1605517 w 1605517"/>
              <a:gd name="connsiteY1" fmla="*/ 425302 h 425302"/>
              <a:gd name="connsiteX2" fmla="*/ 946298 w 1605517"/>
              <a:gd name="connsiteY2" fmla="*/ 0 h 425302"/>
              <a:gd name="connsiteX3" fmla="*/ 0 w 1605517"/>
              <a:gd name="connsiteY3" fmla="*/ 414669 h 425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05517" h="425302">
                <a:moveTo>
                  <a:pt x="0" y="414669"/>
                </a:moveTo>
                <a:lnTo>
                  <a:pt x="1605517" y="425302"/>
                </a:lnTo>
                <a:lnTo>
                  <a:pt x="946298" y="0"/>
                </a:lnTo>
                <a:lnTo>
                  <a:pt x="0" y="414669"/>
                </a:lnTo>
                <a:close/>
              </a:path>
            </a:pathLst>
          </a:cu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26" name="Přímá spojnice 25"/>
          <p:cNvCxnSpPr/>
          <p:nvPr/>
        </p:nvCxnSpPr>
        <p:spPr>
          <a:xfrm>
            <a:off x="7580723" y="2579640"/>
            <a:ext cx="10923" cy="2079618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Vývojový diagram: postup 23"/>
          <p:cNvSpPr/>
          <p:nvPr/>
        </p:nvSpPr>
        <p:spPr>
          <a:xfrm>
            <a:off x="6655981" y="3017998"/>
            <a:ext cx="1594594" cy="2067186"/>
          </a:xfrm>
          <a:prstGeom prst="flowChartProcess">
            <a:avLst/>
          </a:prstGeom>
          <a:solidFill>
            <a:schemeClr val="accent4">
              <a:lumMod val="40000"/>
              <a:lumOff val="60000"/>
              <a:alpha val="52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29" name="Přímá spojnice 28"/>
          <p:cNvCxnSpPr>
            <a:endCxn id="6" idx="2"/>
          </p:cNvCxnSpPr>
          <p:nvPr/>
        </p:nvCxnSpPr>
        <p:spPr>
          <a:xfrm>
            <a:off x="694201" y="5095817"/>
            <a:ext cx="1464208" cy="10633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Přímá spojnice 30"/>
          <p:cNvCxnSpPr/>
          <p:nvPr/>
        </p:nvCxnSpPr>
        <p:spPr>
          <a:xfrm>
            <a:off x="2155627" y="3655657"/>
            <a:ext cx="0" cy="1450793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Přímá spojnice 33"/>
          <p:cNvCxnSpPr/>
          <p:nvPr/>
        </p:nvCxnSpPr>
        <p:spPr>
          <a:xfrm flipV="1">
            <a:off x="2158409" y="4617352"/>
            <a:ext cx="469375" cy="47846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ovéPole 53"/>
          <p:cNvSpPr txBox="1"/>
          <p:nvPr/>
        </p:nvSpPr>
        <p:spPr>
          <a:xfrm>
            <a:off x="2351628" y="4849996"/>
            <a:ext cx="5492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>
                <a:solidFill>
                  <a:srgbClr val="FF0000"/>
                </a:solidFill>
              </a:rPr>
              <a:t>a</a:t>
            </a:r>
            <a:endParaRPr lang="cs-CZ" sz="2800" dirty="0">
              <a:solidFill>
                <a:srgbClr val="FF0000"/>
              </a:solidFill>
            </a:endParaRPr>
          </a:p>
        </p:txBody>
      </p:sp>
      <p:sp>
        <p:nvSpPr>
          <p:cNvPr id="55" name="TextovéPole 54"/>
          <p:cNvSpPr txBox="1"/>
          <p:nvPr/>
        </p:nvSpPr>
        <p:spPr>
          <a:xfrm>
            <a:off x="2150565" y="3952937"/>
            <a:ext cx="5492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>
                <a:solidFill>
                  <a:srgbClr val="FF0000"/>
                </a:solidFill>
              </a:rPr>
              <a:t>a</a:t>
            </a:r>
            <a:endParaRPr lang="cs-CZ" sz="2800" dirty="0">
              <a:solidFill>
                <a:srgbClr val="FF0000"/>
              </a:solidFill>
            </a:endParaRPr>
          </a:p>
        </p:txBody>
      </p:sp>
      <p:sp>
        <p:nvSpPr>
          <p:cNvPr id="59" name="TextovéPole 58"/>
          <p:cNvSpPr txBox="1"/>
          <p:nvPr/>
        </p:nvSpPr>
        <p:spPr>
          <a:xfrm>
            <a:off x="3806749" y="4973067"/>
            <a:ext cx="5492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>
                <a:solidFill>
                  <a:srgbClr val="FF0000"/>
                </a:solidFill>
              </a:rPr>
              <a:t>a</a:t>
            </a:r>
            <a:endParaRPr lang="cs-CZ" sz="2800" dirty="0">
              <a:solidFill>
                <a:srgbClr val="FF0000"/>
              </a:solidFill>
            </a:endParaRPr>
          </a:p>
        </p:txBody>
      </p:sp>
      <p:sp>
        <p:nvSpPr>
          <p:cNvPr id="60" name="TextovéPole 59"/>
          <p:cNvSpPr txBox="1"/>
          <p:nvPr/>
        </p:nvSpPr>
        <p:spPr>
          <a:xfrm>
            <a:off x="5233490" y="4741984"/>
            <a:ext cx="5492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>
                <a:solidFill>
                  <a:srgbClr val="FF0000"/>
                </a:solidFill>
              </a:rPr>
              <a:t>b</a:t>
            </a:r>
            <a:endParaRPr lang="cs-CZ" sz="2800" dirty="0">
              <a:solidFill>
                <a:srgbClr val="FF0000"/>
              </a:solidFill>
            </a:endParaRPr>
          </a:p>
        </p:txBody>
      </p:sp>
      <p:sp>
        <p:nvSpPr>
          <p:cNvPr id="61" name="TextovéPole 60"/>
          <p:cNvSpPr txBox="1"/>
          <p:nvPr/>
        </p:nvSpPr>
        <p:spPr>
          <a:xfrm>
            <a:off x="5030885" y="3143407"/>
            <a:ext cx="5492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>
                <a:solidFill>
                  <a:srgbClr val="FF0000"/>
                </a:solidFill>
              </a:rPr>
              <a:t>c</a:t>
            </a:r>
            <a:endParaRPr lang="cs-CZ" sz="2800" dirty="0">
              <a:solidFill>
                <a:srgbClr val="FF0000"/>
              </a:solidFill>
            </a:endParaRPr>
          </a:p>
        </p:txBody>
      </p:sp>
      <p:sp>
        <p:nvSpPr>
          <p:cNvPr id="63" name="TextovéPole 62"/>
          <p:cNvSpPr txBox="1"/>
          <p:nvPr/>
        </p:nvSpPr>
        <p:spPr>
          <a:xfrm>
            <a:off x="8250574" y="3789981"/>
            <a:ext cx="5492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>
                <a:solidFill>
                  <a:srgbClr val="FF0000"/>
                </a:solidFill>
              </a:rPr>
              <a:t>v</a:t>
            </a:r>
            <a:endParaRPr lang="cs-CZ" sz="2800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5" name="TextovéPole 64"/>
              <p:cNvSpPr txBox="1"/>
              <p:nvPr/>
            </p:nvSpPr>
            <p:spPr>
              <a:xfrm>
                <a:off x="6372200" y="5354052"/>
                <a:ext cx="2036464" cy="1258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800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𝑝𝑜𝑑𝑠𝑡𝑎𝑣𝑎</m:t>
                      </m:r>
                    </m:oMath>
                  </m:oMathPara>
                </a14:m>
                <a:endParaRPr lang="cs-CZ" sz="2800" i="1" dirty="0" smtClean="0">
                  <a:solidFill>
                    <a:srgbClr val="FF0000"/>
                  </a:solidFill>
                  <a:latin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2800" i="1" dirty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sz="2800" b="0" i="1" dirty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𝑆</m:t>
                          </m:r>
                        </m:e>
                        <m:sub>
                          <m:r>
                            <a:rPr lang="cs-CZ" sz="2800" b="0" i="1" dirty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𝑝</m:t>
                          </m:r>
                        </m:sub>
                      </m:sSub>
                      <m:r>
                        <a:rPr lang="cs-CZ" sz="2800" b="0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sz="2800" b="0" i="1" dirty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cs-CZ" sz="2800" b="0" i="1" dirty="0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cs-CZ" sz="2800" b="0" i="1" dirty="0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𝑐</m:t>
                              </m:r>
                              <m:r>
                                <a:rPr lang="cs-CZ" sz="2800" b="0" i="1" dirty="0" smtClean="0">
                                  <a:solidFill>
                                    <a:srgbClr val="FF0000"/>
                                  </a:solidFill>
                                  <a:latin typeface="Cambria Math"/>
                                  <a:ea typeface="Cambria Math"/>
                                </a:rPr>
                                <m:t>∙</m:t>
                              </m:r>
                              <m:r>
                                <a:rPr lang="cs-CZ" sz="2800" b="0" i="1" dirty="0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cs-CZ" sz="2800" b="0" i="1" dirty="0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𝑐</m:t>
                              </m:r>
                            </m:sub>
                          </m:sSub>
                        </m:num>
                        <m:den>
                          <m:r>
                            <a:rPr lang="cs-CZ" sz="2800" b="0" i="1" dirty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cs-CZ" sz="28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5" name="TextovéPole 6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72200" y="5354052"/>
                <a:ext cx="2036464" cy="1258999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6" name="TextovéPole 65"/>
              <p:cNvSpPr txBox="1"/>
              <p:nvPr/>
            </p:nvSpPr>
            <p:spPr>
              <a:xfrm>
                <a:off x="3414820" y="5589240"/>
                <a:ext cx="2021276" cy="9873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800" b="0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𝑝</m:t>
                      </m:r>
                      <m:r>
                        <a:rPr lang="cs-CZ" sz="2800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𝑜𝑑𝑠𝑡𝑎𝑣𝑎</m:t>
                      </m:r>
                    </m:oMath>
                  </m:oMathPara>
                </a14:m>
                <a:endParaRPr lang="cs-CZ" sz="2800" i="1" dirty="0" smtClean="0">
                  <a:solidFill>
                    <a:srgbClr val="FF0000"/>
                  </a:solidFill>
                  <a:latin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800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 </m:t>
                      </m:r>
                      <m:sSub>
                        <m:sSubPr>
                          <m:ctrlPr>
                            <a:rPr lang="cs-CZ" sz="2800" i="1" dirty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sz="2800" b="0" i="1" dirty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𝑆</m:t>
                          </m:r>
                        </m:e>
                        <m:sub>
                          <m:r>
                            <a:rPr lang="cs-CZ" sz="2800" b="0" i="1" dirty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𝑝</m:t>
                          </m:r>
                        </m:sub>
                      </m:sSub>
                      <m:r>
                        <a:rPr lang="cs-CZ" sz="2800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r>
                        <a:rPr lang="cs-CZ" sz="2800" i="1" dirty="0" err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𝑎</m:t>
                      </m:r>
                      <m:r>
                        <a:rPr lang="cs-CZ" sz="2800" i="1" dirty="0" err="1" smtClean="0">
                          <a:solidFill>
                            <a:srgbClr val="FF0000"/>
                          </a:solidFill>
                          <a:latin typeface="Cambria Math"/>
                        </a:rPr>
                        <m:t>·</m:t>
                      </m:r>
                      <m:r>
                        <a:rPr lang="cs-CZ" sz="2800" i="1" dirty="0" err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𝑏</m:t>
                      </m:r>
                    </m:oMath>
                  </m:oMathPara>
                </a14:m>
                <a:endParaRPr lang="cs-CZ" sz="28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6" name="TextovéPole 6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14820" y="5589240"/>
                <a:ext cx="2021276" cy="98732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7" name="TextovéPole 66"/>
              <p:cNvSpPr txBox="1"/>
              <p:nvPr/>
            </p:nvSpPr>
            <p:spPr>
              <a:xfrm>
                <a:off x="449761" y="5615662"/>
                <a:ext cx="2250031" cy="9873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800" b="0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𝑝</m:t>
                      </m:r>
                      <m:r>
                        <a:rPr lang="cs-CZ" sz="2800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𝑜𝑑𝑠𝑡𝑎𝑣𝑎</m:t>
                      </m:r>
                    </m:oMath>
                  </m:oMathPara>
                </a14:m>
                <a:endParaRPr lang="cs-CZ" sz="2800" i="1" dirty="0" smtClean="0">
                  <a:solidFill>
                    <a:srgbClr val="FF0000"/>
                  </a:solidFill>
                  <a:latin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800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 </m:t>
                      </m:r>
                      <m:sSub>
                        <m:sSubPr>
                          <m:ctrlPr>
                            <a:rPr lang="cs-CZ" sz="2800" i="1" dirty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sz="2800" b="0" i="1" dirty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𝑆</m:t>
                          </m:r>
                        </m:e>
                        <m:sub>
                          <m:r>
                            <a:rPr lang="cs-CZ" sz="2800" b="0" i="1" dirty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𝑝</m:t>
                          </m:r>
                        </m:sub>
                      </m:sSub>
                      <m:r>
                        <a:rPr lang="cs-CZ" sz="2800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r>
                        <a:rPr lang="cs-CZ" sz="2800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𝑎</m:t>
                      </m:r>
                      <m:r>
                        <a:rPr lang="cs-CZ" sz="2800" i="1" baseline="30000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2</m:t>
                      </m:r>
                    </m:oMath>
                  </m:oMathPara>
                </a14:m>
                <a:endParaRPr lang="cs-CZ" sz="2800" baseline="300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7" name="TextovéPole 6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761" y="5615662"/>
                <a:ext cx="2250031" cy="98732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6" name="Přímá spojnice se šipkou 35"/>
          <p:cNvCxnSpPr/>
          <p:nvPr/>
        </p:nvCxnSpPr>
        <p:spPr>
          <a:xfrm flipV="1">
            <a:off x="1426305" y="4871909"/>
            <a:ext cx="364495" cy="743753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Přímá spojnice se šipkou 69"/>
          <p:cNvCxnSpPr/>
          <p:nvPr/>
        </p:nvCxnSpPr>
        <p:spPr>
          <a:xfrm flipV="1">
            <a:off x="4243210" y="4871909"/>
            <a:ext cx="364495" cy="743753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Přímá spojnice se šipkou 70"/>
          <p:cNvCxnSpPr/>
          <p:nvPr/>
        </p:nvCxnSpPr>
        <p:spPr>
          <a:xfrm flipV="1">
            <a:off x="7092280" y="4891475"/>
            <a:ext cx="315320" cy="553749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8" name="Skupina 67"/>
          <p:cNvGrpSpPr/>
          <p:nvPr/>
        </p:nvGrpSpPr>
        <p:grpSpPr>
          <a:xfrm>
            <a:off x="980308" y="2213807"/>
            <a:ext cx="1791492" cy="567121"/>
            <a:chOff x="669851" y="1772816"/>
            <a:chExt cx="1791492" cy="567121"/>
          </a:xfrm>
        </p:grpSpPr>
        <p:sp>
          <p:nvSpPr>
            <p:cNvPr id="51" name="Vývojový diagram: postup 50"/>
            <p:cNvSpPr/>
            <p:nvPr/>
          </p:nvSpPr>
          <p:spPr>
            <a:xfrm>
              <a:off x="669851" y="1772816"/>
              <a:ext cx="1791492" cy="567121"/>
            </a:xfrm>
            <a:prstGeom prst="flowChartProcess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2" name="TextovéPole 71"/>
                <p:cNvSpPr txBox="1"/>
                <p:nvPr/>
              </p:nvSpPr>
              <p:spPr>
                <a:xfrm>
                  <a:off x="743441" y="1795407"/>
                  <a:ext cx="1626595" cy="52193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cs-CZ" sz="2800" b="0" i="1" dirty="0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𝑉</m:t>
                        </m:r>
                        <m:r>
                          <a:rPr lang="cs-CZ" sz="2800" b="0" i="1" dirty="0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=</m:t>
                        </m:r>
                        <m:sSup>
                          <m:sSupPr>
                            <m:ctrlPr>
                              <a:rPr lang="cs-CZ" sz="2800" b="0" i="1" dirty="0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cs-CZ" sz="2800" b="0" i="1" dirty="0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𝑎</m:t>
                            </m:r>
                          </m:e>
                          <m:sup>
                            <m:r>
                              <a:rPr lang="cs-CZ" sz="2800" b="0" i="1" dirty="0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3</m:t>
                            </m:r>
                          </m:sup>
                        </m:sSup>
                      </m:oMath>
                    </m:oMathPara>
                  </a14:m>
                  <a:endParaRPr lang="cs-CZ" sz="2800" baseline="30000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72" name="TextovéPole 7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43441" y="1795407"/>
                  <a:ext cx="1626595" cy="521938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80" name="Skupina 79"/>
          <p:cNvGrpSpPr/>
          <p:nvPr/>
        </p:nvGrpSpPr>
        <p:grpSpPr>
          <a:xfrm>
            <a:off x="6401898" y="1502633"/>
            <a:ext cx="2036829" cy="702526"/>
            <a:chOff x="6389358" y="1129215"/>
            <a:chExt cx="2036829" cy="702526"/>
          </a:xfrm>
        </p:grpSpPr>
        <p:sp>
          <p:nvSpPr>
            <p:cNvPr id="79" name="Vývojový diagram: postup 78"/>
            <p:cNvSpPr/>
            <p:nvPr/>
          </p:nvSpPr>
          <p:spPr>
            <a:xfrm>
              <a:off x="6389358" y="1129215"/>
              <a:ext cx="2019305" cy="702526"/>
            </a:xfrm>
            <a:prstGeom prst="flowChartProcess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6" name="TextovéPole 75"/>
                <p:cNvSpPr txBox="1"/>
                <p:nvPr/>
              </p:nvSpPr>
              <p:spPr>
                <a:xfrm>
                  <a:off x="6414439" y="1202261"/>
                  <a:ext cx="2011748" cy="55643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cs-CZ" sz="2800" b="0" i="1" dirty="0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cs-CZ" sz="2800" b="0" i="1" dirty="0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𝑉</m:t>
                            </m:r>
                            <m:r>
                              <a:rPr lang="cs-CZ" sz="2800" b="0" i="1" dirty="0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=</m:t>
                            </m:r>
                            <m:r>
                              <a:rPr lang="cs-CZ" sz="2800" b="0" i="1" dirty="0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𝑆</m:t>
                            </m:r>
                          </m:e>
                          <m:sub>
                            <m:r>
                              <a:rPr lang="cs-CZ" sz="2800" b="0" i="1" dirty="0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𝑝</m:t>
                            </m:r>
                          </m:sub>
                        </m:sSub>
                        <m:r>
                          <a:rPr lang="cs-CZ" sz="2800" b="0" i="1" dirty="0" smtClean="0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</a:rPr>
                          <m:t>∙</m:t>
                        </m:r>
                        <m:r>
                          <a:rPr lang="cs-CZ" sz="2800" b="0" i="1" dirty="0" smtClean="0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</a:rPr>
                          <m:t>𝑣</m:t>
                        </m:r>
                      </m:oMath>
                    </m:oMathPara>
                  </a14:m>
                  <a:endParaRPr lang="cs-CZ" sz="2800" baseline="30000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76" name="TextovéPole 7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414439" y="1202261"/>
                  <a:ext cx="2011748" cy="556434"/>
                </a:xfrm>
                <a:prstGeom prst="rect">
                  <a:avLst/>
                </a:prstGeom>
                <a:blipFill rotWithShape="1"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</p:grpSp>
      <p:cxnSp>
        <p:nvCxnSpPr>
          <p:cNvPr id="81" name="Přímá spojnice 80"/>
          <p:cNvCxnSpPr/>
          <p:nvPr/>
        </p:nvCxnSpPr>
        <p:spPr>
          <a:xfrm>
            <a:off x="3595786" y="5085184"/>
            <a:ext cx="1464208" cy="10633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Přímá spojnice 81"/>
          <p:cNvCxnSpPr/>
          <p:nvPr/>
        </p:nvCxnSpPr>
        <p:spPr>
          <a:xfrm flipV="1">
            <a:off x="5044616" y="4617352"/>
            <a:ext cx="469375" cy="47846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Přímá spojnice 82"/>
          <p:cNvCxnSpPr/>
          <p:nvPr/>
        </p:nvCxnSpPr>
        <p:spPr>
          <a:xfrm>
            <a:off x="5030885" y="1853896"/>
            <a:ext cx="0" cy="325255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2" name="Skupina 51"/>
          <p:cNvGrpSpPr/>
          <p:nvPr/>
        </p:nvGrpSpPr>
        <p:grpSpPr>
          <a:xfrm>
            <a:off x="3222015" y="2178239"/>
            <a:ext cx="2358097" cy="567121"/>
            <a:chOff x="194722" y="152493"/>
            <a:chExt cx="2358097" cy="567121"/>
          </a:xfrm>
        </p:grpSpPr>
        <p:sp>
          <p:nvSpPr>
            <p:cNvPr id="77" name="Vývojový diagram: postup 76"/>
            <p:cNvSpPr/>
            <p:nvPr/>
          </p:nvSpPr>
          <p:spPr>
            <a:xfrm>
              <a:off x="194722" y="152493"/>
              <a:ext cx="2358097" cy="567121"/>
            </a:xfrm>
            <a:prstGeom prst="flowChartProcess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5" name="TextovéPole 74"/>
                <p:cNvSpPr txBox="1"/>
                <p:nvPr/>
              </p:nvSpPr>
              <p:spPr>
                <a:xfrm>
                  <a:off x="367897" y="179413"/>
                  <a:ext cx="2011748" cy="51328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cs-CZ" sz="2800" b="0" i="1" dirty="0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𝑉</m:t>
                        </m:r>
                        <m:r>
                          <a:rPr lang="cs-CZ" sz="2800" b="0" i="1" dirty="0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=</m:t>
                        </m:r>
                        <m:r>
                          <a:rPr lang="cs-CZ" sz="2800" b="0" i="1" dirty="0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𝑎</m:t>
                        </m:r>
                        <m:r>
                          <a:rPr lang="cs-CZ" sz="2800" b="0" i="1" dirty="0" smtClean="0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</a:rPr>
                          <m:t>∙</m:t>
                        </m:r>
                        <m:r>
                          <a:rPr lang="cs-CZ" sz="2800" b="0" i="1" dirty="0" smtClean="0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</a:rPr>
                          <m:t>𝑏</m:t>
                        </m:r>
                        <m:r>
                          <a:rPr lang="cs-CZ" sz="2800" b="0" i="1" dirty="0" smtClean="0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</a:rPr>
                          <m:t>∙</m:t>
                        </m:r>
                        <m:r>
                          <a:rPr lang="cs-CZ" sz="2800" b="0" i="1" dirty="0" smtClean="0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</a:rPr>
                          <m:t>𝑐</m:t>
                        </m:r>
                      </m:oMath>
                    </m:oMathPara>
                  </a14:m>
                  <a:endParaRPr lang="cs-CZ" sz="2800" baseline="30000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75" name="TextovéPole 7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67897" y="179413"/>
                  <a:ext cx="2011748" cy="513282"/>
                </a:xfrm>
                <a:prstGeom prst="rect">
                  <a:avLst/>
                </a:prstGeom>
                <a:blipFill rotWithShape="1"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</p:grpSp>
      <p:cxnSp>
        <p:nvCxnSpPr>
          <p:cNvPr id="85" name="Přímá spojnice 84"/>
          <p:cNvCxnSpPr>
            <a:endCxn id="23" idx="1"/>
          </p:cNvCxnSpPr>
          <p:nvPr/>
        </p:nvCxnSpPr>
        <p:spPr>
          <a:xfrm>
            <a:off x="8250574" y="3026208"/>
            <a:ext cx="10924" cy="205835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90648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00"/>
                            </p:stCondLst>
                            <p:childTnLst>
                              <p:par>
                                <p:cTn id="6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/>
      <p:bldP spid="54" grpId="0"/>
      <p:bldP spid="55" grpId="0"/>
      <p:bldP spid="59" grpId="0"/>
      <p:bldP spid="60" grpId="0"/>
      <p:bldP spid="61" grpId="0"/>
      <p:bldP spid="63" grpId="0"/>
      <p:bldP spid="65" grpId="0"/>
      <p:bldP spid="66" grpId="0"/>
      <p:bldP spid="6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vál 16"/>
          <p:cNvSpPr/>
          <p:nvPr/>
        </p:nvSpPr>
        <p:spPr>
          <a:xfrm>
            <a:off x="827584" y="4423729"/>
            <a:ext cx="2448272" cy="1328877"/>
          </a:xfrm>
          <a:prstGeom prst="ellipse">
            <a:avLst/>
          </a:prstGeom>
          <a:pattFill prst="smConfetti">
            <a:fgClr>
              <a:srgbClr val="C00000"/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94078" y="260648"/>
            <a:ext cx="8229600" cy="1143000"/>
          </a:xfrm>
        </p:spPr>
        <p:txBody>
          <a:bodyPr>
            <a:normAutofit/>
          </a:bodyPr>
          <a:lstStyle/>
          <a:p>
            <a:r>
              <a:rPr lang="cs-CZ" i="1" dirty="0" smtClean="0">
                <a:solidFill>
                  <a:srgbClr val="FF0000"/>
                </a:solidFill>
              </a:rPr>
              <a:t>Objem válce</a:t>
            </a:r>
            <a:endParaRPr lang="cs-CZ" i="1" dirty="0">
              <a:solidFill>
                <a:srgbClr val="FF0000"/>
              </a:solidFill>
            </a:endParaRPr>
          </a:p>
        </p:txBody>
      </p:sp>
      <p:sp>
        <p:nvSpPr>
          <p:cNvPr id="39" name="TextovéPole 38"/>
          <p:cNvSpPr txBox="1"/>
          <p:nvPr/>
        </p:nvSpPr>
        <p:spPr>
          <a:xfrm>
            <a:off x="4788024" y="2708920"/>
            <a:ext cx="24482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Výška válce </a:t>
            </a:r>
            <a:endParaRPr lang="cs-CZ" sz="2800" dirty="0"/>
          </a:p>
        </p:txBody>
      </p:sp>
      <p:cxnSp>
        <p:nvCxnSpPr>
          <p:cNvPr id="48" name="Přímá spojnice 47"/>
          <p:cNvCxnSpPr/>
          <p:nvPr/>
        </p:nvCxnSpPr>
        <p:spPr>
          <a:xfrm>
            <a:off x="2063228" y="5088167"/>
            <a:ext cx="1212628" cy="0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ovéPole 56"/>
          <p:cNvSpPr txBox="1"/>
          <p:nvPr/>
        </p:nvSpPr>
        <p:spPr>
          <a:xfrm>
            <a:off x="2006549" y="3790781"/>
            <a:ext cx="5492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dirty="0" smtClean="0">
                <a:solidFill>
                  <a:srgbClr val="00B050"/>
                </a:solidFill>
              </a:rPr>
              <a:t>v</a:t>
            </a:r>
            <a:endParaRPr lang="cs-CZ" sz="3600" dirty="0">
              <a:solidFill>
                <a:srgbClr val="00B050"/>
              </a:solidFill>
            </a:endParaRPr>
          </a:p>
        </p:txBody>
      </p:sp>
      <p:sp>
        <p:nvSpPr>
          <p:cNvPr id="73" name="TextovéPole 72"/>
          <p:cNvSpPr txBox="1"/>
          <p:nvPr/>
        </p:nvSpPr>
        <p:spPr>
          <a:xfrm>
            <a:off x="4788024" y="2132856"/>
            <a:ext cx="28692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Poloměr válce</a:t>
            </a:r>
            <a:endParaRPr lang="cs-CZ" sz="2800" dirty="0"/>
          </a:p>
        </p:txBody>
      </p:sp>
      <p:grpSp>
        <p:nvGrpSpPr>
          <p:cNvPr id="5" name="Skupina 4"/>
          <p:cNvGrpSpPr/>
          <p:nvPr/>
        </p:nvGrpSpPr>
        <p:grpSpPr>
          <a:xfrm>
            <a:off x="827584" y="4437112"/>
            <a:ext cx="2448272" cy="1328877"/>
            <a:chOff x="4860032" y="4563020"/>
            <a:chExt cx="2448272" cy="1328877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7" name="Ovál 46"/>
                <p:cNvSpPr/>
                <p:nvPr/>
              </p:nvSpPr>
              <p:spPr>
                <a:xfrm>
                  <a:off x="4860032" y="4563020"/>
                  <a:ext cx="2448272" cy="1328877"/>
                </a:xfrm>
                <a:prstGeom prst="ellipse">
                  <a:avLst/>
                </a:prstGeom>
                <a:pattFill prst="smConfetti">
                  <a:fgClr>
                    <a:srgbClr val="C00000"/>
                  </a:fgClr>
                  <a:bgClr>
                    <a:schemeClr val="bg1"/>
                  </a:bgClr>
                </a:patt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cs-CZ" i="1" smtClean="0">
                                <a:latin typeface="Cambria Math"/>
                              </a:rPr>
                            </m:ctrlPr>
                          </m:sSubPr>
                          <m:e/>
                          <m:sub/>
                        </m:sSub>
                        <m:r>
                          <a:rPr lang="cs-CZ" b="0" i="1" smtClean="0">
                            <a:latin typeface="Cambria Math"/>
                          </a:rPr>
                          <m:t>𝑆𝑃</m:t>
                        </m:r>
                      </m:oMath>
                    </m:oMathPara>
                  </a14:m>
                  <a:endParaRPr lang="cs-CZ" dirty="0"/>
                </a:p>
              </p:txBody>
            </p:sp>
          </mc:Choice>
          <mc:Fallback xmlns="">
            <p:sp>
              <p:nvSpPr>
                <p:cNvPr id="47" name="Ovál 46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860032" y="4563020"/>
                  <a:ext cx="2448272" cy="1328877"/>
                </a:xfrm>
                <a:prstGeom prst="ellipse">
                  <a:avLst/>
                </a:prstGeom>
                <a:blipFill rotWithShape="1">
                  <a:blip r:embed="rId2"/>
                  <a:stretch>
                    <a:fillRect/>
                  </a:stretch>
                </a:blipFill>
                <a:ln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3" name="Obdélník 22"/>
                <p:cNvSpPr/>
                <p:nvPr/>
              </p:nvSpPr>
              <p:spPr>
                <a:xfrm>
                  <a:off x="5004048" y="4869160"/>
                  <a:ext cx="1945596" cy="651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lvl="0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cs-CZ" sz="3200" b="1" i="1" dirty="0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cs-CZ" sz="3200" b="1" i="1" dirty="0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𝑺</m:t>
                            </m:r>
                          </m:e>
                          <m:sub>
                            <m:r>
                              <a:rPr lang="cs-CZ" sz="3200" b="1" i="1" dirty="0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𝒑</m:t>
                            </m:r>
                          </m:sub>
                        </m:sSub>
                        <m:r>
                          <a:rPr lang="cs-CZ" sz="3200" b="1" i="1" dirty="0">
                            <a:solidFill>
                              <a:srgbClr val="FF0000"/>
                            </a:solidFill>
                            <a:latin typeface="Cambria Math"/>
                          </a:rPr>
                          <m:t>=</m:t>
                        </m:r>
                        <m:r>
                          <a:rPr lang="el-GR" sz="3200" b="1" i="1" dirty="0">
                            <a:solidFill>
                              <a:srgbClr val="FF0000"/>
                            </a:solidFill>
                            <a:latin typeface="Cambria Math"/>
                          </a:rPr>
                          <m:t>𝝅</m:t>
                        </m:r>
                        <m:sSup>
                          <m:sSupPr>
                            <m:ctrlPr>
                              <a:rPr lang="el-GR" sz="3200" b="1" i="1" dirty="0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cs-CZ" sz="3200" b="1" i="1" dirty="0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𝒓</m:t>
                            </m:r>
                          </m:e>
                          <m:sup>
                            <m:r>
                              <a:rPr lang="cs-CZ" sz="3200" b="1" i="1" dirty="0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𝟐</m:t>
                            </m:r>
                          </m:sup>
                        </m:sSup>
                      </m:oMath>
                    </m:oMathPara>
                  </a14:m>
                  <a:endParaRPr lang="cs-CZ" sz="3200" b="1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23" name="Obdélník 22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004048" y="4869160"/>
                  <a:ext cx="1945596" cy="651332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3" name="Vývojový diagram: magnetický disk 2"/>
          <p:cNvSpPr/>
          <p:nvPr/>
        </p:nvSpPr>
        <p:spPr>
          <a:xfrm>
            <a:off x="843804" y="1747178"/>
            <a:ext cx="2448272" cy="4012523"/>
          </a:xfrm>
          <a:prstGeom prst="flowChartMagneticDisk">
            <a:avLst/>
          </a:prstGeom>
          <a:solidFill>
            <a:schemeClr val="accent2">
              <a:lumMod val="20000"/>
              <a:lumOff val="80000"/>
              <a:alpha val="46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50" name="Přímá spojnice 49"/>
          <p:cNvCxnSpPr/>
          <p:nvPr/>
        </p:nvCxnSpPr>
        <p:spPr>
          <a:xfrm>
            <a:off x="2051720" y="2401538"/>
            <a:ext cx="0" cy="2683646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Vývojový diagram: magnetický disk 24"/>
          <p:cNvSpPr/>
          <p:nvPr/>
        </p:nvSpPr>
        <p:spPr>
          <a:xfrm>
            <a:off x="827394" y="1736231"/>
            <a:ext cx="2448272" cy="4012523"/>
          </a:xfrm>
          <a:prstGeom prst="flowChartMagneticDisk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5" name="Přímá spojnice 14"/>
          <p:cNvCxnSpPr/>
          <p:nvPr/>
        </p:nvCxnSpPr>
        <p:spPr>
          <a:xfrm>
            <a:off x="2054108" y="5085183"/>
            <a:ext cx="1212628" cy="0"/>
          </a:xfrm>
          <a:prstGeom prst="line">
            <a:avLst/>
          </a:prstGeom>
          <a:ln w="2857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ovéPole 15"/>
          <p:cNvSpPr txBox="1"/>
          <p:nvPr/>
        </p:nvSpPr>
        <p:spPr>
          <a:xfrm>
            <a:off x="2281162" y="5105331"/>
            <a:ext cx="5492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dirty="0" smtClean="0">
                <a:solidFill>
                  <a:schemeClr val="tx2">
                    <a:lumMod val="75000"/>
                  </a:schemeClr>
                </a:solidFill>
              </a:rPr>
              <a:t>r</a:t>
            </a:r>
            <a:endParaRPr lang="cs-CZ" sz="36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8" name="TextovéPole 17"/>
          <p:cNvSpPr txBox="1"/>
          <p:nvPr/>
        </p:nvSpPr>
        <p:spPr>
          <a:xfrm>
            <a:off x="4823190" y="3356992"/>
            <a:ext cx="37812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Obsah podstavy válce </a:t>
            </a:r>
            <a:endParaRPr lang="cs-CZ" sz="2800" dirty="0"/>
          </a:p>
        </p:txBody>
      </p:sp>
      <p:sp>
        <p:nvSpPr>
          <p:cNvPr id="19" name="TextovéPole 18"/>
          <p:cNvSpPr txBox="1"/>
          <p:nvPr/>
        </p:nvSpPr>
        <p:spPr>
          <a:xfrm>
            <a:off x="4823190" y="1412776"/>
            <a:ext cx="28451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Podstava válce </a:t>
            </a:r>
            <a:endParaRPr lang="cs-CZ" sz="2800" dirty="0"/>
          </a:p>
        </p:txBody>
      </p:sp>
      <p:sp>
        <p:nvSpPr>
          <p:cNvPr id="20" name="TextovéPole 19"/>
          <p:cNvSpPr txBox="1"/>
          <p:nvPr/>
        </p:nvSpPr>
        <p:spPr>
          <a:xfrm>
            <a:off x="4788024" y="3933056"/>
            <a:ext cx="378125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>
                <a:solidFill>
                  <a:srgbClr val="FF0000"/>
                </a:solidFill>
              </a:rPr>
              <a:t>Jak vypočítáme objem válce? </a:t>
            </a:r>
            <a:endParaRPr lang="cs-CZ" sz="2800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ovéPole 20"/>
              <p:cNvSpPr txBox="1"/>
              <p:nvPr/>
            </p:nvSpPr>
            <p:spPr>
              <a:xfrm>
                <a:off x="4802210" y="5013176"/>
                <a:ext cx="3226174" cy="7554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4000" i="1" dirty="0" smtClean="0">
                          <a:latin typeface="Cambria Math"/>
                        </a:rPr>
                        <m:t>𝑉</m:t>
                      </m:r>
                      <m:r>
                        <a:rPr lang="cs-CZ" sz="4000" i="1" dirty="0" smtClean="0">
                          <a:latin typeface="Cambria Math"/>
                        </a:rPr>
                        <m:t> = </m:t>
                      </m:r>
                      <m:sSub>
                        <m:sSubPr>
                          <m:ctrlPr>
                            <a:rPr lang="cs-CZ" sz="4000" i="1" dirty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sz="4000" b="0" i="1" dirty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𝑆</m:t>
                          </m:r>
                        </m:e>
                        <m:sub>
                          <m:r>
                            <a:rPr lang="cs-CZ" sz="4000" b="0" i="1" dirty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𝑝</m:t>
                          </m:r>
                        </m:sub>
                      </m:sSub>
                      <m:r>
                        <a:rPr lang="cs-CZ" sz="4000" i="1" dirty="0" err="1" smtClean="0">
                          <a:latin typeface="Cambria Math"/>
                        </a:rPr>
                        <m:t>·</m:t>
                      </m:r>
                      <m:r>
                        <a:rPr lang="cs-CZ" sz="4000" i="1" dirty="0" smtClean="0">
                          <a:solidFill>
                            <a:srgbClr val="00B050"/>
                          </a:solidFill>
                          <a:latin typeface="Cambria Math"/>
                        </a:rPr>
                        <m:t>𝑣</m:t>
                      </m:r>
                    </m:oMath>
                  </m:oMathPara>
                </a14:m>
                <a:endParaRPr lang="cs-CZ" sz="4000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21" name="TextovéPole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2210" y="5013176"/>
                <a:ext cx="3226174" cy="755463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ovéPole 25"/>
              <p:cNvSpPr txBox="1"/>
              <p:nvPr/>
            </p:nvSpPr>
            <p:spPr>
              <a:xfrm>
                <a:off x="4823190" y="5921039"/>
                <a:ext cx="3226174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4000" i="1" dirty="0" smtClean="0">
                          <a:solidFill>
                            <a:schemeClr val="tx1"/>
                          </a:solidFill>
                          <a:latin typeface="Cambria Math"/>
                        </a:rPr>
                        <m:t>𝑉</m:t>
                      </m:r>
                      <m:r>
                        <a:rPr lang="cs-CZ" sz="4000" i="1" dirty="0" smtClean="0">
                          <a:solidFill>
                            <a:schemeClr val="tx1"/>
                          </a:solidFill>
                          <a:latin typeface="Cambria Math"/>
                        </a:rPr>
                        <m:t> = </m:t>
                      </m:r>
                      <m:r>
                        <a:rPr lang="cs-CZ" sz="4000" i="1" dirty="0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𝜋</m:t>
                      </m:r>
                      <m:sSup>
                        <m:sSupPr>
                          <m:ctrlPr>
                            <a:rPr lang="cs-CZ" sz="4000" i="1" dirty="0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cs-CZ" sz="4000" b="0" i="1" dirty="0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𝑟</m:t>
                          </m:r>
                        </m:e>
                        <m:sup>
                          <m:r>
                            <a:rPr lang="cs-CZ" sz="4000" b="0" i="1" dirty="0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  <m:r>
                        <a:rPr lang="cs-CZ" sz="4000" i="1" dirty="0" smtClean="0">
                          <a:solidFill>
                            <a:schemeClr val="tx1"/>
                          </a:solidFill>
                          <a:latin typeface="Cambria Math"/>
                        </a:rPr>
                        <m:t>𝑣</m:t>
                      </m:r>
                    </m:oMath>
                  </m:oMathPara>
                </a14:m>
                <a:endParaRPr lang="cs-CZ" sz="4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6" name="TextovéPole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23190" y="5921039"/>
                <a:ext cx="3226174" cy="707886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90648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38 -0.00185 L 4.44444E-6 -0.39029 " pathEditMode="relative" rAng="0" ptsTypes="AA">
                                      <p:cBhvr>
                                        <p:cTn id="59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9" y="-19422"/>
                                    </p:animMotion>
                                  </p:childTnLst>
                                </p:cTn>
                              </p:par>
                              <p:par>
                                <p:cTn id="6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9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70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7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78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39" grpId="0"/>
      <p:bldP spid="57" grpId="0"/>
      <p:bldP spid="73" grpId="0"/>
      <p:bldP spid="3" grpId="0" animBg="1"/>
      <p:bldP spid="16" grpId="0"/>
      <p:bldP spid="18" grpId="0"/>
      <p:bldP spid="19" grpId="0"/>
      <p:bldP spid="20" grpId="0"/>
      <p:bldP spid="21" grpId="0"/>
      <p:bldP spid="2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Obdélník 50"/>
          <p:cNvSpPr/>
          <p:nvPr/>
        </p:nvSpPr>
        <p:spPr>
          <a:xfrm>
            <a:off x="222358" y="4428812"/>
            <a:ext cx="7085946" cy="1088420"/>
          </a:xfrm>
          <a:prstGeom prst="rect">
            <a:avLst/>
          </a:prstGeom>
          <a:pattFill prst="weave">
            <a:fgClr>
              <a:srgbClr val="FFD85B"/>
            </a:fgClr>
            <a:bgClr>
              <a:schemeClr val="bg1"/>
            </a:bgClr>
          </a:patt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7" name="Obdélník 6"/>
          <p:cNvSpPr/>
          <p:nvPr/>
        </p:nvSpPr>
        <p:spPr>
          <a:xfrm>
            <a:off x="222358" y="1052736"/>
            <a:ext cx="7085946" cy="988948"/>
          </a:xfrm>
          <a:prstGeom prst="rect">
            <a:avLst/>
          </a:prstGeom>
          <a:pattFill prst="weave">
            <a:fgClr>
              <a:srgbClr val="FFD85B"/>
            </a:fgClr>
            <a:bgClr>
              <a:schemeClr val="bg1"/>
            </a:bgClr>
          </a:patt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Ovál 16"/>
          <p:cNvSpPr/>
          <p:nvPr/>
        </p:nvSpPr>
        <p:spPr>
          <a:xfrm>
            <a:off x="7596336" y="2452091"/>
            <a:ext cx="1368152" cy="940904"/>
          </a:xfrm>
          <a:prstGeom prst="ellipse">
            <a:avLst/>
          </a:prstGeom>
          <a:pattFill prst="smConfetti">
            <a:fgClr>
              <a:srgbClr val="C00000"/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Vývojový diagram: magnetický disk 2"/>
          <p:cNvSpPr/>
          <p:nvPr/>
        </p:nvSpPr>
        <p:spPr>
          <a:xfrm>
            <a:off x="7611290" y="548680"/>
            <a:ext cx="1368152" cy="2841045"/>
          </a:xfrm>
          <a:prstGeom prst="flowChartMagneticDisk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80011" y="52011"/>
            <a:ext cx="8229600" cy="1143000"/>
          </a:xfrm>
        </p:spPr>
        <p:txBody>
          <a:bodyPr>
            <a:normAutofit/>
          </a:bodyPr>
          <a:lstStyle/>
          <a:p>
            <a:r>
              <a:rPr lang="cs-CZ" i="1" dirty="0" smtClean="0">
                <a:solidFill>
                  <a:srgbClr val="FF0000"/>
                </a:solidFill>
              </a:rPr>
              <a:t>Válec - vzorce</a:t>
            </a:r>
            <a:endParaRPr lang="cs-CZ" i="1" dirty="0">
              <a:solidFill>
                <a:srgbClr val="FF0000"/>
              </a:solidFill>
            </a:endParaRPr>
          </a:p>
        </p:txBody>
      </p:sp>
      <p:sp>
        <p:nvSpPr>
          <p:cNvPr id="47" name="Ovál 46"/>
          <p:cNvSpPr/>
          <p:nvPr/>
        </p:nvSpPr>
        <p:spPr>
          <a:xfrm>
            <a:off x="7611290" y="564998"/>
            <a:ext cx="1368152" cy="940904"/>
          </a:xfrm>
          <a:prstGeom prst="ellipse">
            <a:avLst/>
          </a:prstGeom>
          <a:pattFill prst="smConfetti">
            <a:fgClr>
              <a:srgbClr val="C00000"/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45" name="Přímá spojnice 44"/>
          <p:cNvCxnSpPr>
            <a:stCxn id="47" idx="2"/>
          </p:cNvCxnSpPr>
          <p:nvPr/>
        </p:nvCxnSpPr>
        <p:spPr>
          <a:xfrm>
            <a:off x="7611290" y="1035450"/>
            <a:ext cx="1368152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Přímá spojnice 47"/>
          <p:cNvCxnSpPr/>
          <p:nvPr/>
        </p:nvCxnSpPr>
        <p:spPr>
          <a:xfrm>
            <a:off x="8295366" y="2935591"/>
            <a:ext cx="677645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ovéPole 52"/>
          <p:cNvSpPr txBox="1"/>
          <p:nvPr/>
        </p:nvSpPr>
        <p:spPr>
          <a:xfrm>
            <a:off x="8474440" y="2452091"/>
            <a:ext cx="3069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dirty="0" smtClean="0">
                <a:solidFill>
                  <a:srgbClr val="FF0000"/>
                </a:solidFill>
              </a:rPr>
              <a:t>r</a:t>
            </a:r>
            <a:endParaRPr lang="cs-CZ" sz="3600" dirty="0">
              <a:solidFill>
                <a:srgbClr val="FF0000"/>
              </a:solidFill>
            </a:endParaRPr>
          </a:p>
        </p:txBody>
      </p:sp>
      <p:sp>
        <p:nvSpPr>
          <p:cNvPr id="56" name="TextovéPole 55"/>
          <p:cNvSpPr txBox="1"/>
          <p:nvPr/>
        </p:nvSpPr>
        <p:spPr>
          <a:xfrm>
            <a:off x="8498282" y="548680"/>
            <a:ext cx="3069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dirty="0" smtClean="0">
                <a:solidFill>
                  <a:srgbClr val="FF0000"/>
                </a:solidFill>
              </a:rPr>
              <a:t>d</a:t>
            </a:r>
            <a:endParaRPr lang="cs-CZ" sz="3600" dirty="0">
              <a:solidFill>
                <a:srgbClr val="FF0000"/>
              </a:solidFill>
            </a:endParaRPr>
          </a:p>
        </p:txBody>
      </p:sp>
      <p:cxnSp>
        <p:nvCxnSpPr>
          <p:cNvPr id="50" name="Přímá spojnice 49"/>
          <p:cNvCxnSpPr/>
          <p:nvPr/>
        </p:nvCxnSpPr>
        <p:spPr>
          <a:xfrm>
            <a:off x="8295366" y="1035450"/>
            <a:ext cx="0" cy="1900141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ovéPole 56"/>
          <p:cNvSpPr txBox="1"/>
          <p:nvPr/>
        </p:nvSpPr>
        <p:spPr>
          <a:xfrm>
            <a:off x="8320980" y="1646036"/>
            <a:ext cx="3069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dirty="0" smtClean="0">
                <a:solidFill>
                  <a:srgbClr val="00B050"/>
                </a:solidFill>
              </a:rPr>
              <a:t>v</a:t>
            </a:r>
            <a:endParaRPr lang="cs-CZ" sz="3600" dirty="0">
              <a:solidFill>
                <a:srgbClr val="00B05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ovéPole 24"/>
              <p:cNvSpPr txBox="1"/>
              <p:nvPr/>
            </p:nvSpPr>
            <p:spPr>
              <a:xfrm>
                <a:off x="179512" y="1484784"/>
                <a:ext cx="2448272" cy="5132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800" i="1" dirty="0" smtClean="0">
                          <a:latin typeface="Cambria Math"/>
                        </a:rPr>
                        <m:t>𝑆</m:t>
                      </m:r>
                      <m:r>
                        <a:rPr lang="cs-CZ" sz="2800" i="1" dirty="0">
                          <a:latin typeface="Cambria Math"/>
                        </a:rPr>
                        <m:t>= </m:t>
                      </m:r>
                      <m:r>
                        <a:rPr lang="cs-CZ" sz="2800" i="1" dirty="0" smtClean="0">
                          <a:latin typeface="Cambria Math"/>
                        </a:rPr>
                        <m:t>2</m:t>
                      </m:r>
                      <m:r>
                        <a:rPr lang="cs-CZ" sz="2800" i="1" dirty="0" smtClean="0">
                          <a:latin typeface="Cambria Math"/>
                        </a:rPr>
                        <m:t>𝑆𝑝</m:t>
                      </m:r>
                      <m:r>
                        <a:rPr lang="cs-CZ" sz="2800" i="1" dirty="0" smtClean="0">
                          <a:latin typeface="Cambria Math"/>
                        </a:rPr>
                        <m:t>+</m:t>
                      </m:r>
                      <m:r>
                        <a:rPr lang="cs-CZ" sz="2800" i="1" dirty="0" smtClean="0">
                          <a:latin typeface="Cambria Math"/>
                        </a:rPr>
                        <m:t>𝑆𝑝𝑙</m:t>
                      </m:r>
                    </m:oMath>
                  </m:oMathPara>
                </a14:m>
                <a:endParaRPr lang="cs-CZ" sz="2800" baseline="30000" dirty="0"/>
              </a:p>
            </p:txBody>
          </p:sp>
        </mc:Choice>
        <mc:Fallback xmlns="">
          <p:sp>
            <p:nvSpPr>
              <p:cNvPr id="25" name="TextovéPole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512" y="1484784"/>
                <a:ext cx="2448272" cy="513282"/>
              </a:xfrm>
              <a:prstGeom prst="rect">
                <a:avLst/>
              </a:prstGeom>
              <a:blipFill rotWithShape="1">
                <a:blip r:embed="rId2"/>
                <a:stretch>
                  <a:fillRect b="-119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ovéPole 25"/>
              <p:cNvSpPr txBox="1"/>
              <p:nvPr/>
            </p:nvSpPr>
            <p:spPr>
              <a:xfrm>
                <a:off x="2339752" y="1484784"/>
                <a:ext cx="2716687" cy="5132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800" i="1" dirty="0" smtClean="0">
                          <a:latin typeface="Cambria Math"/>
                        </a:rPr>
                        <m:t>= 2</m:t>
                      </m:r>
                      <m:r>
                        <a:rPr lang="el-GR" sz="2800" i="1" dirty="0" smtClean="0">
                          <a:latin typeface="Cambria Math"/>
                        </a:rPr>
                        <m:t>𝜋</m:t>
                      </m:r>
                      <m:r>
                        <a:rPr lang="cs-CZ" sz="2800" i="1" dirty="0" smtClean="0">
                          <a:latin typeface="Cambria Math"/>
                        </a:rPr>
                        <m:t>𝑟</m:t>
                      </m:r>
                      <m:r>
                        <a:rPr lang="cs-CZ" sz="2800" i="1" baseline="30000" dirty="0" smtClean="0">
                          <a:latin typeface="Cambria Math"/>
                        </a:rPr>
                        <m:t>2</m:t>
                      </m:r>
                      <m:r>
                        <a:rPr lang="cs-CZ" sz="2800" i="1" dirty="0" smtClean="0">
                          <a:latin typeface="Cambria Math"/>
                        </a:rPr>
                        <m:t>+2</m:t>
                      </m:r>
                      <m:r>
                        <a:rPr lang="el-GR" sz="2800" i="1" dirty="0" smtClean="0">
                          <a:latin typeface="Cambria Math"/>
                        </a:rPr>
                        <m:t>𝜋</m:t>
                      </m:r>
                      <m:r>
                        <a:rPr lang="cs-CZ" sz="2800" i="1" dirty="0" err="1" smtClean="0">
                          <a:latin typeface="Cambria Math"/>
                        </a:rPr>
                        <m:t>𝑟𝑣</m:t>
                      </m:r>
                    </m:oMath>
                  </m:oMathPara>
                </a14:m>
                <a:endParaRPr lang="cs-CZ" sz="2800" baseline="30000" dirty="0"/>
              </a:p>
            </p:txBody>
          </p:sp>
        </mc:Choice>
        <mc:Fallback xmlns="">
          <p:sp>
            <p:nvSpPr>
              <p:cNvPr id="26" name="TextovéPole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9752" y="1484784"/>
                <a:ext cx="2716687" cy="51328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ovéPole 26"/>
              <p:cNvSpPr txBox="1"/>
              <p:nvPr/>
            </p:nvSpPr>
            <p:spPr>
              <a:xfrm>
                <a:off x="4860032" y="1484784"/>
                <a:ext cx="2448272" cy="5132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800" i="1" dirty="0" smtClean="0">
                          <a:latin typeface="Cambria Math"/>
                        </a:rPr>
                        <m:t>= 2</m:t>
                      </m:r>
                      <m:r>
                        <a:rPr lang="el-GR" sz="2800" i="1" dirty="0" smtClean="0">
                          <a:latin typeface="Cambria Math"/>
                        </a:rPr>
                        <m:t>𝜋</m:t>
                      </m:r>
                      <m:r>
                        <a:rPr lang="cs-CZ" sz="2800" i="1" dirty="0" smtClean="0">
                          <a:latin typeface="Cambria Math"/>
                        </a:rPr>
                        <m:t>𝑟</m:t>
                      </m:r>
                      <m:r>
                        <a:rPr lang="cs-CZ" sz="2800" i="1" dirty="0" smtClean="0">
                          <a:latin typeface="Cambria Math"/>
                        </a:rPr>
                        <m:t>(</m:t>
                      </m:r>
                      <m:r>
                        <a:rPr lang="cs-CZ" sz="2800" i="1" dirty="0" err="1" smtClean="0">
                          <a:latin typeface="Cambria Math"/>
                        </a:rPr>
                        <m:t>𝑟</m:t>
                      </m:r>
                      <m:r>
                        <a:rPr lang="cs-CZ" sz="2800" i="1" dirty="0" err="1" smtClean="0">
                          <a:latin typeface="Cambria Math"/>
                        </a:rPr>
                        <m:t>+</m:t>
                      </m:r>
                      <m:r>
                        <a:rPr lang="cs-CZ" sz="2800" i="1" dirty="0" err="1" smtClean="0">
                          <a:latin typeface="Cambria Math"/>
                        </a:rPr>
                        <m:t>𝑣</m:t>
                      </m:r>
                      <m:r>
                        <a:rPr lang="cs-CZ" sz="2800" i="1" dirty="0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cs-CZ" sz="2800" baseline="30000" dirty="0"/>
              </a:p>
            </p:txBody>
          </p:sp>
        </mc:Choice>
        <mc:Fallback xmlns="">
          <p:sp>
            <p:nvSpPr>
              <p:cNvPr id="27" name="TextovéPole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60032" y="1484784"/>
                <a:ext cx="2448272" cy="51328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Obdélník 27"/>
          <p:cNvSpPr/>
          <p:nvPr/>
        </p:nvSpPr>
        <p:spPr>
          <a:xfrm>
            <a:off x="222358" y="1052736"/>
            <a:ext cx="206191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altLang="cs-CZ" sz="2800" i="1" dirty="0" smtClean="0">
                <a:solidFill>
                  <a:srgbClr val="FF0000"/>
                </a:solidFill>
              </a:rPr>
              <a:t>Povrch </a:t>
            </a:r>
            <a:r>
              <a:rPr lang="sk-SK" altLang="cs-CZ" sz="2800" i="1" dirty="0" err="1" smtClean="0">
                <a:solidFill>
                  <a:srgbClr val="FF0000"/>
                </a:solidFill>
              </a:rPr>
              <a:t>válce</a:t>
            </a:r>
            <a:endParaRPr lang="sk-SK" altLang="cs-CZ" sz="2800" i="1" dirty="0">
              <a:solidFill>
                <a:srgbClr val="FF0000"/>
              </a:solidFill>
            </a:endParaRPr>
          </a:p>
        </p:txBody>
      </p:sp>
      <p:sp>
        <p:nvSpPr>
          <p:cNvPr id="29" name="TextovéPole 28"/>
          <p:cNvSpPr txBox="1"/>
          <p:nvPr/>
        </p:nvSpPr>
        <p:spPr>
          <a:xfrm>
            <a:off x="539552" y="2041684"/>
            <a:ext cx="31029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err="1" smtClean="0"/>
              <a:t>S</a:t>
            </a:r>
            <a:r>
              <a:rPr lang="cs-CZ" sz="2800" baseline="-25000" dirty="0" err="1" smtClean="0"/>
              <a:t>p</a:t>
            </a:r>
            <a:r>
              <a:rPr lang="cs-CZ" sz="2800" dirty="0" smtClean="0"/>
              <a:t> – obsah podstavy</a:t>
            </a:r>
          </a:p>
        </p:txBody>
      </p:sp>
      <p:sp>
        <p:nvSpPr>
          <p:cNvPr id="30" name="TextovéPole 29"/>
          <p:cNvSpPr txBox="1"/>
          <p:nvPr/>
        </p:nvSpPr>
        <p:spPr>
          <a:xfrm>
            <a:off x="539551" y="2545740"/>
            <a:ext cx="31029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err="1" smtClean="0"/>
              <a:t>S</a:t>
            </a:r>
            <a:r>
              <a:rPr lang="cs-CZ" sz="2800" baseline="-25000" dirty="0" err="1" smtClean="0"/>
              <a:t>pl</a:t>
            </a:r>
            <a:r>
              <a:rPr lang="cs-CZ" sz="2800" dirty="0" smtClean="0"/>
              <a:t> </a:t>
            </a:r>
            <a:r>
              <a:rPr lang="cs-CZ" sz="2800" dirty="0"/>
              <a:t>– obsah </a:t>
            </a:r>
            <a:r>
              <a:rPr lang="cs-CZ" sz="2800" dirty="0" smtClean="0"/>
              <a:t>pláště</a:t>
            </a:r>
            <a:endParaRPr lang="cs-CZ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ovéPole 30"/>
              <p:cNvSpPr txBox="1"/>
              <p:nvPr/>
            </p:nvSpPr>
            <p:spPr>
              <a:xfrm>
                <a:off x="3681518" y="2076725"/>
                <a:ext cx="1649338" cy="45313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i="1" dirty="0" smtClean="0">
                          <a:solidFill>
                            <a:schemeClr val="tx1"/>
                          </a:solidFill>
                          <a:latin typeface="Cambria Math"/>
                        </a:rPr>
                        <m:t>𝑆</m:t>
                      </m:r>
                      <m:r>
                        <a:rPr lang="cs-CZ" sz="2400" i="1" baseline="-25000" dirty="0" err="1" smtClean="0">
                          <a:solidFill>
                            <a:schemeClr val="tx1"/>
                          </a:solidFill>
                          <a:latin typeface="Cambria Math"/>
                        </a:rPr>
                        <m:t>𝑝</m:t>
                      </m:r>
                      <m:r>
                        <a:rPr lang="cs-CZ" sz="2400" i="1" dirty="0" smtClean="0">
                          <a:solidFill>
                            <a:schemeClr val="tx1"/>
                          </a:solidFill>
                          <a:latin typeface="Cambria Math"/>
                        </a:rPr>
                        <m:t>= </m:t>
                      </m:r>
                      <m:r>
                        <a:rPr lang="el-GR" sz="2400" i="1" dirty="0" smtClean="0">
                          <a:solidFill>
                            <a:schemeClr val="tx1"/>
                          </a:solidFill>
                          <a:latin typeface="Cambria Math"/>
                        </a:rPr>
                        <m:t>𝜋</m:t>
                      </m:r>
                      <m:r>
                        <a:rPr lang="cs-CZ" sz="2400" i="1" dirty="0" smtClean="0">
                          <a:solidFill>
                            <a:schemeClr val="tx1"/>
                          </a:solidFill>
                          <a:latin typeface="Cambria Math"/>
                        </a:rPr>
                        <m:t>𝑟</m:t>
                      </m:r>
                      <m:r>
                        <a:rPr lang="cs-CZ" sz="2400" i="1" baseline="30000" dirty="0" smtClean="0">
                          <a:solidFill>
                            <a:schemeClr val="tx1"/>
                          </a:solidFill>
                          <a:latin typeface="Cambria Math"/>
                        </a:rPr>
                        <m:t>2</m:t>
                      </m:r>
                    </m:oMath>
                  </m:oMathPara>
                </a14:m>
                <a:endParaRPr lang="cs-CZ" sz="2400" baseline="-25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1" name="TextovéPole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81518" y="2076725"/>
                <a:ext cx="1649338" cy="453137"/>
              </a:xfrm>
              <a:prstGeom prst="rect">
                <a:avLst/>
              </a:prstGeom>
              <a:blipFill rotWithShape="1">
                <a:blip r:embed="rId5"/>
                <a:stretch>
                  <a:fillRect b="-1621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ovéPole 31"/>
              <p:cNvSpPr txBox="1"/>
              <p:nvPr/>
            </p:nvSpPr>
            <p:spPr>
              <a:xfrm>
                <a:off x="3681518" y="2607295"/>
                <a:ext cx="182658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i="1" dirty="0" smtClean="0">
                          <a:solidFill>
                            <a:schemeClr val="tx1"/>
                          </a:solidFill>
                          <a:latin typeface="Cambria Math"/>
                        </a:rPr>
                        <m:t>𝑆</m:t>
                      </m:r>
                      <m:r>
                        <a:rPr lang="cs-CZ" sz="2400" i="1" baseline="-25000" dirty="0" err="1" smtClean="0">
                          <a:solidFill>
                            <a:schemeClr val="tx1"/>
                          </a:solidFill>
                          <a:latin typeface="Cambria Math"/>
                        </a:rPr>
                        <m:t>𝑝𝑙</m:t>
                      </m:r>
                      <m:r>
                        <a:rPr lang="cs-CZ" sz="2400" i="1" dirty="0" smtClean="0">
                          <a:solidFill>
                            <a:schemeClr val="tx1"/>
                          </a:solidFill>
                          <a:latin typeface="Cambria Math"/>
                        </a:rPr>
                        <m:t>= 2</m:t>
                      </m:r>
                      <m:r>
                        <a:rPr lang="el-GR" sz="2400" i="1" dirty="0" smtClean="0">
                          <a:solidFill>
                            <a:schemeClr val="tx1"/>
                          </a:solidFill>
                          <a:latin typeface="Cambria Math"/>
                        </a:rPr>
                        <m:t>𝜋</m:t>
                      </m:r>
                      <m:r>
                        <a:rPr lang="cs-CZ" sz="2400" i="1" dirty="0" err="1" smtClean="0">
                          <a:solidFill>
                            <a:schemeClr val="tx1"/>
                          </a:solidFill>
                          <a:latin typeface="Cambria Math"/>
                        </a:rPr>
                        <m:t>𝑟𝑣</m:t>
                      </m:r>
                    </m:oMath>
                  </m:oMathPara>
                </a14:m>
                <a:endParaRPr lang="cs-CZ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2" name="TextovéPole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81518" y="2607295"/>
                <a:ext cx="1826586" cy="461665"/>
              </a:xfrm>
              <a:prstGeom prst="rect">
                <a:avLst/>
              </a:prstGeom>
              <a:blipFill rotWithShape="1">
                <a:blip r:embed="rId6"/>
                <a:stretch>
                  <a:fillRect b="-1866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Obdélník 32"/>
          <p:cNvSpPr/>
          <p:nvPr/>
        </p:nvSpPr>
        <p:spPr>
          <a:xfrm>
            <a:off x="251520" y="4489956"/>
            <a:ext cx="206191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altLang="cs-CZ" sz="2800" i="1" dirty="0" smtClean="0">
                <a:solidFill>
                  <a:srgbClr val="FF0000"/>
                </a:solidFill>
              </a:rPr>
              <a:t>Objem </a:t>
            </a:r>
            <a:r>
              <a:rPr lang="sk-SK" altLang="cs-CZ" sz="2800" i="1" dirty="0" err="1" smtClean="0">
                <a:solidFill>
                  <a:srgbClr val="FF0000"/>
                </a:solidFill>
              </a:rPr>
              <a:t>válce</a:t>
            </a:r>
            <a:endParaRPr lang="sk-SK" altLang="cs-CZ" sz="2800" i="1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Obdélník 33"/>
              <p:cNvSpPr/>
              <p:nvPr/>
            </p:nvSpPr>
            <p:spPr>
              <a:xfrm>
                <a:off x="251520" y="4923286"/>
                <a:ext cx="1724190" cy="51328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800" b="0" i="1" dirty="0" smtClean="0">
                          <a:solidFill>
                            <a:schemeClr val="tx1"/>
                          </a:solidFill>
                          <a:latin typeface="Cambria Math"/>
                        </a:rPr>
                        <m:t>𝑉</m:t>
                      </m:r>
                      <m:r>
                        <a:rPr lang="cs-CZ" sz="2800" i="1" dirty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>
                        <a:rPr lang="cs-CZ" sz="2800" i="1" dirty="0" smtClean="0">
                          <a:solidFill>
                            <a:schemeClr val="tx1"/>
                          </a:solidFill>
                          <a:latin typeface="Cambria Math"/>
                        </a:rPr>
                        <m:t>𝑆</m:t>
                      </m:r>
                      <m:r>
                        <a:rPr lang="cs-CZ" sz="2800" b="0" i="1" baseline="-25000" dirty="0" smtClean="0">
                          <a:solidFill>
                            <a:schemeClr val="tx1"/>
                          </a:solidFill>
                          <a:latin typeface="Cambria Math"/>
                        </a:rPr>
                        <m:t>𝑝</m:t>
                      </m:r>
                      <m:r>
                        <a:rPr lang="cs-CZ" sz="2800" b="0" i="1" dirty="0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cs-CZ" sz="2800" b="0" i="1" dirty="0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𝑣</m:t>
                      </m:r>
                    </m:oMath>
                  </m:oMathPara>
                </a14:m>
                <a:endParaRPr lang="cs-CZ" sz="2800" baseline="-25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4" name="Obdélník 3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4923286"/>
                <a:ext cx="1724190" cy="513282"/>
              </a:xfrm>
              <a:prstGeom prst="rect">
                <a:avLst/>
              </a:prstGeom>
              <a:blipFill rotWithShape="1">
                <a:blip r:embed="rId7"/>
                <a:stretch>
                  <a:fillRect b="-119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Obdélník 36"/>
          <p:cNvSpPr/>
          <p:nvPr/>
        </p:nvSpPr>
        <p:spPr>
          <a:xfrm>
            <a:off x="659531" y="5858108"/>
            <a:ext cx="25726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altLang="cs-CZ" sz="2800" i="1" dirty="0" err="1" smtClean="0">
                <a:solidFill>
                  <a:srgbClr val="00B050"/>
                </a:solidFill>
              </a:rPr>
              <a:t>Užitečné</a:t>
            </a:r>
            <a:r>
              <a:rPr lang="sk-SK" altLang="cs-CZ" sz="2800" i="1" dirty="0" smtClean="0">
                <a:solidFill>
                  <a:srgbClr val="00B050"/>
                </a:solidFill>
              </a:rPr>
              <a:t> </a:t>
            </a:r>
            <a:r>
              <a:rPr lang="sk-SK" altLang="cs-CZ" sz="2800" i="1" dirty="0" err="1" smtClean="0">
                <a:solidFill>
                  <a:srgbClr val="00B050"/>
                </a:solidFill>
              </a:rPr>
              <a:t>vztahy</a:t>
            </a:r>
            <a:r>
              <a:rPr lang="sk-SK" altLang="cs-CZ" sz="2800" i="1" dirty="0" smtClean="0">
                <a:solidFill>
                  <a:srgbClr val="00B050"/>
                </a:solidFill>
              </a:rPr>
              <a:t>:</a:t>
            </a:r>
            <a:endParaRPr lang="sk-SK" altLang="cs-CZ" sz="2800" i="1" dirty="0">
              <a:solidFill>
                <a:srgbClr val="00B05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Obdélník 37"/>
              <p:cNvSpPr/>
              <p:nvPr/>
            </p:nvSpPr>
            <p:spPr>
              <a:xfrm>
                <a:off x="6226972" y="5670236"/>
                <a:ext cx="1299907" cy="78374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b="0" i="1" dirty="0" smtClean="0">
                          <a:solidFill>
                            <a:schemeClr val="tx1"/>
                          </a:solidFill>
                          <a:latin typeface="Cambria Math"/>
                        </a:rPr>
                        <m:t>𝑣</m:t>
                      </m:r>
                      <m:r>
                        <a:rPr lang="cs-CZ" sz="2400" i="1" dirty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sz="2400" i="1" dirty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sz="2400" b="0" i="1" dirty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𝑉</m:t>
                          </m:r>
                        </m:num>
                        <m:den>
                          <m:r>
                            <a:rPr lang="cs-CZ" sz="2400" i="1" dirty="0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𝜋</m:t>
                          </m:r>
                          <m:sSup>
                            <m:sSupPr>
                              <m:ctrlPr>
                                <a:rPr lang="cs-CZ" sz="2400" i="1" dirty="0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cs-CZ" sz="2400" b="0" i="1" dirty="0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cs-CZ" sz="2400" b="0" i="1" dirty="0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cs-CZ" sz="2400" baseline="-25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8" name="Obdélník 3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26972" y="5670236"/>
                <a:ext cx="1299907" cy="783741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Obdélník 41"/>
              <p:cNvSpPr/>
              <p:nvPr/>
            </p:nvSpPr>
            <p:spPr>
              <a:xfrm>
                <a:off x="3496393" y="5463364"/>
                <a:ext cx="1377749" cy="118352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b="0" i="1" dirty="0" smtClean="0">
                          <a:solidFill>
                            <a:schemeClr val="tx1"/>
                          </a:solidFill>
                          <a:latin typeface="Cambria Math"/>
                        </a:rPr>
                        <m:t>𝑟</m:t>
                      </m:r>
                      <m:r>
                        <a:rPr lang="cs-CZ" sz="2400" i="1" dirty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cs-CZ" sz="2400" i="1" dirty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cs-CZ" sz="2400" i="1" dirty="0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cs-CZ" sz="2400" b="0" i="1" dirty="0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𝑉</m:t>
                              </m:r>
                            </m:num>
                            <m:den>
                              <m:r>
                                <a:rPr lang="cs-CZ" sz="2400" i="1" dirty="0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</a:rPr>
                                <m:t>𝜋</m:t>
                              </m:r>
                              <m:r>
                                <a:rPr lang="cs-CZ" sz="2400" b="0" i="1" dirty="0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</a:rPr>
                                <m:t>𝑣</m:t>
                              </m:r>
                            </m:den>
                          </m:f>
                        </m:e>
                      </m:rad>
                    </m:oMath>
                  </m:oMathPara>
                </a14:m>
                <a:endParaRPr lang="cs-CZ" sz="2400" baseline="-25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2" name="Obdélník 4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96393" y="5463364"/>
                <a:ext cx="1377749" cy="1183529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ovéPole 42"/>
              <p:cNvSpPr txBox="1"/>
              <p:nvPr/>
            </p:nvSpPr>
            <p:spPr>
              <a:xfrm>
                <a:off x="659531" y="3429000"/>
                <a:ext cx="1896245" cy="84388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b="0" i="1" dirty="0" smtClean="0">
                          <a:solidFill>
                            <a:schemeClr val="tx1"/>
                          </a:solidFill>
                          <a:latin typeface="Cambria Math"/>
                        </a:rPr>
                        <m:t>𝑟</m:t>
                      </m:r>
                      <m:r>
                        <a:rPr lang="cs-CZ" sz="2400" i="1" dirty="0" smtClean="0">
                          <a:solidFill>
                            <a:schemeClr val="tx1"/>
                          </a:solidFill>
                          <a:latin typeface="Cambria Math"/>
                        </a:rPr>
                        <m:t>= </m:t>
                      </m:r>
                      <m:rad>
                        <m:radPr>
                          <m:degHide m:val="on"/>
                          <m:ctrlPr>
                            <a:rPr lang="cs-CZ" sz="2400" i="1" dirty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cs-CZ" sz="2400" i="1" dirty="0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cs-CZ" sz="2400" i="1" dirty="0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cs-CZ" sz="2400" b="0" i="1" dirty="0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𝑠</m:t>
                                  </m:r>
                                </m:e>
                                <m:sub>
                                  <m:r>
                                    <a:rPr lang="cs-CZ" sz="2400" b="0" i="1" dirty="0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𝑝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cs-CZ" sz="2400" i="1" dirty="0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</a:rPr>
                                <m:t>𝜋</m:t>
                              </m:r>
                            </m:den>
                          </m:f>
                        </m:e>
                      </m:rad>
                    </m:oMath>
                  </m:oMathPara>
                </a14:m>
                <a:endParaRPr lang="cs-CZ" sz="2400" baseline="-25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3" name="TextovéPole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9531" y="3429000"/>
                <a:ext cx="1896245" cy="843885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ovéPole 43"/>
              <p:cNvSpPr txBox="1"/>
              <p:nvPr/>
            </p:nvSpPr>
            <p:spPr>
              <a:xfrm>
                <a:off x="3143499" y="3501008"/>
                <a:ext cx="2156880" cy="7957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b="0" i="1" dirty="0" smtClean="0">
                          <a:solidFill>
                            <a:schemeClr val="tx1"/>
                          </a:solidFill>
                          <a:latin typeface="Cambria Math"/>
                        </a:rPr>
                        <m:t>𝑟</m:t>
                      </m:r>
                      <m:r>
                        <a:rPr lang="cs-CZ" sz="2400" i="1" dirty="0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sz="2400" i="1" dirty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cs-CZ" sz="2400" i="1" dirty="0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cs-CZ" sz="2400" b="0" i="1" dirty="0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cs-CZ" sz="2400" b="0" i="1" dirty="0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𝑝𝑙</m:t>
                              </m:r>
                            </m:sub>
                          </m:sSub>
                        </m:num>
                        <m:den>
                          <m:r>
                            <a:rPr lang="cs-CZ" sz="2400" b="0" i="1" dirty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2</m:t>
                          </m:r>
                          <m:r>
                            <a:rPr lang="cs-CZ" sz="2400" b="0" i="1" dirty="0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𝜋</m:t>
                          </m:r>
                          <m:r>
                            <a:rPr lang="cs-CZ" sz="2400" b="0" i="1" dirty="0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𝑣</m:t>
                          </m:r>
                        </m:den>
                      </m:f>
                    </m:oMath>
                  </m:oMathPara>
                </a14:m>
                <a:endParaRPr lang="cs-CZ" sz="2400" baseline="-25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4" name="TextovéPole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43499" y="3501008"/>
                <a:ext cx="2156880" cy="795795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6" name="Obdélník 45"/>
          <p:cNvSpPr/>
          <p:nvPr/>
        </p:nvSpPr>
        <p:spPr>
          <a:xfrm>
            <a:off x="570819" y="3068960"/>
            <a:ext cx="25726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altLang="cs-CZ" sz="2800" i="1" dirty="0" err="1" smtClean="0">
                <a:solidFill>
                  <a:srgbClr val="00B050"/>
                </a:solidFill>
              </a:rPr>
              <a:t>Užitečné</a:t>
            </a:r>
            <a:r>
              <a:rPr lang="sk-SK" altLang="cs-CZ" sz="2800" i="1" dirty="0" smtClean="0">
                <a:solidFill>
                  <a:srgbClr val="00B050"/>
                </a:solidFill>
              </a:rPr>
              <a:t> </a:t>
            </a:r>
            <a:r>
              <a:rPr lang="sk-SK" altLang="cs-CZ" sz="2800" i="1" dirty="0" err="1" smtClean="0">
                <a:solidFill>
                  <a:srgbClr val="00B050"/>
                </a:solidFill>
              </a:rPr>
              <a:t>vztahy</a:t>
            </a:r>
            <a:r>
              <a:rPr lang="sk-SK" altLang="cs-CZ" sz="2800" i="1" dirty="0" smtClean="0">
                <a:solidFill>
                  <a:srgbClr val="00B050"/>
                </a:solidFill>
              </a:rPr>
              <a:t>:</a:t>
            </a:r>
            <a:endParaRPr lang="sk-SK" altLang="cs-CZ" sz="2800" i="1" dirty="0">
              <a:solidFill>
                <a:srgbClr val="00B05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ovéPole 48"/>
              <p:cNvSpPr txBox="1"/>
              <p:nvPr/>
            </p:nvSpPr>
            <p:spPr>
              <a:xfrm>
                <a:off x="5580112" y="3501008"/>
                <a:ext cx="2156880" cy="79560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b="0" i="1" dirty="0" smtClean="0">
                          <a:solidFill>
                            <a:schemeClr val="tx1"/>
                          </a:solidFill>
                          <a:latin typeface="Cambria Math"/>
                        </a:rPr>
                        <m:t>𝑣</m:t>
                      </m:r>
                      <m:r>
                        <a:rPr lang="cs-CZ" sz="2400" i="1" dirty="0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sz="2400" i="1" dirty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cs-CZ" sz="2400" i="1" dirty="0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cs-CZ" sz="2400" b="0" i="1" dirty="0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cs-CZ" sz="2400" b="0" i="1" dirty="0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𝑝𝑙</m:t>
                              </m:r>
                            </m:sub>
                          </m:sSub>
                        </m:num>
                        <m:den>
                          <m:r>
                            <a:rPr lang="cs-CZ" sz="2400" b="0" i="1" dirty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2</m:t>
                          </m:r>
                          <m:r>
                            <a:rPr lang="cs-CZ" sz="2400" b="0" i="1" dirty="0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𝜋</m:t>
                          </m:r>
                          <m:r>
                            <a:rPr lang="cs-CZ" sz="2400" b="0" i="1" dirty="0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𝑟</m:t>
                          </m:r>
                        </m:den>
                      </m:f>
                    </m:oMath>
                  </m:oMathPara>
                </a14:m>
                <a:endParaRPr lang="cs-CZ" sz="2400" baseline="-25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9" name="TextovéPole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80112" y="3501008"/>
                <a:ext cx="2156880" cy="795602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Obdélník 51"/>
              <p:cNvSpPr/>
              <p:nvPr/>
            </p:nvSpPr>
            <p:spPr>
              <a:xfrm>
                <a:off x="1928925" y="4924194"/>
                <a:ext cx="1637500" cy="52193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800" i="1" dirty="0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>
                        <a:rPr lang="el-GR" sz="2800" i="1" dirty="0">
                          <a:solidFill>
                            <a:schemeClr val="tx1"/>
                          </a:solidFill>
                          <a:latin typeface="Cambria Math"/>
                        </a:rPr>
                        <m:t>𝜋</m:t>
                      </m:r>
                      <m:sSup>
                        <m:sSupPr>
                          <m:ctrlPr>
                            <a:rPr lang="el-GR" sz="2800" i="1" dirty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sz="2800" i="1" dirty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𝑟</m:t>
                          </m:r>
                        </m:e>
                        <m:sup>
                          <m:r>
                            <a:rPr lang="cs-CZ" sz="2800" i="1" dirty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cs-CZ" sz="2800" i="1" dirty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cs-CZ" sz="2800" i="1" dirty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𝑣</m:t>
                      </m:r>
                    </m:oMath>
                  </m:oMathPara>
                </a14:m>
                <a:endParaRPr lang="cs-CZ" sz="2800" baseline="-25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2" name="Obdélník 5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28925" y="4924194"/>
                <a:ext cx="1637500" cy="521938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97783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500"/>
                            </p:stCondLst>
                            <p:childTnLst>
                              <p:par>
                                <p:cTn id="1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50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4000"/>
                            </p:stCondLst>
                            <p:childTnLst>
                              <p:par>
                                <p:cTn id="2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50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 animBg="1"/>
      <p:bldP spid="7" grpId="0" animBg="1"/>
      <p:bldP spid="17" grpId="0" animBg="1"/>
      <p:bldP spid="47" grpId="0" animBg="1"/>
      <p:bldP spid="53" grpId="0"/>
      <p:bldP spid="56" grpId="0"/>
      <p:bldP spid="57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7" grpId="0"/>
      <p:bldP spid="38" grpId="0"/>
      <p:bldP spid="42" grpId="0"/>
      <p:bldP spid="43" grpId="0"/>
      <p:bldP spid="44" grpId="0"/>
      <p:bldP spid="46" grpId="0"/>
      <p:bldP spid="49" grpId="0"/>
      <p:bldP spid="5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val 2" descr="Světlý šikmo nahoru"/>
          <p:cNvSpPr>
            <a:spLocks noChangeArrowheads="1"/>
          </p:cNvSpPr>
          <p:nvPr/>
        </p:nvSpPr>
        <p:spPr bwMode="auto">
          <a:xfrm>
            <a:off x="611560" y="4677046"/>
            <a:ext cx="1944216" cy="477443"/>
          </a:xfrm>
          <a:prstGeom prst="ellipse">
            <a:avLst/>
          </a:prstGeom>
          <a:pattFill prst="smConfetti">
            <a:fgClr>
              <a:schemeClr val="accent2"/>
            </a:fgClr>
            <a:bgClr>
              <a:schemeClr val="bg1"/>
            </a:bgClr>
          </a:pattFill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cs-CZ" i="1" dirty="0" smtClean="0">
                <a:solidFill>
                  <a:srgbClr val="FF0000"/>
                </a:solidFill>
              </a:rPr>
              <a:t>Válec - objem</a:t>
            </a:r>
            <a:endParaRPr lang="cs-CZ" i="1" dirty="0">
              <a:solidFill>
                <a:srgbClr val="FF0000"/>
              </a:solidFill>
            </a:endParaRPr>
          </a:p>
        </p:txBody>
      </p:sp>
      <p:sp>
        <p:nvSpPr>
          <p:cNvPr id="6" name="Plechovka 5"/>
          <p:cNvSpPr/>
          <p:nvPr/>
        </p:nvSpPr>
        <p:spPr>
          <a:xfrm>
            <a:off x="611560" y="2274169"/>
            <a:ext cx="1944216" cy="2880320"/>
          </a:xfrm>
          <a:prstGeom prst="can">
            <a:avLst/>
          </a:prstGeom>
          <a:solidFill>
            <a:schemeClr val="accent2">
              <a:alpha val="34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val 2" descr="Světlý šikmo nahoru"/>
          <p:cNvSpPr>
            <a:spLocks noChangeArrowheads="1"/>
          </p:cNvSpPr>
          <p:nvPr/>
        </p:nvSpPr>
        <p:spPr bwMode="auto">
          <a:xfrm>
            <a:off x="611560" y="2269654"/>
            <a:ext cx="1944216" cy="477443"/>
          </a:xfrm>
          <a:prstGeom prst="ellipse">
            <a:avLst/>
          </a:prstGeom>
          <a:pattFill prst="smConfetti">
            <a:fgClr>
              <a:schemeClr val="accent2"/>
            </a:fgClr>
            <a:bgClr>
              <a:schemeClr val="bg1"/>
            </a:bgClr>
          </a:pattFill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cs-CZ" altLang="cs-CZ"/>
          </a:p>
        </p:txBody>
      </p:sp>
      <p:cxnSp>
        <p:nvCxnSpPr>
          <p:cNvPr id="10" name="Přímá spojnice 9"/>
          <p:cNvCxnSpPr>
            <a:endCxn id="8" idx="6"/>
          </p:cNvCxnSpPr>
          <p:nvPr/>
        </p:nvCxnSpPr>
        <p:spPr>
          <a:xfrm>
            <a:off x="611560" y="4915767"/>
            <a:ext cx="1944216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ovéPole 10"/>
          <p:cNvSpPr txBox="1"/>
          <p:nvPr/>
        </p:nvSpPr>
        <p:spPr>
          <a:xfrm>
            <a:off x="1619672" y="3481238"/>
            <a:ext cx="14401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solidFill>
                  <a:srgbClr val="FF0000"/>
                </a:solidFill>
              </a:rPr>
              <a:t>v = 7 cm</a:t>
            </a:r>
            <a:endParaRPr lang="cs-CZ" sz="2400" dirty="0">
              <a:solidFill>
                <a:srgbClr val="FF0000"/>
              </a:solidFill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1494302" y="4421242"/>
            <a:ext cx="14215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smtClean="0">
                <a:solidFill>
                  <a:srgbClr val="FF0000"/>
                </a:solidFill>
              </a:rPr>
              <a:t>r </a:t>
            </a:r>
            <a:r>
              <a:rPr lang="cs-CZ" sz="2400" dirty="0" smtClean="0">
                <a:solidFill>
                  <a:srgbClr val="FF0000"/>
                </a:solidFill>
              </a:rPr>
              <a:t>= 3cm</a:t>
            </a:r>
            <a:endParaRPr lang="cs-CZ" sz="2400" dirty="0">
              <a:solidFill>
                <a:srgbClr val="FF0000"/>
              </a:solidFill>
            </a:endParaRPr>
          </a:p>
        </p:txBody>
      </p:sp>
      <p:sp>
        <p:nvSpPr>
          <p:cNvPr id="13" name="Obdélník 12"/>
          <p:cNvSpPr/>
          <p:nvPr/>
        </p:nvSpPr>
        <p:spPr>
          <a:xfrm>
            <a:off x="269776" y="1052736"/>
            <a:ext cx="876672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b="1" dirty="0" smtClean="0"/>
              <a:t>Příklad 1: </a:t>
            </a:r>
            <a:r>
              <a:rPr lang="cs-CZ" sz="2800" dirty="0"/>
              <a:t>Vypočítej </a:t>
            </a:r>
            <a:r>
              <a:rPr lang="cs-CZ" sz="2800" dirty="0" smtClean="0"/>
              <a:t>objem válce, </a:t>
            </a:r>
            <a:r>
              <a:rPr lang="cs-CZ" sz="2800" dirty="0"/>
              <a:t>jestliže poloměr </a:t>
            </a:r>
            <a:r>
              <a:rPr lang="cs-CZ" sz="2800" dirty="0" smtClean="0"/>
              <a:t>podstavy r </a:t>
            </a:r>
            <a:r>
              <a:rPr lang="cs-CZ" sz="2800" dirty="0"/>
              <a:t>= </a:t>
            </a:r>
            <a:r>
              <a:rPr lang="cs-CZ" sz="2800" dirty="0" smtClean="0"/>
              <a:t>3 cm a výška válce v = 7 cm. </a:t>
            </a:r>
            <a:endParaRPr lang="cs-CZ" sz="2800" dirty="0"/>
          </a:p>
        </p:txBody>
      </p:sp>
      <p:cxnSp>
        <p:nvCxnSpPr>
          <p:cNvPr id="15" name="Přímá spojnice 14"/>
          <p:cNvCxnSpPr/>
          <p:nvPr/>
        </p:nvCxnSpPr>
        <p:spPr>
          <a:xfrm>
            <a:off x="611560" y="2508375"/>
            <a:ext cx="194421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16"/>
          <p:cNvCxnSpPr/>
          <p:nvPr/>
        </p:nvCxnSpPr>
        <p:spPr>
          <a:xfrm>
            <a:off x="1583668" y="2508375"/>
            <a:ext cx="0" cy="2407393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nice 18"/>
          <p:cNvCxnSpPr/>
          <p:nvPr/>
        </p:nvCxnSpPr>
        <p:spPr>
          <a:xfrm>
            <a:off x="1583668" y="4915768"/>
            <a:ext cx="972108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ovéPole 19"/>
              <p:cNvSpPr txBox="1"/>
              <p:nvPr/>
            </p:nvSpPr>
            <p:spPr>
              <a:xfrm>
                <a:off x="4486617" y="1916832"/>
                <a:ext cx="1741567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800" b="0" i="1" dirty="0" smtClean="0">
                          <a:latin typeface="Cambria Math"/>
                        </a:rPr>
                        <m:t>𝑟</m:t>
                      </m:r>
                      <m:r>
                        <a:rPr lang="cs-CZ" sz="2800" i="1" dirty="0" smtClean="0">
                          <a:latin typeface="Cambria Math"/>
                        </a:rPr>
                        <m:t> =</m:t>
                      </m:r>
                      <m:r>
                        <a:rPr lang="cs-CZ" sz="2800" b="0" i="1" dirty="0" smtClean="0">
                          <a:latin typeface="Cambria Math"/>
                        </a:rPr>
                        <m:t>3 </m:t>
                      </m:r>
                      <m:r>
                        <a:rPr lang="cs-CZ" sz="2800" b="0" i="1" dirty="0" smtClean="0">
                          <a:latin typeface="Cambria Math"/>
                        </a:rPr>
                        <m:t>𝑐𝑚</m:t>
                      </m:r>
                    </m:oMath>
                  </m:oMathPara>
                </a14:m>
                <a:endParaRPr lang="cs-CZ" sz="2800" dirty="0"/>
              </a:p>
            </p:txBody>
          </p:sp>
        </mc:Choice>
        <mc:Fallback xmlns="">
          <p:sp>
            <p:nvSpPr>
              <p:cNvPr id="20" name="TextovéPole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86617" y="1916832"/>
                <a:ext cx="1741567" cy="52322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ovéPole 20"/>
              <p:cNvSpPr txBox="1"/>
              <p:nvPr/>
            </p:nvSpPr>
            <p:spPr>
              <a:xfrm>
                <a:off x="4518486" y="2786130"/>
                <a:ext cx="1781706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sz="2800" i="1" dirty="0" smtClean="0">
                          <a:latin typeface="Cambria Math"/>
                        </a:rPr>
                        <m:t>𝜋</m:t>
                      </m:r>
                      <m:r>
                        <a:rPr lang="cs-CZ" sz="2800" i="1" dirty="0" smtClean="0">
                          <a:latin typeface="Cambria Math"/>
                        </a:rPr>
                        <m:t> = 3,14</m:t>
                      </m:r>
                    </m:oMath>
                  </m:oMathPara>
                </a14:m>
                <a:endParaRPr lang="cs-CZ" sz="2800" dirty="0"/>
              </a:p>
            </p:txBody>
          </p:sp>
        </mc:Choice>
        <mc:Fallback xmlns="">
          <p:sp>
            <p:nvSpPr>
              <p:cNvPr id="21" name="TextovéPole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18486" y="2786130"/>
                <a:ext cx="1781706" cy="52322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2" name="Přímá spojnice 21"/>
          <p:cNvCxnSpPr/>
          <p:nvPr/>
        </p:nvCxnSpPr>
        <p:spPr>
          <a:xfrm>
            <a:off x="4571999" y="3933056"/>
            <a:ext cx="316835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Obdélník 23"/>
              <p:cNvSpPr/>
              <p:nvPr/>
            </p:nvSpPr>
            <p:spPr>
              <a:xfrm>
                <a:off x="6892124" y="2689756"/>
                <a:ext cx="2000356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800" b="0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𝑉</m:t>
                      </m:r>
                      <m:r>
                        <a:rPr lang="cs-CZ" sz="2800" i="1" dirty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r>
                        <a:rPr lang="el-GR" sz="2800" i="1" dirty="0">
                          <a:solidFill>
                            <a:srgbClr val="FF0000"/>
                          </a:solidFill>
                          <a:latin typeface="Cambria Math"/>
                        </a:rPr>
                        <m:t>𝜋</m:t>
                      </m:r>
                      <m:sSup>
                        <m:sSupPr>
                          <m:ctrlPr>
                            <a:rPr lang="el-GR" sz="2800" i="1" dirty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sz="2800" b="0" i="1" dirty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𝑟</m:t>
                          </m:r>
                        </m:e>
                        <m:sup>
                          <m:r>
                            <a:rPr lang="cs-CZ" sz="2800" b="0" i="1" dirty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cs-CZ" sz="2800" i="1" dirty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cs-CZ" sz="2800" b="0" i="1" dirty="0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𝑣</m:t>
                      </m:r>
                    </m:oMath>
                  </m:oMathPara>
                </a14:m>
                <a:endParaRPr lang="cs-CZ" sz="28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4" name="Obdélník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92124" y="2689756"/>
                <a:ext cx="2000356" cy="52322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Obdélník 26"/>
              <p:cNvSpPr/>
              <p:nvPr/>
            </p:nvSpPr>
            <p:spPr>
              <a:xfrm>
                <a:off x="4499992" y="3337828"/>
                <a:ext cx="1800200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800" b="0" i="1" dirty="0" smtClean="0">
                          <a:latin typeface="Cambria Math"/>
                        </a:rPr>
                        <m:t>𝑉</m:t>
                      </m:r>
                      <m:r>
                        <a:rPr lang="cs-CZ" sz="2800" i="1" dirty="0">
                          <a:latin typeface="Cambria Math"/>
                        </a:rPr>
                        <m:t>= </m:t>
                      </m:r>
                      <m:r>
                        <a:rPr lang="cs-CZ" sz="2800" i="1" dirty="0" smtClean="0">
                          <a:latin typeface="Cambria Math"/>
                        </a:rPr>
                        <m:t>?</m:t>
                      </m:r>
                      <m:sSup>
                        <m:sSupPr>
                          <m:ctrlPr>
                            <a:rPr lang="cs-CZ" sz="2800" b="0" i="1" dirty="0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sz="2800" b="0" i="1" dirty="0" smtClean="0">
                              <a:latin typeface="Cambria Math"/>
                            </a:rPr>
                            <m:t>𝑐𝑚</m:t>
                          </m:r>
                        </m:e>
                        <m:sup>
                          <m:r>
                            <a:rPr lang="cs-CZ" sz="2800" b="0" i="1" dirty="0" smtClean="0">
                              <a:latin typeface="Cambria Math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cs-CZ" sz="2800" dirty="0"/>
              </a:p>
            </p:txBody>
          </p:sp>
        </mc:Choice>
        <mc:Fallback xmlns="">
          <p:sp>
            <p:nvSpPr>
              <p:cNvPr id="27" name="Obdélník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9992" y="3337828"/>
                <a:ext cx="1800200" cy="52322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ovéPole 28"/>
              <p:cNvSpPr txBox="1"/>
              <p:nvPr/>
            </p:nvSpPr>
            <p:spPr>
              <a:xfrm>
                <a:off x="4459943" y="2324465"/>
                <a:ext cx="1768241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800" b="0" i="1" dirty="0" smtClean="0">
                          <a:latin typeface="Cambria Math"/>
                        </a:rPr>
                        <m:t>𝑣</m:t>
                      </m:r>
                      <m:r>
                        <a:rPr lang="cs-CZ" sz="2800" i="1" dirty="0" smtClean="0">
                          <a:latin typeface="Cambria Math"/>
                        </a:rPr>
                        <m:t> =</m:t>
                      </m:r>
                      <m:r>
                        <a:rPr lang="cs-CZ" sz="2800" b="0" i="1" dirty="0" smtClean="0">
                          <a:latin typeface="Cambria Math"/>
                        </a:rPr>
                        <m:t>7 </m:t>
                      </m:r>
                      <m:r>
                        <a:rPr lang="cs-CZ" sz="2800" b="0" i="1" dirty="0" smtClean="0">
                          <a:latin typeface="Cambria Math"/>
                        </a:rPr>
                        <m:t>𝑐𝑚</m:t>
                      </m:r>
                    </m:oMath>
                  </m:oMathPara>
                </a14:m>
                <a:endParaRPr lang="cs-CZ" sz="2800" dirty="0"/>
              </a:p>
            </p:txBody>
          </p:sp>
        </mc:Choice>
        <mc:Fallback xmlns="">
          <p:sp>
            <p:nvSpPr>
              <p:cNvPr id="29" name="TextovéPole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59943" y="2324465"/>
                <a:ext cx="1768241" cy="523220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Obdélník 29"/>
              <p:cNvSpPr/>
              <p:nvPr/>
            </p:nvSpPr>
            <p:spPr>
              <a:xfrm>
                <a:off x="4475525" y="3913892"/>
                <a:ext cx="1752659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800" b="0" i="1" dirty="0" smtClean="0">
                          <a:solidFill>
                            <a:schemeClr val="tx1"/>
                          </a:solidFill>
                          <a:latin typeface="Cambria Math"/>
                        </a:rPr>
                        <m:t>𝑉</m:t>
                      </m:r>
                      <m:r>
                        <a:rPr lang="cs-CZ" sz="2800" i="1" dirty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>
                        <a:rPr lang="el-GR" sz="2800" i="1" dirty="0">
                          <a:solidFill>
                            <a:schemeClr val="tx1"/>
                          </a:solidFill>
                          <a:latin typeface="Cambria Math"/>
                        </a:rPr>
                        <m:t>𝜋</m:t>
                      </m:r>
                      <m:sSup>
                        <m:sSupPr>
                          <m:ctrlPr>
                            <a:rPr lang="el-GR" sz="2800" i="1" dirty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sz="2800" b="0" i="1" dirty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𝑟</m:t>
                          </m:r>
                        </m:e>
                        <m:sup>
                          <m:r>
                            <a:rPr lang="cs-CZ" sz="2800" b="0" i="1" dirty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cs-CZ" sz="2800" b="0" i="1" dirty="0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𝑣</m:t>
                      </m:r>
                    </m:oMath>
                  </m:oMathPara>
                </a14:m>
                <a:endParaRPr lang="cs-CZ" sz="2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0" name="Obdélník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75525" y="3913892"/>
                <a:ext cx="1752659" cy="523220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Obdélník 30"/>
              <p:cNvSpPr/>
              <p:nvPr/>
            </p:nvSpPr>
            <p:spPr>
              <a:xfrm>
                <a:off x="4464638" y="4561964"/>
                <a:ext cx="2699650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800" b="0" i="1" dirty="0" smtClean="0">
                          <a:solidFill>
                            <a:schemeClr val="tx1"/>
                          </a:solidFill>
                          <a:latin typeface="Cambria Math"/>
                        </a:rPr>
                        <m:t>𝑉</m:t>
                      </m:r>
                      <m:r>
                        <a:rPr lang="cs-CZ" sz="2800" i="1" dirty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>
                        <a:rPr lang="cs-CZ" sz="2800" b="0" i="1" dirty="0" smtClean="0">
                          <a:solidFill>
                            <a:schemeClr val="tx1"/>
                          </a:solidFill>
                          <a:latin typeface="Cambria Math"/>
                        </a:rPr>
                        <m:t>3,14</m:t>
                      </m:r>
                      <m:r>
                        <a:rPr lang="cs-CZ" sz="2800" b="0" i="1" dirty="0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sSup>
                        <m:sSupPr>
                          <m:ctrlPr>
                            <a:rPr lang="el-GR" sz="2800" i="1" dirty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sz="2800" b="0" i="1" dirty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3</m:t>
                          </m:r>
                        </m:e>
                        <m:sup>
                          <m:r>
                            <a:rPr lang="cs-CZ" sz="2800" b="0" i="1" dirty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cs-CZ" sz="2800" b="0" i="1" dirty="0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∙7</m:t>
                      </m:r>
                    </m:oMath>
                  </m:oMathPara>
                </a14:m>
                <a:endParaRPr lang="cs-CZ" sz="2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1" name="Obdélník 3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64638" y="4561964"/>
                <a:ext cx="2699650" cy="523220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Obdélník 31"/>
              <p:cNvSpPr/>
              <p:nvPr/>
            </p:nvSpPr>
            <p:spPr>
              <a:xfrm>
                <a:off x="4397440" y="5138028"/>
                <a:ext cx="2766848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800" b="0" i="1" dirty="0" smtClean="0">
                          <a:solidFill>
                            <a:schemeClr val="tx1"/>
                          </a:solidFill>
                          <a:latin typeface="Cambria Math"/>
                        </a:rPr>
                        <m:t>𝑉</m:t>
                      </m:r>
                      <m:r>
                        <a:rPr lang="cs-CZ" sz="2800" i="1" dirty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>
                        <a:rPr lang="cs-CZ" sz="2800" b="0" i="1" dirty="0" smtClean="0">
                          <a:solidFill>
                            <a:schemeClr val="tx1"/>
                          </a:solidFill>
                          <a:latin typeface="Cambria Math"/>
                        </a:rPr>
                        <m:t>197,</m:t>
                      </m:r>
                      <m:r>
                        <a:rPr lang="cs-CZ" sz="2800" i="1" dirty="0">
                          <a:latin typeface="Cambria Math"/>
                        </a:rPr>
                        <m:t>82</m:t>
                      </m:r>
                      <m:r>
                        <a:rPr lang="cs-CZ" sz="2800" b="0" i="1" dirty="0" smtClean="0">
                          <a:latin typeface="Cambria Math"/>
                        </a:rPr>
                        <m:t> </m:t>
                      </m:r>
                      <m:r>
                        <a:rPr lang="cs-CZ" sz="2800" i="1" dirty="0">
                          <a:latin typeface="Cambria Math"/>
                        </a:rPr>
                        <m:t>𝑐</m:t>
                      </m:r>
                      <m:sSup>
                        <m:sSupPr>
                          <m:ctrlPr>
                            <a:rPr lang="cs-CZ" sz="2800" i="1" dirty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sz="2800" i="1" dirty="0">
                              <a:latin typeface="Cambria Math"/>
                            </a:rPr>
                            <m:t>𝑚</m:t>
                          </m:r>
                        </m:e>
                        <m:sup>
                          <m:r>
                            <a:rPr lang="cs-CZ" sz="2800" b="0" i="1" dirty="0" smtClean="0">
                              <a:latin typeface="Cambria Math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cs-CZ" sz="2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2" name="Obdélník 3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97440" y="5138028"/>
                <a:ext cx="2766848" cy="523220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ovéPole 33"/>
              <p:cNvSpPr txBox="1"/>
              <p:nvPr/>
            </p:nvSpPr>
            <p:spPr>
              <a:xfrm>
                <a:off x="452540" y="6093296"/>
                <a:ext cx="4653710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800" b="0" i="1" dirty="0" smtClean="0">
                          <a:latin typeface="Cambria Math"/>
                        </a:rPr>
                        <m:t>𝑂𝑏𝑗𝑒𝑚</m:t>
                      </m:r>
                      <m:r>
                        <a:rPr lang="cs-CZ" sz="2800" b="0" i="1" dirty="0" smtClean="0">
                          <a:latin typeface="Cambria Math"/>
                        </a:rPr>
                        <m:t> </m:t>
                      </m:r>
                      <m:r>
                        <a:rPr lang="cs-CZ" sz="2800" b="0" i="1" dirty="0" smtClean="0">
                          <a:latin typeface="Cambria Math"/>
                        </a:rPr>
                        <m:t>𝑣</m:t>
                      </m:r>
                      <m:r>
                        <a:rPr lang="cs-CZ" sz="2800" b="0" i="1" dirty="0" smtClean="0">
                          <a:latin typeface="Cambria Math"/>
                        </a:rPr>
                        <m:t>á</m:t>
                      </m:r>
                      <m:r>
                        <a:rPr lang="cs-CZ" sz="2800" b="0" i="1" dirty="0" smtClean="0">
                          <a:latin typeface="Cambria Math"/>
                        </a:rPr>
                        <m:t>𝑙𝑐𝑒</m:t>
                      </m:r>
                      <m:r>
                        <a:rPr lang="cs-CZ" sz="2800" i="1" dirty="0" smtClean="0">
                          <a:latin typeface="Cambria Math"/>
                        </a:rPr>
                        <m:t> </m:t>
                      </m:r>
                      <m:r>
                        <a:rPr lang="cs-CZ" sz="2800" i="1" dirty="0" smtClean="0">
                          <a:latin typeface="Cambria Math"/>
                        </a:rPr>
                        <m:t>𝑗𝑒</m:t>
                      </m:r>
                      <m:r>
                        <a:rPr lang="cs-CZ" sz="2800" i="1" dirty="0" smtClean="0">
                          <a:latin typeface="Cambria Math"/>
                        </a:rPr>
                        <m:t> 197,82 </m:t>
                      </m:r>
                      <m:r>
                        <a:rPr lang="cs-CZ" sz="2800" b="0" i="1" dirty="0" smtClean="0">
                          <a:latin typeface="Cambria Math"/>
                        </a:rPr>
                        <m:t>𝑐</m:t>
                      </m:r>
                      <m:sSup>
                        <m:sSupPr>
                          <m:ctrlPr>
                            <a:rPr lang="cs-CZ" sz="2800" i="1" dirty="0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sz="2800" b="0" i="1" dirty="0" smtClean="0">
                              <a:latin typeface="Cambria Math"/>
                            </a:rPr>
                            <m:t>𝑚</m:t>
                          </m:r>
                        </m:e>
                        <m:sup>
                          <m:r>
                            <a:rPr lang="cs-CZ" sz="2800" b="0" i="1" dirty="0" smtClean="0"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cs-CZ" sz="2800" i="1" dirty="0" smtClean="0">
                          <a:latin typeface="Cambria Math"/>
                        </a:rPr>
                        <m:t>. </m:t>
                      </m:r>
                    </m:oMath>
                  </m:oMathPara>
                </a14:m>
                <a:endParaRPr lang="cs-CZ" sz="2800" dirty="0"/>
              </a:p>
            </p:txBody>
          </p:sp>
        </mc:Choice>
        <mc:Fallback xmlns="">
          <p:sp>
            <p:nvSpPr>
              <p:cNvPr id="34" name="TextovéPole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2540" y="6093296"/>
                <a:ext cx="4653710" cy="523220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ovéPole 35"/>
              <p:cNvSpPr txBox="1"/>
              <p:nvPr/>
            </p:nvSpPr>
            <p:spPr>
              <a:xfrm>
                <a:off x="460943" y="5445224"/>
                <a:ext cx="3246961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800" i="1" dirty="0" smtClean="0">
                          <a:latin typeface="Cambria Math"/>
                        </a:rPr>
                        <m:t>𝑆</m:t>
                      </m:r>
                      <m:r>
                        <a:rPr lang="cs-CZ" sz="2800" i="1" baseline="-25000" dirty="0" err="1" smtClean="0">
                          <a:latin typeface="Cambria Math"/>
                        </a:rPr>
                        <m:t>𝑝</m:t>
                      </m:r>
                      <m:r>
                        <a:rPr lang="cs-CZ" sz="2800" i="1" dirty="0" smtClean="0">
                          <a:latin typeface="Cambria Math"/>
                        </a:rPr>
                        <m:t> – </m:t>
                      </m:r>
                      <m:r>
                        <a:rPr lang="cs-CZ" sz="2800" i="1" dirty="0" smtClean="0">
                          <a:latin typeface="Cambria Math"/>
                        </a:rPr>
                        <m:t>𝑜𝑏𝑠𝑎h</m:t>
                      </m:r>
                      <m:r>
                        <a:rPr lang="cs-CZ" sz="2800" i="1" dirty="0" smtClean="0">
                          <a:latin typeface="Cambria Math"/>
                        </a:rPr>
                        <m:t> </m:t>
                      </m:r>
                      <m:r>
                        <a:rPr lang="cs-CZ" sz="2800" i="1" dirty="0" smtClean="0">
                          <a:latin typeface="Cambria Math"/>
                        </a:rPr>
                        <m:t>𝑝𝑜𝑑𝑠𝑡𝑎𝑣𝑦</m:t>
                      </m:r>
                    </m:oMath>
                  </m:oMathPara>
                </a14:m>
                <a:endParaRPr lang="cs-CZ" sz="2800" dirty="0" smtClean="0"/>
              </a:p>
            </p:txBody>
          </p:sp>
        </mc:Choice>
        <mc:Fallback xmlns="">
          <p:sp>
            <p:nvSpPr>
              <p:cNvPr id="36" name="TextovéPole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0943" y="5445224"/>
                <a:ext cx="3246961" cy="523220"/>
              </a:xfrm>
              <a:prstGeom prst="rect">
                <a:avLst/>
              </a:prstGeom>
              <a:blipFill rotWithShape="1">
                <a:blip r:embed="rId11"/>
                <a:stretch>
                  <a:fillRect r="-225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Obdélník 36"/>
              <p:cNvSpPr/>
              <p:nvPr/>
            </p:nvSpPr>
            <p:spPr>
              <a:xfrm>
                <a:off x="6952266" y="2036524"/>
                <a:ext cx="1724190" cy="51328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800" b="0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𝑉</m:t>
                      </m:r>
                      <m:r>
                        <a:rPr lang="cs-CZ" sz="2800" i="1" dirty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r>
                        <a:rPr lang="cs-CZ" sz="2800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𝑆</m:t>
                      </m:r>
                      <m:r>
                        <a:rPr lang="cs-CZ" sz="2800" b="0" i="1" baseline="-25000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𝑝</m:t>
                      </m:r>
                      <m:r>
                        <a:rPr lang="cs-CZ" sz="2800" b="0" i="1" dirty="0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cs-CZ" sz="2800" b="0" i="1" dirty="0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𝑣</m:t>
                      </m:r>
                    </m:oMath>
                  </m:oMathPara>
                </a14:m>
                <a:endParaRPr lang="cs-CZ" sz="2800" baseline="-250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7" name="Obdélník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52266" y="2036524"/>
                <a:ext cx="1724190" cy="513282"/>
              </a:xfrm>
              <a:prstGeom prst="rect">
                <a:avLst/>
              </a:prstGeom>
              <a:blipFill rotWithShape="1">
                <a:blip r:embed="rId12"/>
                <a:stretch>
                  <a:fillRect b="-119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13163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500"/>
                            </p:stCondLst>
                            <p:childTnLst>
                              <p:par>
                                <p:cTn id="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20" grpId="0"/>
      <p:bldP spid="21" grpId="0"/>
      <p:bldP spid="24" grpId="0"/>
      <p:bldP spid="27" grpId="0"/>
      <p:bldP spid="29" grpId="0"/>
      <p:bldP spid="30" grpId="0"/>
      <p:bldP spid="31" grpId="0"/>
      <p:bldP spid="32" grpId="0"/>
      <p:bldP spid="34" grpId="0"/>
      <p:bldP spid="36" grpId="0"/>
      <p:bldP spid="3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val 2" descr="Světlý šikmo nahoru"/>
          <p:cNvSpPr>
            <a:spLocks noChangeArrowheads="1"/>
          </p:cNvSpPr>
          <p:nvPr/>
        </p:nvSpPr>
        <p:spPr bwMode="auto">
          <a:xfrm>
            <a:off x="611560" y="4677046"/>
            <a:ext cx="1944216" cy="477443"/>
          </a:xfrm>
          <a:prstGeom prst="ellipse">
            <a:avLst/>
          </a:prstGeom>
          <a:pattFill prst="smConfetti">
            <a:fgClr>
              <a:schemeClr val="accent2"/>
            </a:fgClr>
            <a:bgClr>
              <a:schemeClr val="bg1"/>
            </a:bgClr>
          </a:pattFill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cs-CZ" i="1" dirty="0" smtClean="0">
                <a:solidFill>
                  <a:srgbClr val="FF0000"/>
                </a:solidFill>
              </a:rPr>
              <a:t>Válec - objem</a:t>
            </a:r>
            <a:endParaRPr lang="cs-CZ" i="1" dirty="0">
              <a:solidFill>
                <a:srgbClr val="FF0000"/>
              </a:solidFill>
            </a:endParaRPr>
          </a:p>
        </p:txBody>
      </p:sp>
      <p:sp>
        <p:nvSpPr>
          <p:cNvPr id="6" name="Plechovka 5"/>
          <p:cNvSpPr/>
          <p:nvPr/>
        </p:nvSpPr>
        <p:spPr>
          <a:xfrm>
            <a:off x="611560" y="2274169"/>
            <a:ext cx="1944216" cy="2880320"/>
          </a:xfrm>
          <a:prstGeom prst="can">
            <a:avLst/>
          </a:prstGeom>
          <a:solidFill>
            <a:schemeClr val="accent2">
              <a:alpha val="34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val 2" descr="Světlý šikmo nahoru"/>
          <p:cNvSpPr>
            <a:spLocks noChangeArrowheads="1"/>
          </p:cNvSpPr>
          <p:nvPr/>
        </p:nvSpPr>
        <p:spPr bwMode="auto">
          <a:xfrm>
            <a:off x="611560" y="2269654"/>
            <a:ext cx="1944216" cy="477443"/>
          </a:xfrm>
          <a:prstGeom prst="ellipse">
            <a:avLst/>
          </a:prstGeom>
          <a:pattFill prst="smConfetti">
            <a:fgClr>
              <a:schemeClr val="accent2"/>
            </a:fgClr>
            <a:bgClr>
              <a:schemeClr val="bg1"/>
            </a:bgClr>
          </a:pattFill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cs-CZ" altLang="cs-CZ"/>
          </a:p>
        </p:txBody>
      </p:sp>
      <p:cxnSp>
        <p:nvCxnSpPr>
          <p:cNvPr id="10" name="Přímá spojnice 9"/>
          <p:cNvCxnSpPr>
            <a:endCxn id="8" idx="6"/>
          </p:cNvCxnSpPr>
          <p:nvPr/>
        </p:nvCxnSpPr>
        <p:spPr>
          <a:xfrm>
            <a:off x="611560" y="4915767"/>
            <a:ext cx="1944216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ovéPole 10"/>
          <p:cNvSpPr txBox="1"/>
          <p:nvPr/>
        </p:nvSpPr>
        <p:spPr>
          <a:xfrm>
            <a:off x="1619672" y="3481238"/>
            <a:ext cx="14401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solidFill>
                  <a:srgbClr val="FF0000"/>
                </a:solidFill>
              </a:rPr>
              <a:t>v = 5 cm</a:t>
            </a:r>
            <a:endParaRPr lang="cs-CZ" sz="2400" dirty="0">
              <a:solidFill>
                <a:srgbClr val="FF0000"/>
              </a:solidFill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1494302" y="4421242"/>
            <a:ext cx="14215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solidFill>
                  <a:srgbClr val="FF0000"/>
                </a:solidFill>
              </a:rPr>
              <a:t>d = 8 cm</a:t>
            </a:r>
            <a:endParaRPr lang="cs-CZ" sz="2400" dirty="0">
              <a:solidFill>
                <a:srgbClr val="FF0000"/>
              </a:solidFill>
            </a:endParaRPr>
          </a:p>
        </p:txBody>
      </p:sp>
      <p:sp>
        <p:nvSpPr>
          <p:cNvPr id="13" name="Obdélník 12"/>
          <p:cNvSpPr/>
          <p:nvPr/>
        </p:nvSpPr>
        <p:spPr>
          <a:xfrm>
            <a:off x="269776" y="1052736"/>
            <a:ext cx="876672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b="1" dirty="0" smtClean="0"/>
              <a:t>Příklad 2: </a:t>
            </a:r>
            <a:r>
              <a:rPr lang="cs-CZ" sz="2800" dirty="0"/>
              <a:t>Vypočítej </a:t>
            </a:r>
            <a:r>
              <a:rPr lang="cs-CZ" sz="2800" dirty="0" smtClean="0"/>
              <a:t>objem válce, </a:t>
            </a:r>
            <a:r>
              <a:rPr lang="cs-CZ" sz="2800" dirty="0"/>
              <a:t>jestliže </a:t>
            </a:r>
            <a:r>
              <a:rPr lang="cs-CZ" sz="2800" dirty="0" smtClean="0"/>
              <a:t>průměr podstavy d </a:t>
            </a:r>
            <a:r>
              <a:rPr lang="cs-CZ" sz="2800" dirty="0"/>
              <a:t>= </a:t>
            </a:r>
            <a:r>
              <a:rPr lang="cs-CZ" sz="2800" dirty="0" smtClean="0"/>
              <a:t>8 cm a výška válce v = 5 cm. </a:t>
            </a:r>
            <a:endParaRPr lang="cs-CZ" sz="2800" dirty="0"/>
          </a:p>
        </p:txBody>
      </p:sp>
      <p:cxnSp>
        <p:nvCxnSpPr>
          <p:cNvPr id="15" name="Přímá spojnice 14"/>
          <p:cNvCxnSpPr/>
          <p:nvPr/>
        </p:nvCxnSpPr>
        <p:spPr>
          <a:xfrm>
            <a:off x="611560" y="2508375"/>
            <a:ext cx="194421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16"/>
          <p:cNvCxnSpPr/>
          <p:nvPr/>
        </p:nvCxnSpPr>
        <p:spPr>
          <a:xfrm>
            <a:off x="1583668" y="2508375"/>
            <a:ext cx="0" cy="2407393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nice 18"/>
          <p:cNvCxnSpPr>
            <a:stCxn id="8" idx="2"/>
          </p:cNvCxnSpPr>
          <p:nvPr/>
        </p:nvCxnSpPr>
        <p:spPr>
          <a:xfrm>
            <a:off x="611560" y="4915768"/>
            <a:ext cx="1944216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ovéPole 19"/>
              <p:cNvSpPr txBox="1"/>
              <p:nvPr/>
            </p:nvSpPr>
            <p:spPr>
              <a:xfrm>
                <a:off x="3635896" y="1916832"/>
                <a:ext cx="3679469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800" b="0" i="1" dirty="0" smtClean="0">
                          <a:latin typeface="Cambria Math"/>
                        </a:rPr>
                        <m:t>𝑑</m:t>
                      </m:r>
                      <m:r>
                        <a:rPr lang="cs-CZ" sz="2800" i="1" dirty="0" smtClean="0">
                          <a:latin typeface="Cambria Math"/>
                        </a:rPr>
                        <m:t> =</m:t>
                      </m:r>
                      <m:r>
                        <a:rPr lang="cs-CZ" sz="2800" b="0" i="1" dirty="0" smtClean="0">
                          <a:latin typeface="Cambria Math"/>
                        </a:rPr>
                        <m:t>8 </m:t>
                      </m:r>
                      <m:r>
                        <a:rPr lang="cs-CZ" sz="2800" b="0" i="1" dirty="0" smtClean="0">
                          <a:latin typeface="Cambria Math"/>
                        </a:rPr>
                        <m:t>𝑐𝑚</m:t>
                      </m:r>
                      <m:r>
                        <a:rPr lang="cs-CZ" sz="2800" b="0" i="1" dirty="0" smtClean="0">
                          <a:latin typeface="Cambria Math"/>
                          <a:ea typeface="Cambria Math"/>
                        </a:rPr>
                        <m:t>→</m:t>
                      </m:r>
                      <m:r>
                        <a:rPr lang="cs-CZ" sz="2800" b="0" i="1" dirty="0" smtClean="0">
                          <a:latin typeface="Cambria Math"/>
                          <a:ea typeface="Cambria Math"/>
                        </a:rPr>
                        <m:t>𝑟</m:t>
                      </m:r>
                      <m:r>
                        <a:rPr lang="cs-CZ" sz="2800" b="0" i="1" dirty="0" smtClean="0">
                          <a:latin typeface="Cambria Math"/>
                          <a:ea typeface="Cambria Math"/>
                        </a:rPr>
                        <m:t>=4 </m:t>
                      </m:r>
                      <m:r>
                        <a:rPr lang="cs-CZ" sz="2800" b="0" i="1" dirty="0" smtClean="0">
                          <a:latin typeface="Cambria Math"/>
                          <a:ea typeface="Cambria Math"/>
                        </a:rPr>
                        <m:t>𝑐𝑚</m:t>
                      </m:r>
                    </m:oMath>
                  </m:oMathPara>
                </a14:m>
                <a:endParaRPr lang="cs-CZ" sz="2800" dirty="0"/>
              </a:p>
            </p:txBody>
          </p:sp>
        </mc:Choice>
        <mc:Fallback xmlns="">
          <p:sp>
            <p:nvSpPr>
              <p:cNvPr id="20" name="TextovéPole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35896" y="1916832"/>
                <a:ext cx="3679469" cy="52322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ovéPole 20"/>
              <p:cNvSpPr txBox="1"/>
              <p:nvPr/>
            </p:nvSpPr>
            <p:spPr>
              <a:xfrm>
                <a:off x="3635896" y="2905780"/>
                <a:ext cx="1781706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sz="2800" i="1" dirty="0" smtClean="0">
                          <a:latin typeface="Cambria Math"/>
                        </a:rPr>
                        <m:t>𝜋</m:t>
                      </m:r>
                      <m:r>
                        <a:rPr lang="cs-CZ" sz="2800" i="1" dirty="0" smtClean="0">
                          <a:latin typeface="Cambria Math"/>
                        </a:rPr>
                        <m:t> = 3,14</m:t>
                      </m:r>
                    </m:oMath>
                  </m:oMathPara>
                </a14:m>
                <a:endParaRPr lang="cs-CZ" sz="2800" dirty="0"/>
              </a:p>
            </p:txBody>
          </p:sp>
        </mc:Choice>
        <mc:Fallback xmlns="">
          <p:sp>
            <p:nvSpPr>
              <p:cNvPr id="21" name="TextovéPole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35896" y="2905780"/>
                <a:ext cx="1781706" cy="52322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2" name="Přímá spojnice 21"/>
          <p:cNvCxnSpPr/>
          <p:nvPr/>
        </p:nvCxnSpPr>
        <p:spPr>
          <a:xfrm>
            <a:off x="3779914" y="4077072"/>
            <a:ext cx="316835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Obdélník 23"/>
              <p:cNvSpPr/>
              <p:nvPr/>
            </p:nvSpPr>
            <p:spPr>
              <a:xfrm>
                <a:off x="6156176" y="3193812"/>
                <a:ext cx="1752659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800" b="0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𝑉</m:t>
                      </m:r>
                      <m:r>
                        <a:rPr lang="cs-CZ" sz="2800" i="1" dirty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r>
                        <a:rPr lang="el-GR" sz="2800" i="1" dirty="0">
                          <a:solidFill>
                            <a:srgbClr val="FF0000"/>
                          </a:solidFill>
                          <a:latin typeface="Cambria Math"/>
                        </a:rPr>
                        <m:t>𝜋</m:t>
                      </m:r>
                      <m:sSup>
                        <m:sSupPr>
                          <m:ctrlPr>
                            <a:rPr lang="el-GR" sz="2800" i="1" dirty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sz="2800" b="0" i="1" dirty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𝑟</m:t>
                          </m:r>
                        </m:e>
                        <m:sup>
                          <m:r>
                            <a:rPr lang="cs-CZ" sz="2800" b="0" i="1" dirty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cs-CZ" sz="2800" b="0" i="1" dirty="0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𝑣</m:t>
                      </m:r>
                    </m:oMath>
                  </m:oMathPara>
                </a14:m>
                <a:endParaRPr lang="cs-CZ" sz="28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4" name="Obdélník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56176" y="3193812"/>
                <a:ext cx="1752659" cy="52322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Obdélník 26"/>
              <p:cNvSpPr/>
              <p:nvPr/>
            </p:nvSpPr>
            <p:spPr>
              <a:xfrm>
                <a:off x="3635896" y="3481844"/>
                <a:ext cx="1800200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800" b="0" i="1" dirty="0" smtClean="0">
                          <a:latin typeface="Cambria Math"/>
                        </a:rPr>
                        <m:t>𝑉</m:t>
                      </m:r>
                      <m:r>
                        <a:rPr lang="cs-CZ" sz="2800" i="1" dirty="0">
                          <a:latin typeface="Cambria Math"/>
                        </a:rPr>
                        <m:t>= </m:t>
                      </m:r>
                      <m:r>
                        <a:rPr lang="cs-CZ" sz="2800" i="1" dirty="0" smtClean="0">
                          <a:latin typeface="Cambria Math"/>
                        </a:rPr>
                        <m:t>?</m:t>
                      </m:r>
                      <m:sSup>
                        <m:sSupPr>
                          <m:ctrlPr>
                            <a:rPr lang="cs-CZ" sz="2800" b="0" i="1" dirty="0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sz="2800" b="0" i="1" dirty="0" smtClean="0">
                              <a:latin typeface="Cambria Math"/>
                            </a:rPr>
                            <m:t>𝑐𝑚</m:t>
                          </m:r>
                        </m:e>
                        <m:sup>
                          <m:r>
                            <a:rPr lang="cs-CZ" sz="2800" b="0" i="1" dirty="0" smtClean="0">
                              <a:latin typeface="Cambria Math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cs-CZ" sz="2800" dirty="0"/>
              </a:p>
            </p:txBody>
          </p:sp>
        </mc:Choice>
        <mc:Fallback xmlns="">
          <p:sp>
            <p:nvSpPr>
              <p:cNvPr id="27" name="Obdélník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35896" y="3481844"/>
                <a:ext cx="1800200" cy="52322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ovéPole 28"/>
              <p:cNvSpPr txBox="1"/>
              <p:nvPr/>
            </p:nvSpPr>
            <p:spPr>
              <a:xfrm>
                <a:off x="3635896" y="2401724"/>
                <a:ext cx="1768241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800" b="0" i="1" dirty="0" smtClean="0">
                          <a:latin typeface="Cambria Math"/>
                        </a:rPr>
                        <m:t>𝑣</m:t>
                      </m:r>
                      <m:r>
                        <a:rPr lang="cs-CZ" sz="2800" i="1" dirty="0" smtClean="0">
                          <a:latin typeface="Cambria Math"/>
                        </a:rPr>
                        <m:t> =</m:t>
                      </m:r>
                      <m:r>
                        <a:rPr lang="cs-CZ" sz="2800" b="0" i="1" dirty="0" smtClean="0">
                          <a:latin typeface="Cambria Math"/>
                        </a:rPr>
                        <m:t>5 </m:t>
                      </m:r>
                      <m:r>
                        <a:rPr lang="cs-CZ" sz="2800" b="0" i="1" dirty="0" smtClean="0">
                          <a:latin typeface="Cambria Math"/>
                        </a:rPr>
                        <m:t>𝑐𝑚</m:t>
                      </m:r>
                    </m:oMath>
                  </m:oMathPara>
                </a14:m>
                <a:endParaRPr lang="cs-CZ" sz="2800" dirty="0"/>
              </a:p>
            </p:txBody>
          </p:sp>
        </mc:Choice>
        <mc:Fallback xmlns="">
          <p:sp>
            <p:nvSpPr>
              <p:cNvPr id="29" name="TextovéPole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35896" y="2401724"/>
                <a:ext cx="1768241" cy="523220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Obdélník 29"/>
              <p:cNvSpPr/>
              <p:nvPr/>
            </p:nvSpPr>
            <p:spPr>
              <a:xfrm>
                <a:off x="3707904" y="4129916"/>
                <a:ext cx="1752659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800" b="0" i="1" dirty="0" smtClean="0">
                          <a:solidFill>
                            <a:schemeClr val="tx1"/>
                          </a:solidFill>
                          <a:latin typeface="Cambria Math"/>
                        </a:rPr>
                        <m:t>𝑉</m:t>
                      </m:r>
                      <m:r>
                        <a:rPr lang="cs-CZ" sz="2800" i="1" dirty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>
                        <a:rPr lang="el-GR" sz="2800" i="1" dirty="0">
                          <a:solidFill>
                            <a:schemeClr val="tx1"/>
                          </a:solidFill>
                          <a:latin typeface="Cambria Math"/>
                        </a:rPr>
                        <m:t>𝜋</m:t>
                      </m:r>
                      <m:sSup>
                        <m:sSupPr>
                          <m:ctrlPr>
                            <a:rPr lang="el-GR" sz="2800" i="1" dirty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sz="2800" b="0" i="1" dirty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𝑟</m:t>
                          </m:r>
                        </m:e>
                        <m:sup>
                          <m:r>
                            <a:rPr lang="cs-CZ" sz="2800" b="0" i="1" dirty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cs-CZ" sz="2800" b="0" i="1" dirty="0" smtClean="0">
                          <a:solidFill>
                            <a:schemeClr val="tx1"/>
                          </a:solidFill>
                          <a:latin typeface="Cambria Math"/>
                        </a:rPr>
                        <m:t>𝑣</m:t>
                      </m:r>
                    </m:oMath>
                  </m:oMathPara>
                </a14:m>
                <a:endParaRPr lang="cs-CZ" sz="2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0" name="Obdélník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07904" y="4129916"/>
                <a:ext cx="1752659" cy="523220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Obdélník 31"/>
              <p:cNvSpPr/>
              <p:nvPr/>
            </p:nvSpPr>
            <p:spPr>
              <a:xfrm>
                <a:off x="3689010" y="4705980"/>
                <a:ext cx="2619884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800" b="0" i="1" dirty="0" smtClean="0">
                          <a:solidFill>
                            <a:schemeClr val="tx1"/>
                          </a:solidFill>
                          <a:latin typeface="Cambria Math"/>
                        </a:rPr>
                        <m:t>𝑉</m:t>
                      </m:r>
                      <m:r>
                        <a:rPr lang="cs-CZ" sz="2800" i="1" dirty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>
                        <a:rPr lang="cs-CZ" sz="2800" b="0" i="1" dirty="0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3,14</m:t>
                      </m:r>
                      <m:sSup>
                        <m:sSupPr>
                          <m:ctrlPr>
                            <a:rPr lang="cs-CZ" sz="2800" b="0" i="1" dirty="0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cs-CZ" sz="2800" b="0" i="1" dirty="0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∙4</m:t>
                          </m:r>
                        </m:e>
                        <m:sup>
                          <m:r>
                            <a:rPr lang="cs-CZ" sz="2800" b="0" i="1" dirty="0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  <m:r>
                        <a:rPr lang="cs-CZ" sz="2800" b="0" i="1" dirty="0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∙5</m:t>
                      </m:r>
                    </m:oMath>
                  </m:oMathPara>
                </a14:m>
                <a:endParaRPr lang="cs-CZ" sz="2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2" name="Obdélník 3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89010" y="4705980"/>
                <a:ext cx="2619884" cy="523220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Obdélník 32"/>
              <p:cNvSpPr/>
              <p:nvPr/>
            </p:nvSpPr>
            <p:spPr>
              <a:xfrm>
                <a:off x="3689010" y="5282044"/>
                <a:ext cx="2568075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800" b="0" i="1" dirty="0" smtClean="0">
                          <a:solidFill>
                            <a:schemeClr val="tx1"/>
                          </a:solidFill>
                          <a:latin typeface="Cambria Math"/>
                        </a:rPr>
                        <m:t>𝑉</m:t>
                      </m:r>
                      <m:r>
                        <a:rPr lang="cs-CZ" sz="2800" i="1" dirty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>
                        <a:rPr lang="cs-CZ" sz="2800" b="0" i="1" dirty="0" smtClean="0">
                          <a:solidFill>
                            <a:schemeClr val="tx1"/>
                          </a:solidFill>
                          <a:latin typeface="Cambria Math"/>
                        </a:rPr>
                        <m:t>251,2 </m:t>
                      </m:r>
                      <m:r>
                        <a:rPr lang="cs-CZ" sz="2800" b="0" i="1" dirty="0" smtClean="0">
                          <a:solidFill>
                            <a:schemeClr val="tx1"/>
                          </a:solidFill>
                          <a:latin typeface="Cambria Math"/>
                        </a:rPr>
                        <m:t>𝑐</m:t>
                      </m:r>
                      <m:sSup>
                        <m:sSupPr>
                          <m:ctrlPr>
                            <a:rPr lang="cs-CZ" sz="2800" b="0" i="1" dirty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sz="2800" b="0" i="1" dirty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𝑚</m:t>
                          </m:r>
                        </m:e>
                        <m:sup>
                          <m:r>
                            <a:rPr lang="cs-CZ" sz="2800" b="0" i="1" dirty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cs-CZ" sz="2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3" name="Obdélník 3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89010" y="5282044"/>
                <a:ext cx="2568075" cy="523220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ovéPole 33"/>
              <p:cNvSpPr txBox="1"/>
              <p:nvPr/>
            </p:nvSpPr>
            <p:spPr>
              <a:xfrm>
                <a:off x="482422" y="5975702"/>
                <a:ext cx="4454938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800" b="0" i="1" dirty="0" smtClean="0">
                          <a:latin typeface="Cambria Math"/>
                        </a:rPr>
                        <m:t>𝑂𝑏𝑗𝑒𝑚</m:t>
                      </m:r>
                      <m:r>
                        <a:rPr lang="cs-CZ" sz="2800" b="0" i="1" dirty="0" smtClean="0">
                          <a:latin typeface="Cambria Math"/>
                        </a:rPr>
                        <m:t> </m:t>
                      </m:r>
                      <m:r>
                        <a:rPr lang="cs-CZ" sz="2800" b="0" i="1" dirty="0" smtClean="0">
                          <a:latin typeface="Cambria Math"/>
                        </a:rPr>
                        <m:t>𝑣</m:t>
                      </m:r>
                      <m:r>
                        <a:rPr lang="cs-CZ" sz="2800" b="0" i="1" dirty="0" smtClean="0">
                          <a:latin typeface="Cambria Math"/>
                        </a:rPr>
                        <m:t>á</m:t>
                      </m:r>
                      <m:r>
                        <a:rPr lang="cs-CZ" sz="2800" b="0" i="1" dirty="0" smtClean="0">
                          <a:latin typeface="Cambria Math"/>
                        </a:rPr>
                        <m:t>𝑙𝑐𝑒</m:t>
                      </m:r>
                      <m:r>
                        <a:rPr lang="cs-CZ" sz="2800" i="1" dirty="0" smtClean="0">
                          <a:latin typeface="Cambria Math"/>
                        </a:rPr>
                        <m:t> </m:t>
                      </m:r>
                      <m:r>
                        <a:rPr lang="cs-CZ" sz="2800" i="1" dirty="0" smtClean="0">
                          <a:latin typeface="Cambria Math"/>
                        </a:rPr>
                        <m:t>𝑗𝑒</m:t>
                      </m:r>
                      <m:r>
                        <a:rPr lang="cs-CZ" sz="2800" i="1" dirty="0" smtClean="0">
                          <a:latin typeface="Cambria Math"/>
                        </a:rPr>
                        <m:t> 251,2 </m:t>
                      </m:r>
                      <m:r>
                        <a:rPr lang="cs-CZ" sz="2800" b="0" i="1" dirty="0" smtClean="0">
                          <a:latin typeface="Cambria Math"/>
                        </a:rPr>
                        <m:t>𝑐</m:t>
                      </m:r>
                      <m:sSup>
                        <m:sSupPr>
                          <m:ctrlPr>
                            <a:rPr lang="cs-CZ" sz="2800" i="1" dirty="0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sz="2800" b="0" i="1" dirty="0" smtClean="0">
                              <a:latin typeface="Cambria Math"/>
                            </a:rPr>
                            <m:t>𝑚</m:t>
                          </m:r>
                        </m:e>
                        <m:sup>
                          <m:r>
                            <a:rPr lang="cs-CZ" sz="2800" b="0" i="1" dirty="0" smtClean="0"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cs-CZ" sz="2800" i="1" dirty="0" smtClean="0">
                          <a:latin typeface="Cambria Math"/>
                        </a:rPr>
                        <m:t>. </m:t>
                      </m:r>
                    </m:oMath>
                  </m:oMathPara>
                </a14:m>
                <a:endParaRPr lang="cs-CZ" sz="2800" dirty="0"/>
              </a:p>
            </p:txBody>
          </p:sp>
        </mc:Choice>
        <mc:Fallback xmlns="">
          <p:sp>
            <p:nvSpPr>
              <p:cNvPr id="34" name="TextovéPole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2422" y="5975702"/>
                <a:ext cx="4454938" cy="523220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TextovéPole 35"/>
          <p:cNvSpPr txBox="1"/>
          <p:nvPr/>
        </p:nvSpPr>
        <p:spPr>
          <a:xfrm>
            <a:off x="532953" y="5301498"/>
            <a:ext cx="31029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err="1" smtClean="0"/>
              <a:t>S</a:t>
            </a:r>
            <a:r>
              <a:rPr lang="cs-CZ" sz="2800" baseline="-25000" dirty="0" err="1" smtClean="0"/>
              <a:t>p</a:t>
            </a:r>
            <a:r>
              <a:rPr lang="cs-CZ" sz="2800" dirty="0" smtClean="0"/>
              <a:t> – obsah podstavy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Obdélník 36"/>
              <p:cNvSpPr/>
              <p:nvPr/>
            </p:nvSpPr>
            <p:spPr>
              <a:xfrm>
                <a:off x="6196210" y="2627686"/>
                <a:ext cx="1472134" cy="51328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800" b="0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𝑉</m:t>
                      </m:r>
                      <m:r>
                        <a:rPr lang="cs-CZ" sz="2800" i="1" dirty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r>
                        <a:rPr lang="cs-CZ" sz="2800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𝑆</m:t>
                      </m:r>
                      <m:r>
                        <a:rPr lang="cs-CZ" sz="2800" b="0" i="1" baseline="-25000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𝑝</m:t>
                      </m:r>
                      <m:r>
                        <a:rPr lang="cs-CZ" sz="2800" b="0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𝑣</m:t>
                      </m:r>
                    </m:oMath>
                  </m:oMathPara>
                </a14:m>
                <a:endParaRPr lang="cs-CZ" sz="2800" baseline="-250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7" name="Obdélník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96210" y="2627686"/>
                <a:ext cx="1472134" cy="513282"/>
              </a:xfrm>
              <a:prstGeom prst="rect">
                <a:avLst/>
              </a:prstGeom>
              <a:blipFill rotWithShape="1">
                <a:blip r:embed="rId11"/>
                <a:stretch>
                  <a:fillRect b="-119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28117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500"/>
                            </p:stCondLst>
                            <p:childTnLst>
                              <p:par>
                                <p:cTn id="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20" grpId="0"/>
      <p:bldP spid="21" grpId="0"/>
      <p:bldP spid="24" grpId="0"/>
      <p:bldP spid="27" grpId="0"/>
      <p:bldP spid="29" grpId="0"/>
      <p:bldP spid="30" grpId="0"/>
      <p:bldP spid="32" grpId="0"/>
      <p:bldP spid="33" grpId="0"/>
      <p:bldP spid="34" grpId="0"/>
      <p:bldP spid="36" grpId="0"/>
      <p:bldP spid="3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val 2" descr="Světlý šikmo nahoru"/>
          <p:cNvSpPr>
            <a:spLocks noChangeArrowheads="1"/>
          </p:cNvSpPr>
          <p:nvPr/>
        </p:nvSpPr>
        <p:spPr bwMode="auto">
          <a:xfrm>
            <a:off x="611560" y="4677046"/>
            <a:ext cx="1944216" cy="477443"/>
          </a:xfrm>
          <a:prstGeom prst="ellipse">
            <a:avLst/>
          </a:prstGeom>
          <a:pattFill prst="smConfetti">
            <a:fgClr>
              <a:schemeClr val="accent2"/>
            </a:fgClr>
            <a:bgClr>
              <a:schemeClr val="bg1"/>
            </a:bgClr>
          </a:pattFill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cs-CZ" i="1" dirty="0" smtClean="0">
                <a:solidFill>
                  <a:srgbClr val="FF0000"/>
                </a:solidFill>
              </a:rPr>
              <a:t>Válec - výška</a:t>
            </a:r>
            <a:endParaRPr lang="cs-CZ" i="1" dirty="0">
              <a:solidFill>
                <a:srgbClr val="FF0000"/>
              </a:solidFill>
            </a:endParaRPr>
          </a:p>
        </p:txBody>
      </p:sp>
      <p:sp>
        <p:nvSpPr>
          <p:cNvPr id="6" name="Plechovka 5"/>
          <p:cNvSpPr/>
          <p:nvPr/>
        </p:nvSpPr>
        <p:spPr>
          <a:xfrm>
            <a:off x="611560" y="2274169"/>
            <a:ext cx="1944216" cy="2880320"/>
          </a:xfrm>
          <a:prstGeom prst="can">
            <a:avLst/>
          </a:prstGeom>
          <a:solidFill>
            <a:schemeClr val="accent2">
              <a:alpha val="34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val 2" descr="Světlý šikmo nahoru"/>
          <p:cNvSpPr>
            <a:spLocks noChangeArrowheads="1"/>
          </p:cNvSpPr>
          <p:nvPr/>
        </p:nvSpPr>
        <p:spPr bwMode="auto">
          <a:xfrm>
            <a:off x="611560" y="2269654"/>
            <a:ext cx="1944216" cy="477443"/>
          </a:xfrm>
          <a:prstGeom prst="ellipse">
            <a:avLst/>
          </a:prstGeom>
          <a:pattFill prst="smConfetti">
            <a:fgClr>
              <a:schemeClr val="accent2"/>
            </a:fgClr>
            <a:bgClr>
              <a:schemeClr val="bg1"/>
            </a:bgClr>
          </a:pattFill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cs-CZ" altLang="cs-CZ"/>
          </a:p>
        </p:txBody>
      </p:sp>
      <p:cxnSp>
        <p:nvCxnSpPr>
          <p:cNvPr id="10" name="Přímá spojnice 9"/>
          <p:cNvCxnSpPr>
            <a:endCxn id="8" idx="6"/>
          </p:cNvCxnSpPr>
          <p:nvPr/>
        </p:nvCxnSpPr>
        <p:spPr>
          <a:xfrm>
            <a:off x="611560" y="4915767"/>
            <a:ext cx="1944216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ovéPole 10"/>
          <p:cNvSpPr txBox="1"/>
          <p:nvPr/>
        </p:nvSpPr>
        <p:spPr>
          <a:xfrm>
            <a:off x="1619672" y="3481238"/>
            <a:ext cx="936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solidFill>
                  <a:srgbClr val="FF0000"/>
                </a:solidFill>
              </a:rPr>
              <a:t>v = ?</a:t>
            </a:r>
            <a:endParaRPr lang="cs-CZ" sz="2400" dirty="0">
              <a:solidFill>
                <a:srgbClr val="FF0000"/>
              </a:solidFill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1638318" y="4421242"/>
            <a:ext cx="11334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solidFill>
                  <a:srgbClr val="FF0000"/>
                </a:solidFill>
              </a:rPr>
              <a:t>r = 3m</a:t>
            </a:r>
            <a:endParaRPr lang="cs-CZ" sz="2400" dirty="0">
              <a:solidFill>
                <a:srgbClr val="FF0000"/>
              </a:solidFill>
            </a:endParaRPr>
          </a:p>
        </p:txBody>
      </p:sp>
      <p:sp>
        <p:nvSpPr>
          <p:cNvPr id="13" name="Obdélník 12"/>
          <p:cNvSpPr/>
          <p:nvPr/>
        </p:nvSpPr>
        <p:spPr>
          <a:xfrm>
            <a:off x="269776" y="1052736"/>
            <a:ext cx="876672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b="1" dirty="0" smtClean="0"/>
              <a:t>Příklad 3: </a:t>
            </a:r>
            <a:r>
              <a:rPr lang="cs-CZ" sz="2800" dirty="0" smtClean="0"/>
              <a:t>Urči výšku válce, </a:t>
            </a:r>
            <a:r>
              <a:rPr lang="cs-CZ" sz="2800" dirty="0"/>
              <a:t>jestliže </a:t>
            </a:r>
            <a:r>
              <a:rPr lang="cs-CZ" sz="2800" dirty="0" smtClean="0"/>
              <a:t>objem válce je 62 m</a:t>
            </a:r>
            <a:r>
              <a:rPr lang="cs-CZ" sz="2800" baseline="30000" dirty="0" smtClean="0"/>
              <a:t>3</a:t>
            </a:r>
            <a:r>
              <a:rPr lang="cs-CZ" sz="2800" dirty="0" smtClean="0"/>
              <a:t> poloměr podstavy r </a:t>
            </a:r>
            <a:r>
              <a:rPr lang="cs-CZ" sz="2800" dirty="0"/>
              <a:t>= </a:t>
            </a:r>
            <a:r>
              <a:rPr lang="cs-CZ" sz="2800" dirty="0" smtClean="0"/>
              <a:t>3 m. </a:t>
            </a:r>
            <a:endParaRPr lang="cs-CZ" sz="2800" dirty="0"/>
          </a:p>
        </p:txBody>
      </p:sp>
      <p:cxnSp>
        <p:nvCxnSpPr>
          <p:cNvPr id="15" name="Přímá spojnice 14"/>
          <p:cNvCxnSpPr/>
          <p:nvPr/>
        </p:nvCxnSpPr>
        <p:spPr>
          <a:xfrm>
            <a:off x="611560" y="2508375"/>
            <a:ext cx="194421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16"/>
          <p:cNvCxnSpPr/>
          <p:nvPr/>
        </p:nvCxnSpPr>
        <p:spPr>
          <a:xfrm>
            <a:off x="1583668" y="2508375"/>
            <a:ext cx="0" cy="2407393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nice 18"/>
          <p:cNvCxnSpPr/>
          <p:nvPr/>
        </p:nvCxnSpPr>
        <p:spPr>
          <a:xfrm>
            <a:off x="1583668" y="4899337"/>
            <a:ext cx="972108" cy="16431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ovéPole 19"/>
              <p:cNvSpPr txBox="1"/>
              <p:nvPr/>
            </p:nvSpPr>
            <p:spPr>
              <a:xfrm>
                <a:off x="4092077" y="1844824"/>
                <a:ext cx="1576457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800" b="0" i="1" dirty="0" smtClean="0">
                          <a:latin typeface="Cambria Math"/>
                        </a:rPr>
                        <m:t>𝑟</m:t>
                      </m:r>
                      <m:r>
                        <a:rPr lang="cs-CZ" sz="2800" i="1" dirty="0" smtClean="0">
                          <a:latin typeface="Cambria Math"/>
                        </a:rPr>
                        <m:t> =</m:t>
                      </m:r>
                      <m:r>
                        <a:rPr lang="cs-CZ" sz="2800" b="0" i="1" dirty="0" smtClean="0">
                          <a:latin typeface="Cambria Math"/>
                        </a:rPr>
                        <m:t>3 </m:t>
                      </m:r>
                      <m:r>
                        <a:rPr lang="cs-CZ" sz="2800" b="0" i="1" dirty="0" smtClean="0">
                          <a:latin typeface="Cambria Math"/>
                        </a:rPr>
                        <m:t>𝑚</m:t>
                      </m:r>
                    </m:oMath>
                  </m:oMathPara>
                </a14:m>
                <a:endParaRPr lang="cs-CZ" sz="2800" dirty="0"/>
              </a:p>
            </p:txBody>
          </p:sp>
        </mc:Choice>
        <mc:Fallback xmlns="">
          <p:sp>
            <p:nvSpPr>
              <p:cNvPr id="20" name="TextovéPole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92077" y="1844824"/>
                <a:ext cx="1576457" cy="52322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ovéPole 20"/>
              <p:cNvSpPr txBox="1"/>
              <p:nvPr/>
            </p:nvSpPr>
            <p:spPr>
              <a:xfrm>
                <a:off x="4014430" y="2833772"/>
                <a:ext cx="1781706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sz="2800" i="1" dirty="0" smtClean="0">
                          <a:latin typeface="Cambria Math"/>
                        </a:rPr>
                        <m:t>𝜋</m:t>
                      </m:r>
                      <m:r>
                        <a:rPr lang="cs-CZ" sz="2800" i="1" dirty="0" smtClean="0">
                          <a:latin typeface="Cambria Math"/>
                        </a:rPr>
                        <m:t> = 3,14</m:t>
                      </m:r>
                    </m:oMath>
                  </m:oMathPara>
                </a14:m>
                <a:endParaRPr lang="cs-CZ" sz="2800" dirty="0"/>
              </a:p>
            </p:txBody>
          </p:sp>
        </mc:Choice>
        <mc:Fallback xmlns="">
          <p:sp>
            <p:nvSpPr>
              <p:cNvPr id="21" name="TextovéPole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14430" y="2833772"/>
                <a:ext cx="1781706" cy="52322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2" name="Přímá spojnice 21"/>
          <p:cNvCxnSpPr/>
          <p:nvPr/>
        </p:nvCxnSpPr>
        <p:spPr>
          <a:xfrm>
            <a:off x="4067944" y="3789040"/>
            <a:ext cx="316835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Obdélník 23"/>
              <p:cNvSpPr/>
              <p:nvPr/>
            </p:nvSpPr>
            <p:spPr>
              <a:xfrm>
                <a:off x="6156176" y="2492896"/>
                <a:ext cx="2299989" cy="76783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4000" i="1" dirty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sz="4000" i="1" dirty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𝑆</m:t>
                          </m:r>
                        </m:e>
                        <m:sub>
                          <m:r>
                            <a:rPr lang="cs-CZ" sz="4000" i="1" dirty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𝑝</m:t>
                          </m:r>
                        </m:sub>
                      </m:sSub>
                      <m:r>
                        <a:rPr lang="cs-CZ" sz="4000" b="0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r>
                        <a:rPr lang="cs-CZ" sz="4000" b="0" i="1" dirty="0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𝜋</m:t>
                      </m:r>
                      <m:sSup>
                        <m:sSupPr>
                          <m:ctrlPr>
                            <a:rPr lang="cs-CZ" sz="4000" b="0" i="1" dirty="0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cs-CZ" sz="4000" b="0" i="1" dirty="0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𝑟</m:t>
                          </m:r>
                        </m:e>
                        <m:sup>
                          <m:r>
                            <a:rPr lang="cs-CZ" sz="4000" b="0" i="1" dirty="0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cs-CZ" sz="32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4" name="Obdélník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56176" y="2492896"/>
                <a:ext cx="2299989" cy="767839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Obdélník 26"/>
              <p:cNvSpPr/>
              <p:nvPr/>
            </p:nvSpPr>
            <p:spPr>
              <a:xfrm>
                <a:off x="3851920" y="2329716"/>
                <a:ext cx="2303747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800" b="0" i="1" dirty="0" smtClean="0">
                          <a:latin typeface="Cambria Math"/>
                        </a:rPr>
                        <m:t>𝑉</m:t>
                      </m:r>
                      <m:r>
                        <a:rPr lang="cs-CZ" sz="2800" i="1" dirty="0">
                          <a:latin typeface="Cambria Math"/>
                        </a:rPr>
                        <m:t>=</m:t>
                      </m:r>
                      <m:r>
                        <a:rPr lang="cs-CZ" sz="2800" b="0" i="1" dirty="0" smtClean="0">
                          <a:latin typeface="Cambria Math"/>
                        </a:rPr>
                        <m:t>62 </m:t>
                      </m:r>
                      <m:sSup>
                        <m:sSupPr>
                          <m:ctrlPr>
                            <a:rPr lang="cs-CZ" sz="2800" b="0" i="1" dirty="0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sz="2800" b="0" i="1" dirty="0" smtClean="0">
                              <a:latin typeface="Cambria Math"/>
                            </a:rPr>
                            <m:t>𝑚</m:t>
                          </m:r>
                        </m:e>
                        <m:sup>
                          <m:r>
                            <a:rPr lang="cs-CZ" sz="2800" b="0" i="1" dirty="0" smtClean="0">
                              <a:latin typeface="Cambria Math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cs-CZ" sz="2800" dirty="0"/>
              </a:p>
            </p:txBody>
          </p:sp>
        </mc:Choice>
        <mc:Fallback xmlns="">
          <p:sp>
            <p:nvSpPr>
              <p:cNvPr id="27" name="Obdélník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51920" y="2329716"/>
                <a:ext cx="2303747" cy="52322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ovéPole 28"/>
              <p:cNvSpPr txBox="1"/>
              <p:nvPr/>
            </p:nvSpPr>
            <p:spPr>
              <a:xfrm>
                <a:off x="3992294" y="3265820"/>
                <a:ext cx="1516697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800" b="0" i="1" dirty="0" smtClean="0">
                          <a:latin typeface="Cambria Math"/>
                        </a:rPr>
                        <m:t>𝑣</m:t>
                      </m:r>
                      <m:r>
                        <a:rPr lang="cs-CZ" sz="2800" i="1" dirty="0" smtClean="0">
                          <a:latin typeface="Cambria Math"/>
                        </a:rPr>
                        <m:t> =</m:t>
                      </m:r>
                      <m:r>
                        <a:rPr lang="cs-CZ" sz="2800" b="0" i="1" dirty="0" smtClean="0">
                          <a:latin typeface="Cambria Math"/>
                        </a:rPr>
                        <m:t>? </m:t>
                      </m:r>
                      <m:r>
                        <a:rPr lang="cs-CZ" sz="2800" b="0" i="1" dirty="0" smtClean="0">
                          <a:latin typeface="Cambria Math"/>
                        </a:rPr>
                        <m:t>𝑚</m:t>
                      </m:r>
                    </m:oMath>
                  </m:oMathPara>
                </a14:m>
                <a:endParaRPr lang="cs-CZ" sz="2800" dirty="0"/>
              </a:p>
            </p:txBody>
          </p:sp>
        </mc:Choice>
        <mc:Fallback xmlns="">
          <p:sp>
            <p:nvSpPr>
              <p:cNvPr id="29" name="TextovéPole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2294" y="3265820"/>
                <a:ext cx="1516697" cy="523220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ovéPole 33"/>
              <p:cNvSpPr txBox="1"/>
              <p:nvPr/>
            </p:nvSpPr>
            <p:spPr>
              <a:xfrm>
                <a:off x="265893" y="5949280"/>
                <a:ext cx="3828549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800" b="0" i="1" dirty="0" smtClean="0">
                          <a:latin typeface="Cambria Math"/>
                        </a:rPr>
                        <m:t>𝑉</m:t>
                      </m:r>
                      <m:r>
                        <a:rPr lang="cs-CZ" sz="2800" b="0" i="1" dirty="0" smtClean="0">
                          <a:latin typeface="Cambria Math"/>
                        </a:rPr>
                        <m:t>ýš</m:t>
                      </m:r>
                      <m:r>
                        <a:rPr lang="cs-CZ" sz="2800" b="0" i="1" dirty="0" smtClean="0">
                          <a:latin typeface="Cambria Math"/>
                        </a:rPr>
                        <m:t>𝑘𝑎</m:t>
                      </m:r>
                      <m:r>
                        <a:rPr lang="cs-CZ" sz="2800" b="0" i="1" dirty="0" smtClean="0">
                          <a:latin typeface="Cambria Math"/>
                        </a:rPr>
                        <m:t> </m:t>
                      </m:r>
                      <m:r>
                        <a:rPr lang="cs-CZ" sz="2800" b="0" i="1" dirty="0" smtClean="0">
                          <a:latin typeface="Cambria Math"/>
                        </a:rPr>
                        <m:t>𝑣</m:t>
                      </m:r>
                      <m:r>
                        <a:rPr lang="cs-CZ" sz="2800" b="0" i="1" dirty="0" smtClean="0">
                          <a:latin typeface="Cambria Math"/>
                        </a:rPr>
                        <m:t>á</m:t>
                      </m:r>
                      <m:r>
                        <a:rPr lang="cs-CZ" sz="2800" b="0" i="1" dirty="0" smtClean="0">
                          <a:latin typeface="Cambria Math"/>
                        </a:rPr>
                        <m:t>𝑙𝑐𝑒</m:t>
                      </m:r>
                      <m:r>
                        <a:rPr lang="cs-CZ" sz="2800" i="1" dirty="0" smtClean="0">
                          <a:latin typeface="Cambria Math"/>
                        </a:rPr>
                        <m:t> </m:t>
                      </m:r>
                      <m:r>
                        <a:rPr lang="cs-CZ" sz="2800" i="1" dirty="0" smtClean="0">
                          <a:latin typeface="Cambria Math"/>
                        </a:rPr>
                        <m:t>𝑗𝑒</m:t>
                      </m:r>
                      <m:r>
                        <a:rPr lang="cs-CZ" sz="2800" i="1" dirty="0" smtClean="0">
                          <a:latin typeface="Cambria Math"/>
                        </a:rPr>
                        <m:t> 2,19 </m:t>
                      </m:r>
                      <m:r>
                        <a:rPr lang="cs-CZ" sz="2800" b="0" i="1" dirty="0" smtClean="0">
                          <a:latin typeface="Cambria Math"/>
                        </a:rPr>
                        <m:t>𝑚</m:t>
                      </m:r>
                      <m:r>
                        <a:rPr lang="cs-CZ" sz="2800" i="1" dirty="0" smtClean="0">
                          <a:latin typeface="Cambria Math"/>
                        </a:rPr>
                        <m:t>. </m:t>
                      </m:r>
                    </m:oMath>
                  </m:oMathPara>
                </a14:m>
                <a:endParaRPr lang="cs-CZ" sz="2800" dirty="0"/>
              </a:p>
            </p:txBody>
          </p:sp>
        </mc:Choice>
        <mc:Fallback xmlns="">
          <p:sp>
            <p:nvSpPr>
              <p:cNvPr id="34" name="TextovéPole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5893" y="5949280"/>
                <a:ext cx="3828549" cy="523220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TextovéPole 35"/>
          <p:cNvSpPr txBox="1"/>
          <p:nvPr/>
        </p:nvSpPr>
        <p:spPr>
          <a:xfrm>
            <a:off x="172913" y="5248364"/>
            <a:ext cx="38950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err="1" smtClean="0"/>
              <a:t>S</a:t>
            </a:r>
            <a:r>
              <a:rPr lang="cs-CZ" sz="2800" baseline="-25000" dirty="0" err="1" smtClean="0"/>
              <a:t>p</a:t>
            </a:r>
            <a:r>
              <a:rPr lang="cs-CZ" sz="2800" dirty="0" smtClean="0"/>
              <a:t> </a:t>
            </a:r>
            <a:r>
              <a:rPr lang="cs-CZ" sz="2800" dirty="0"/>
              <a:t>– obsah </a:t>
            </a:r>
            <a:r>
              <a:rPr lang="cs-CZ" sz="2800" dirty="0" smtClean="0"/>
              <a:t>podstavy</a:t>
            </a:r>
            <a:endParaRPr lang="cs-CZ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Obdélník 27"/>
              <p:cNvSpPr/>
              <p:nvPr/>
            </p:nvSpPr>
            <p:spPr>
              <a:xfrm>
                <a:off x="3923928" y="3913892"/>
                <a:ext cx="4234814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800" b="0" i="1" dirty="0" smtClean="0">
                          <a:solidFill>
                            <a:schemeClr val="tx1"/>
                          </a:solidFill>
                          <a:latin typeface="Cambria Math"/>
                        </a:rPr>
                        <m:t>𝑆</m:t>
                      </m:r>
                      <m:r>
                        <a:rPr lang="cs-CZ" sz="2800" i="1" baseline="-25000" dirty="0" smtClean="0">
                          <a:solidFill>
                            <a:schemeClr val="tx1"/>
                          </a:solidFill>
                          <a:latin typeface="Cambria Math"/>
                        </a:rPr>
                        <m:t>𝑝</m:t>
                      </m:r>
                      <m:r>
                        <a:rPr lang="cs-CZ" sz="2800" b="0" i="1" dirty="0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>
                        <a:rPr lang="cs-CZ" sz="2800" b="0" i="1" dirty="0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3,14∙</m:t>
                      </m:r>
                      <m:sSup>
                        <m:sSupPr>
                          <m:ctrlPr>
                            <a:rPr lang="cs-CZ" sz="2800" b="0" i="1" dirty="0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cs-CZ" sz="2800" b="0" i="1" dirty="0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3</m:t>
                          </m:r>
                        </m:e>
                        <m:sup>
                          <m:r>
                            <a:rPr lang="cs-CZ" sz="2800" b="0" i="1" dirty="0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  <m:r>
                        <a:rPr lang="cs-CZ" sz="2800" i="1" dirty="0">
                          <a:latin typeface="Cambria Math"/>
                          <a:ea typeface="Cambria Math"/>
                        </a:rPr>
                        <m:t>=28,26 </m:t>
                      </m:r>
                      <m:sSup>
                        <m:sSupPr>
                          <m:ctrlPr>
                            <a:rPr lang="cs-CZ" sz="2800" i="1" dirty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cs-CZ" sz="2800" i="1" dirty="0">
                              <a:latin typeface="Cambria Math"/>
                              <a:ea typeface="Cambria Math"/>
                            </a:rPr>
                            <m:t>𝑚</m:t>
                          </m:r>
                        </m:e>
                        <m:sup>
                          <m:r>
                            <a:rPr lang="cs-CZ" sz="2800" i="1" dirty="0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cs-CZ" sz="2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8" name="Obdélník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23928" y="3913892"/>
                <a:ext cx="4234814" cy="523220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TextovéPole 25"/>
          <p:cNvSpPr txBox="1"/>
          <p:nvPr/>
        </p:nvSpPr>
        <p:spPr>
          <a:xfrm>
            <a:off x="642664" y="2933779"/>
            <a:ext cx="14401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solidFill>
                  <a:srgbClr val="FF0000"/>
                </a:solidFill>
              </a:rPr>
              <a:t>V = 62 m</a:t>
            </a:r>
            <a:r>
              <a:rPr lang="cs-CZ" sz="2400" baseline="30000" dirty="0" smtClean="0">
                <a:solidFill>
                  <a:srgbClr val="FF0000"/>
                </a:solidFill>
              </a:rPr>
              <a:t>2</a:t>
            </a:r>
            <a:endParaRPr lang="cs-CZ" sz="2400" baseline="30000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Obdélník 29"/>
              <p:cNvSpPr/>
              <p:nvPr/>
            </p:nvSpPr>
            <p:spPr>
              <a:xfrm>
                <a:off x="6182843" y="1772816"/>
                <a:ext cx="2108782" cy="75546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4000" b="0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𝑉</m:t>
                      </m:r>
                      <m:r>
                        <a:rPr lang="cs-CZ" sz="4000" b="0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cs-CZ" sz="4000" b="0" i="1" dirty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sz="4000" b="0" i="1" dirty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𝑆</m:t>
                          </m:r>
                        </m:e>
                        <m:sub>
                          <m:r>
                            <a:rPr lang="cs-CZ" sz="4000" b="0" i="1" dirty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𝑝</m:t>
                          </m:r>
                        </m:sub>
                      </m:sSub>
                      <m:r>
                        <a:rPr lang="cs-CZ" sz="4000" b="0" i="1" dirty="0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𝑣</m:t>
                      </m:r>
                    </m:oMath>
                  </m:oMathPara>
                </a14:m>
                <a:endParaRPr lang="cs-CZ" sz="32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0" name="Obdélník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82843" y="1772816"/>
                <a:ext cx="2108782" cy="755463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Obdélník 31"/>
              <p:cNvSpPr/>
              <p:nvPr/>
            </p:nvSpPr>
            <p:spPr>
              <a:xfrm>
                <a:off x="3882225" y="4567357"/>
                <a:ext cx="4409400" cy="102188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800" b="0" i="1" dirty="0" smtClean="0">
                          <a:solidFill>
                            <a:schemeClr val="tx1"/>
                          </a:solidFill>
                          <a:latin typeface="Cambria Math"/>
                        </a:rPr>
                        <m:t>𝑣</m:t>
                      </m:r>
                      <m:r>
                        <a:rPr lang="cs-CZ" sz="2800" b="0" i="1" dirty="0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sz="2800" b="0" i="1" dirty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sz="2800" b="0" i="1" dirty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𝑉</m:t>
                          </m:r>
                        </m:num>
                        <m:den>
                          <m:sSub>
                            <m:sSubPr>
                              <m:ctrlPr>
                                <a:rPr lang="cs-CZ" sz="2800" i="1" dirty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cs-CZ" sz="2800" i="1" dirty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cs-CZ" sz="2800" i="1" dirty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𝑝</m:t>
                              </m:r>
                            </m:sub>
                          </m:sSub>
                        </m:den>
                      </m:f>
                      <m:r>
                        <a:rPr lang="cs-CZ" sz="2800" i="1" dirty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sz="2800" i="1" dirty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sz="2800" i="1" dirty="0">
                              <a:latin typeface="Cambria Math"/>
                            </a:rPr>
                            <m:t>62</m:t>
                          </m:r>
                        </m:num>
                        <m:den>
                          <m:r>
                            <a:rPr lang="cs-CZ" sz="2800" i="1" dirty="0">
                              <a:latin typeface="Cambria Math"/>
                            </a:rPr>
                            <m:t>28,26</m:t>
                          </m:r>
                        </m:den>
                      </m:f>
                      <m:r>
                        <a:rPr lang="cs-CZ" sz="2800" b="0" i="0" dirty="0" smtClean="0">
                          <a:latin typeface="Cambria Math"/>
                        </a:rPr>
                        <m:t>=2,19</m:t>
                      </m:r>
                      <m:r>
                        <a:rPr lang="cs-CZ" sz="2800" b="0" i="1" dirty="0" smtClean="0">
                          <a:latin typeface="Cambria Math"/>
                        </a:rPr>
                        <m:t> </m:t>
                      </m:r>
                      <m:r>
                        <a:rPr lang="cs-CZ" sz="2800" i="1" dirty="0">
                          <a:latin typeface="Cambria Math"/>
                        </a:rPr>
                        <m:t>𝑚</m:t>
                      </m:r>
                    </m:oMath>
                  </m:oMathPara>
                </a14:m>
                <a:endParaRPr lang="cs-CZ" sz="2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2" name="Obdélník 3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2225" y="4567357"/>
                <a:ext cx="4409400" cy="1021883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47678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500"/>
                            </p:stCondLst>
                            <p:childTnLst>
                              <p:par>
                                <p:cTn id="3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500"/>
                            </p:stCondLst>
                            <p:childTnLst>
                              <p:par>
                                <p:cTn id="4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20" grpId="0"/>
      <p:bldP spid="21" grpId="0"/>
      <p:bldP spid="24" grpId="0"/>
      <p:bldP spid="27" grpId="0"/>
      <p:bldP spid="29" grpId="0"/>
      <p:bldP spid="34" grpId="0"/>
      <p:bldP spid="36" grpId="0"/>
      <p:bldP spid="28" grpId="0"/>
      <p:bldP spid="26" grpId="0"/>
      <p:bldP spid="30" grpId="0"/>
      <p:bldP spid="3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val 2" descr="Světlý šikmo nahoru"/>
          <p:cNvSpPr>
            <a:spLocks noChangeArrowheads="1"/>
          </p:cNvSpPr>
          <p:nvPr/>
        </p:nvSpPr>
        <p:spPr bwMode="auto">
          <a:xfrm>
            <a:off x="611560" y="4677046"/>
            <a:ext cx="1944216" cy="477443"/>
          </a:xfrm>
          <a:prstGeom prst="ellipse">
            <a:avLst/>
          </a:prstGeom>
          <a:pattFill prst="smConfetti">
            <a:fgClr>
              <a:schemeClr val="accent2"/>
            </a:fgClr>
            <a:bgClr>
              <a:schemeClr val="bg1"/>
            </a:bgClr>
          </a:pattFill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cs-CZ" i="1" dirty="0" smtClean="0">
                <a:solidFill>
                  <a:srgbClr val="FF0000"/>
                </a:solidFill>
              </a:rPr>
              <a:t>Válec - poloměr</a:t>
            </a:r>
            <a:endParaRPr lang="cs-CZ" i="1" dirty="0">
              <a:solidFill>
                <a:srgbClr val="FF0000"/>
              </a:solidFill>
            </a:endParaRPr>
          </a:p>
        </p:txBody>
      </p:sp>
      <p:sp>
        <p:nvSpPr>
          <p:cNvPr id="6" name="Plechovka 5"/>
          <p:cNvSpPr/>
          <p:nvPr/>
        </p:nvSpPr>
        <p:spPr>
          <a:xfrm>
            <a:off x="611560" y="2274169"/>
            <a:ext cx="1944216" cy="2880320"/>
          </a:xfrm>
          <a:prstGeom prst="can">
            <a:avLst/>
          </a:prstGeom>
          <a:solidFill>
            <a:schemeClr val="accent2">
              <a:alpha val="34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val 2" descr="Světlý šikmo nahoru"/>
          <p:cNvSpPr>
            <a:spLocks noChangeArrowheads="1"/>
          </p:cNvSpPr>
          <p:nvPr/>
        </p:nvSpPr>
        <p:spPr bwMode="auto">
          <a:xfrm>
            <a:off x="611560" y="2269654"/>
            <a:ext cx="1944216" cy="477443"/>
          </a:xfrm>
          <a:prstGeom prst="ellipse">
            <a:avLst/>
          </a:prstGeom>
          <a:pattFill prst="smConfetti">
            <a:fgClr>
              <a:schemeClr val="accent2"/>
            </a:fgClr>
            <a:bgClr>
              <a:schemeClr val="bg1"/>
            </a:bgClr>
          </a:pattFill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cs-CZ" altLang="cs-CZ"/>
          </a:p>
        </p:txBody>
      </p:sp>
      <p:cxnSp>
        <p:nvCxnSpPr>
          <p:cNvPr id="10" name="Přímá spojnice 9"/>
          <p:cNvCxnSpPr>
            <a:endCxn id="8" idx="6"/>
          </p:cNvCxnSpPr>
          <p:nvPr/>
        </p:nvCxnSpPr>
        <p:spPr>
          <a:xfrm>
            <a:off x="611560" y="4915767"/>
            <a:ext cx="1944216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ovéPole 10"/>
          <p:cNvSpPr txBox="1"/>
          <p:nvPr/>
        </p:nvSpPr>
        <p:spPr>
          <a:xfrm>
            <a:off x="1619672" y="3481238"/>
            <a:ext cx="14401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solidFill>
                  <a:srgbClr val="FF0000"/>
                </a:solidFill>
              </a:rPr>
              <a:t>v = </a:t>
            </a:r>
            <a:r>
              <a:rPr lang="cs-CZ" sz="2400" dirty="0" smtClean="0">
                <a:solidFill>
                  <a:srgbClr val="FF0000"/>
                </a:solidFill>
              </a:rPr>
              <a:t>5 cm</a:t>
            </a:r>
            <a:endParaRPr lang="cs-CZ" sz="2400" dirty="0">
              <a:solidFill>
                <a:srgbClr val="FF0000"/>
              </a:solidFill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1638318" y="4421242"/>
            <a:ext cx="12774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solidFill>
                  <a:srgbClr val="FF0000"/>
                </a:solidFill>
              </a:rPr>
              <a:t>r = </a:t>
            </a:r>
            <a:r>
              <a:rPr lang="cs-CZ" sz="2400" dirty="0" smtClean="0">
                <a:solidFill>
                  <a:srgbClr val="FF0000"/>
                </a:solidFill>
              </a:rPr>
              <a:t>? cm</a:t>
            </a:r>
            <a:endParaRPr lang="cs-CZ" sz="2400" dirty="0">
              <a:solidFill>
                <a:srgbClr val="FF0000"/>
              </a:solidFill>
            </a:endParaRPr>
          </a:p>
        </p:txBody>
      </p:sp>
      <p:sp>
        <p:nvSpPr>
          <p:cNvPr id="13" name="Obdélník 12"/>
          <p:cNvSpPr/>
          <p:nvPr/>
        </p:nvSpPr>
        <p:spPr>
          <a:xfrm>
            <a:off x="269776" y="1052736"/>
            <a:ext cx="876672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b="1" dirty="0" smtClean="0"/>
              <a:t>Příklad 4: </a:t>
            </a:r>
            <a:r>
              <a:rPr lang="cs-CZ" sz="2800" dirty="0" smtClean="0"/>
              <a:t>Urči poloměr válce, </a:t>
            </a:r>
            <a:r>
              <a:rPr lang="cs-CZ" sz="2800" dirty="0"/>
              <a:t>jestliže </a:t>
            </a:r>
            <a:r>
              <a:rPr lang="cs-CZ" sz="2800" dirty="0" smtClean="0"/>
              <a:t>objem válce je </a:t>
            </a:r>
          </a:p>
          <a:p>
            <a:r>
              <a:rPr lang="cs-CZ" sz="2800" dirty="0" smtClean="0"/>
              <a:t>2350 cm</a:t>
            </a:r>
            <a:r>
              <a:rPr lang="cs-CZ" sz="2800" baseline="30000" dirty="0" smtClean="0"/>
              <a:t>3</a:t>
            </a:r>
            <a:r>
              <a:rPr lang="cs-CZ" sz="2800" dirty="0" smtClean="0"/>
              <a:t> a výška válce v </a:t>
            </a:r>
            <a:r>
              <a:rPr lang="cs-CZ" sz="2800" dirty="0"/>
              <a:t>= </a:t>
            </a:r>
            <a:r>
              <a:rPr lang="cs-CZ" sz="2800" dirty="0" smtClean="0"/>
              <a:t>5 cm. </a:t>
            </a:r>
            <a:endParaRPr lang="cs-CZ" sz="2800" dirty="0"/>
          </a:p>
        </p:txBody>
      </p:sp>
      <p:cxnSp>
        <p:nvCxnSpPr>
          <p:cNvPr id="15" name="Přímá spojnice 14"/>
          <p:cNvCxnSpPr/>
          <p:nvPr/>
        </p:nvCxnSpPr>
        <p:spPr>
          <a:xfrm>
            <a:off x="611560" y="2508375"/>
            <a:ext cx="194421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16"/>
          <p:cNvCxnSpPr/>
          <p:nvPr/>
        </p:nvCxnSpPr>
        <p:spPr>
          <a:xfrm>
            <a:off x="1583668" y="2508375"/>
            <a:ext cx="0" cy="2407393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nice 18"/>
          <p:cNvCxnSpPr/>
          <p:nvPr/>
        </p:nvCxnSpPr>
        <p:spPr>
          <a:xfrm>
            <a:off x="1583668" y="4899337"/>
            <a:ext cx="972108" cy="16431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ovéPole 19"/>
              <p:cNvSpPr txBox="1"/>
              <p:nvPr/>
            </p:nvSpPr>
            <p:spPr>
              <a:xfrm>
                <a:off x="3995936" y="1844824"/>
                <a:ext cx="1768241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800" b="0" i="1" dirty="0" smtClean="0">
                          <a:latin typeface="Cambria Math"/>
                        </a:rPr>
                        <m:t>𝑣</m:t>
                      </m:r>
                      <m:r>
                        <a:rPr lang="cs-CZ" sz="2800" i="1" dirty="0" smtClean="0">
                          <a:latin typeface="Cambria Math"/>
                        </a:rPr>
                        <m:t> =</m:t>
                      </m:r>
                      <m:r>
                        <a:rPr lang="cs-CZ" sz="2800" b="0" i="1" dirty="0" smtClean="0">
                          <a:latin typeface="Cambria Math"/>
                        </a:rPr>
                        <m:t>5 </m:t>
                      </m:r>
                      <m:r>
                        <a:rPr lang="cs-CZ" sz="2800" b="0" i="1" dirty="0" smtClean="0">
                          <a:latin typeface="Cambria Math"/>
                        </a:rPr>
                        <m:t>𝑐𝑚</m:t>
                      </m:r>
                    </m:oMath>
                  </m:oMathPara>
                </a14:m>
                <a:endParaRPr lang="cs-CZ" sz="2800" dirty="0"/>
              </a:p>
            </p:txBody>
          </p:sp>
        </mc:Choice>
        <mc:Fallback xmlns="">
          <p:sp>
            <p:nvSpPr>
              <p:cNvPr id="20" name="TextovéPole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5936" y="1844824"/>
                <a:ext cx="1768241" cy="52322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ovéPole 20"/>
              <p:cNvSpPr txBox="1"/>
              <p:nvPr/>
            </p:nvSpPr>
            <p:spPr>
              <a:xfrm>
                <a:off x="4014430" y="2833772"/>
                <a:ext cx="1781706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sz="2800" i="1" dirty="0" smtClean="0">
                          <a:latin typeface="Cambria Math"/>
                        </a:rPr>
                        <m:t>𝜋</m:t>
                      </m:r>
                      <m:r>
                        <a:rPr lang="cs-CZ" sz="2800" i="1" dirty="0" smtClean="0">
                          <a:latin typeface="Cambria Math"/>
                        </a:rPr>
                        <m:t> = 3,14</m:t>
                      </m:r>
                    </m:oMath>
                  </m:oMathPara>
                </a14:m>
                <a:endParaRPr lang="cs-CZ" sz="2800" dirty="0"/>
              </a:p>
            </p:txBody>
          </p:sp>
        </mc:Choice>
        <mc:Fallback xmlns="">
          <p:sp>
            <p:nvSpPr>
              <p:cNvPr id="21" name="TextovéPole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14430" y="2833772"/>
                <a:ext cx="1781706" cy="52322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2" name="Přímá spojnice 21"/>
          <p:cNvCxnSpPr/>
          <p:nvPr/>
        </p:nvCxnSpPr>
        <p:spPr>
          <a:xfrm>
            <a:off x="4067944" y="3789040"/>
            <a:ext cx="316835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Obdélník 23"/>
              <p:cNvSpPr/>
              <p:nvPr/>
            </p:nvSpPr>
            <p:spPr>
              <a:xfrm>
                <a:off x="6670135" y="2492896"/>
                <a:ext cx="1862305" cy="136537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800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𝑟</m:t>
                      </m:r>
                      <m:r>
                        <a:rPr lang="cs-CZ" sz="2800" b="0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cs-CZ" sz="2800" b="0" i="1" dirty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cs-CZ" sz="2800" b="0" i="1" dirty="0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cs-CZ" sz="2800" b="0" i="1" dirty="0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𝑉</m:t>
                              </m:r>
                            </m:num>
                            <m:den>
                              <m:r>
                                <a:rPr lang="cs-CZ" sz="2800" b="0" i="1" dirty="0" smtClean="0">
                                  <a:solidFill>
                                    <a:srgbClr val="FF0000"/>
                                  </a:solidFill>
                                  <a:latin typeface="Cambria Math"/>
                                  <a:ea typeface="Cambria Math"/>
                                </a:rPr>
                                <m:t>𝜋</m:t>
                              </m:r>
                              <m:r>
                                <a:rPr lang="cs-CZ" sz="2800" b="0" i="1" dirty="0" smtClean="0">
                                  <a:solidFill>
                                    <a:srgbClr val="FF0000"/>
                                  </a:solidFill>
                                  <a:latin typeface="Cambria Math"/>
                                  <a:ea typeface="Cambria Math"/>
                                </a:rPr>
                                <m:t>∙</m:t>
                              </m:r>
                              <m:r>
                                <a:rPr lang="cs-CZ" sz="2800" b="0" i="1" dirty="0" smtClean="0">
                                  <a:solidFill>
                                    <a:srgbClr val="FF0000"/>
                                  </a:solidFill>
                                  <a:latin typeface="Cambria Math"/>
                                  <a:ea typeface="Cambria Math"/>
                                </a:rPr>
                                <m:t>𝑣</m:t>
                              </m:r>
                            </m:den>
                          </m:f>
                        </m:e>
                      </m:rad>
                    </m:oMath>
                  </m:oMathPara>
                </a14:m>
                <a:endParaRPr lang="cs-CZ" sz="28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4" name="Obdélník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70135" y="2492896"/>
                <a:ext cx="1862305" cy="1365374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Obdélník 26"/>
              <p:cNvSpPr/>
              <p:nvPr/>
            </p:nvSpPr>
            <p:spPr>
              <a:xfrm>
                <a:off x="3851920" y="2329716"/>
                <a:ext cx="2808312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800" b="0" i="1" dirty="0" smtClean="0">
                          <a:latin typeface="Cambria Math"/>
                        </a:rPr>
                        <m:t>𝑉</m:t>
                      </m:r>
                      <m:r>
                        <a:rPr lang="cs-CZ" sz="2800" i="1" dirty="0">
                          <a:latin typeface="Cambria Math"/>
                        </a:rPr>
                        <m:t>=</m:t>
                      </m:r>
                      <m:r>
                        <a:rPr lang="cs-CZ" sz="2800" b="0" i="1" dirty="0" smtClean="0">
                          <a:latin typeface="Cambria Math"/>
                        </a:rPr>
                        <m:t>2350 </m:t>
                      </m:r>
                      <m:r>
                        <a:rPr lang="cs-CZ" sz="2800" b="0" i="1" dirty="0" smtClean="0">
                          <a:latin typeface="Cambria Math"/>
                        </a:rPr>
                        <m:t>𝑐</m:t>
                      </m:r>
                      <m:sSup>
                        <m:sSupPr>
                          <m:ctrlPr>
                            <a:rPr lang="cs-CZ" sz="2800" b="0" i="1" dirty="0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sz="2800" b="0" i="1" dirty="0" smtClean="0">
                              <a:latin typeface="Cambria Math"/>
                            </a:rPr>
                            <m:t>𝑚</m:t>
                          </m:r>
                        </m:e>
                        <m:sup>
                          <m:r>
                            <a:rPr lang="cs-CZ" sz="2800" b="0" i="1" dirty="0" smtClean="0">
                              <a:latin typeface="Cambria Math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cs-CZ" sz="2800" dirty="0"/>
              </a:p>
            </p:txBody>
          </p:sp>
        </mc:Choice>
        <mc:Fallback xmlns="">
          <p:sp>
            <p:nvSpPr>
              <p:cNvPr id="27" name="Obdélník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51920" y="2329716"/>
                <a:ext cx="2808312" cy="52322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ovéPole 28"/>
              <p:cNvSpPr txBox="1"/>
              <p:nvPr/>
            </p:nvSpPr>
            <p:spPr>
              <a:xfrm>
                <a:off x="3992294" y="3265820"/>
                <a:ext cx="1576585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800" b="0" i="1" dirty="0" smtClean="0">
                          <a:latin typeface="Cambria Math"/>
                        </a:rPr>
                        <m:t>𝑟</m:t>
                      </m:r>
                      <m:r>
                        <a:rPr lang="cs-CZ" sz="2800" i="1" dirty="0" smtClean="0">
                          <a:latin typeface="Cambria Math"/>
                        </a:rPr>
                        <m:t> =</m:t>
                      </m:r>
                      <m:r>
                        <a:rPr lang="cs-CZ" sz="2800" b="0" i="1" dirty="0" smtClean="0">
                          <a:latin typeface="Cambria Math"/>
                        </a:rPr>
                        <m:t>?</m:t>
                      </m:r>
                      <m:r>
                        <a:rPr lang="cs-CZ" sz="2800" b="0" i="1" dirty="0" smtClean="0">
                          <a:latin typeface="Cambria Math"/>
                        </a:rPr>
                        <m:t>𝑐𝑚</m:t>
                      </m:r>
                    </m:oMath>
                  </m:oMathPara>
                </a14:m>
                <a:endParaRPr lang="cs-CZ" sz="2800" dirty="0"/>
              </a:p>
            </p:txBody>
          </p:sp>
        </mc:Choice>
        <mc:Fallback xmlns="">
          <p:sp>
            <p:nvSpPr>
              <p:cNvPr id="29" name="TextovéPole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2294" y="3265820"/>
                <a:ext cx="1576585" cy="523220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4" name="TextovéPole 33"/>
              <p:cNvSpPr txBox="1"/>
              <p:nvPr/>
            </p:nvSpPr>
            <p:spPr>
              <a:xfrm>
                <a:off x="265893" y="5949280"/>
                <a:ext cx="4598695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800" b="0" i="1" dirty="0" smtClean="0">
                          <a:latin typeface="Cambria Math"/>
                        </a:rPr>
                        <m:t>𝑃𝑜𝑙𝑜𝑚</m:t>
                      </m:r>
                      <m:r>
                        <a:rPr lang="cs-CZ" sz="2800" b="0" i="1" dirty="0" smtClean="0">
                          <a:latin typeface="Cambria Math"/>
                        </a:rPr>
                        <m:t>ě</m:t>
                      </m:r>
                      <m:r>
                        <a:rPr lang="cs-CZ" sz="2800" b="0" i="1" dirty="0" smtClean="0">
                          <a:latin typeface="Cambria Math"/>
                        </a:rPr>
                        <m:t>𝑟</m:t>
                      </m:r>
                      <m:r>
                        <a:rPr lang="cs-CZ" sz="2800" b="0" i="1" dirty="0" smtClean="0">
                          <a:latin typeface="Cambria Math"/>
                        </a:rPr>
                        <m:t> </m:t>
                      </m:r>
                      <m:r>
                        <a:rPr lang="cs-CZ" sz="2800" b="0" i="1" dirty="0" smtClean="0">
                          <a:latin typeface="Cambria Math"/>
                        </a:rPr>
                        <m:t>𝑣</m:t>
                      </m:r>
                      <m:r>
                        <a:rPr lang="cs-CZ" sz="2800" b="0" i="1" dirty="0" smtClean="0">
                          <a:latin typeface="Cambria Math"/>
                        </a:rPr>
                        <m:t>á</m:t>
                      </m:r>
                      <m:r>
                        <a:rPr lang="cs-CZ" sz="2800" b="0" i="1" dirty="0" smtClean="0">
                          <a:latin typeface="Cambria Math"/>
                        </a:rPr>
                        <m:t>𝑙𝑐𝑒</m:t>
                      </m:r>
                      <m:r>
                        <a:rPr lang="cs-CZ" sz="2800" i="1" dirty="0" smtClean="0">
                          <a:latin typeface="Cambria Math"/>
                        </a:rPr>
                        <m:t> </m:t>
                      </m:r>
                      <m:r>
                        <a:rPr lang="cs-CZ" sz="2800" i="1" dirty="0" smtClean="0">
                          <a:latin typeface="Cambria Math"/>
                        </a:rPr>
                        <m:t>𝑗𝑒</m:t>
                      </m:r>
                      <m:r>
                        <a:rPr lang="cs-CZ" sz="2800" i="1" dirty="0" smtClean="0">
                          <a:latin typeface="Cambria Math"/>
                        </a:rPr>
                        <m:t> 12,23 </m:t>
                      </m:r>
                      <m:r>
                        <a:rPr lang="cs-CZ" sz="2800" b="0" i="1" dirty="0" smtClean="0">
                          <a:latin typeface="Cambria Math"/>
                        </a:rPr>
                        <m:t>𝑐</m:t>
                      </m:r>
                      <m:r>
                        <a:rPr lang="cs-CZ" sz="2800" b="0" i="1" dirty="0" smtClean="0">
                          <a:latin typeface="Cambria Math"/>
                        </a:rPr>
                        <m:t>𝑚</m:t>
                      </m:r>
                      <m:r>
                        <a:rPr lang="cs-CZ" sz="2800" i="1" dirty="0" smtClean="0">
                          <a:latin typeface="Cambria Math"/>
                        </a:rPr>
                        <m:t>. </m:t>
                      </m:r>
                    </m:oMath>
                  </m:oMathPara>
                </a14:m>
                <a:endParaRPr lang="cs-CZ" sz="2800" dirty="0"/>
              </a:p>
            </p:txBody>
          </p:sp>
        </mc:Choice>
        <mc:Fallback>
          <p:sp>
            <p:nvSpPr>
              <p:cNvPr id="34" name="TextovéPole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5893" y="5949280"/>
                <a:ext cx="4598695" cy="523220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Obdélník 27"/>
              <p:cNvSpPr/>
              <p:nvPr/>
            </p:nvSpPr>
            <p:spPr>
              <a:xfrm>
                <a:off x="3923928" y="3913892"/>
                <a:ext cx="2304156" cy="136537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800" b="0" i="1" dirty="0" smtClean="0">
                          <a:solidFill>
                            <a:schemeClr val="tx1"/>
                          </a:solidFill>
                          <a:latin typeface="Cambria Math"/>
                        </a:rPr>
                        <m:t>𝑟</m:t>
                      </m:r>
                      <m:r>
                        <a:rPr lang="cs-CZ" sz="2800" b="0" i="1" dirty="0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cs-CZ" sz="2800" b="0" i="1" dirty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cs-CZ" sz="2800" b="0" i="1" dirty="0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cs-CZ" sz="2800" b="0" i="1" dirty="0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2350</m:t>
                              </m:r>
                            </m:num>
                            <m:den>
                              <m:r>
                                <a:rPr lang="cs-CZ" sz="2800" b="0" i="1" dirty="0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3,14</m:t>
                              </m:r>
                              <m:r>
                                <a:rPr lang="cs-CZ" sz="2800" b="0" i="1" dirty="0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</a:rPr>
                                <m:t>∙5</m:t>
                              </m:r>
                            </m:den>
                          </m:f>
                        </m:e>
                      </m:rad>
                    </m:oMath>
                  </m:oMathPara>
                </a14:m>
                <a:endParaRPr lang="cs-CZ" sz="2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8" name="Obdélník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23928" y="3913892"/>
                <a:ext cx="2304156" cy="1365374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TextovéPole 25"/>
          <p:cNvSpPr txBox="1"/>
          <p:nvPr/>
        </p:nvSpPr>
        <p:spPr>
          <a:xfrm>
            <a:off x="642664" y="2933779"/>
            <a:ext cx="1841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solidFill>
                  <a:srgbClr val="FF0000"/>
                </a:solidFill>
              </a:rPr>
              <a:t>V = 2350 cm</a:t>
            </a:r>
            <a:r>
              <a:rPr lang="cs-CZ" sz="2400" baseline="30000" dirty="0" smtClean="0">
                <a:solidFill>
                  <a:srgbClr val="FF0000"/>
                </a:solidFill>
              </a:rPr>
              <a:t>3</a:t>
            </a:r>
            <a:endParaRPr lang="cs-CZ" sz="2400" baseline="30000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Obdélník 29"/>
              <p:cNvSpPr/>
              <p:nvPr/>
            </p:nvSpPr>
            <p:spPr>
              <a:xfrm>
                <a:off x="6660232" y="1814046"/>
                <a:ext cx="1974515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3200" b="0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𝑉</m:t>
                      </m:r>
                      <m:r>
                        <a:rPr lang="cs-CZ" sz="3200" b="0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r>
                        <a:rPr lang="cs-CZ" sz="3200" i="1" dirty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𝜋</m:t>
                      </m:r>
                      <m:sSup>
                        <m:sSupPr>
                          <m:ctrlPr>
                            <a:rPr lang="cs-CZ" sz="3200" i="1" dirty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cs-CZ" sz="3200" i="1" dirty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𝑟</m:t>
                          </m:r>
                        </m:e>
                        <m:sup>
                          <m:r>
                            <a:rPr lang="cs-CZ" sz="3200" i="1" dirty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  <m:r>
                        <a:rPr lang="cs-CZ" sz="3200" b="0" i="1" dirty="0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𝑣</m:t>
                      </m:r>
                    </m:oMath>
                  </m:oMathPara>
                </a14:m>
                <a:endParaRPr lang="cs-CZ" sz="32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0" name="Obdélník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60232" y="1814046"/>
                <a:ext cx="1974515" cy="584775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2" name="Obdélník 31"/>
              <p:cNvSpPr/>
              <p:nvPr/>
            </p:nvSpPr>
            <p:spPr>
              <a:xfrm>
                <a:off x="3779912" y="5408255"/>
                <a:ext cx="2380675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800" b="0" i="1" dirty="0" smtClean="0">
                          <a:solidFill>
                            <a:schemeClr val="tx1"/>
                          </a:solidFill>
                          <a:latin typeface="Cambria Math"/>
                        </a:rPr>
                        <m:t>𝑟</m:t>
                      </m:r>
                      <m:r>
                        <a:rPr lang="cs-CZ" sz="2800" b="0" i="1" dirty="0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>
                        <a:rPr lang="cs-CZ" sz="2800" b="0" i="0" dirty="0" smtClean="0">
                          <a:solidFill>
                            <a:schemeClr val="tx1"/>
                          </a:solidFill>
                          <a:latin typeface="Cambria Math"/>
                        </a:rPr>
                        <m:t>1</m:t>
                      </m:r>
                      <m:r>
                        <a:rPr lang="cs-CZ" sz="2800" b="0" i="0" dirty="0" smtClean="0">
                          <a:latin typeface="Cambria Math"/>
                        </a:rPr>
                        <m:t>2,23</m:t>
                      </m:r>
                      <m:r>
                        <a:rPr lang="cs-CZ" sz="2800" b="0" i="1" dirty="0" smtClean="0">
                          <a:latin typeface="Cambria Math"/>
                        </a:rPr>
                        <m:t> </m:t>
                      </m:r>
                      <m:r>
                        <a:rPr lang="cs-CZ" sz="2800" b="0" i="1" dirty="0" smtClean="0">
                          <a:latin typeface="Cambria Math"/>
                        </a:rPr>
                        <m:t>𝑐</m:t>
                      </m:r>
                      <m:r>
                        <a:rPr lang="cs-CZ" sz="2800" i="1" dirty="0">
                          <a:latin typeface="Cambria Math"/>
                        </a:rPr>
                        <m:t>𝑚</m:t>
                      </m:r>
                    </m:oMath>
                  </m:oMathPara>
                </a14:m>
                <a:endParaRPr lang="cs-CZ" sz="28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32" name="Obdélník 3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79912" y="5408255"/>
                <a:ext cx="2380675" cy="523220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32968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500"/>
                            </p:stCondLst>
                            <p:childTnLst>
                              <p:par>
                                <p:cTn id="3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000"/>
                            </p:stCondLst>
                            <p:childTnLst>
                              <p:par>
                                <p:cTn id="4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20" grpId="0"/>
      <p:bldP spid="21" grpId="0"/>
      <p:bldP spid="24" grpId="0"/>
      <p:bldP spid="27" grpId="0"/>
      <p:bldP spid="29" grpId="0"/>
      <p:bldP spid="34" grpId="0"/>
      <p:bldP spid="28" grpId="0"/>
      <p:bldP spid="26" grpId="0"/>
      <p:bldP spid="30" grpId="0"/>
      <p:bldP spid="32" grpId="0"/>
    </p:bld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4490</TotalTime>
  <Words>940</Words>
  <Application>Microsoft Office PowerPoint</Application>
  <PresentationFormat>Předvádění na obrazovce (4:3)</PresentationFormat>
  <Paragraphs>169</Paragraphs>
  <Slides>11</Slides>
  <Notes>2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Motiv sady Office</vt:lpstr>
      <vt:lpstr>Prezentace aplikace PowerPoint</vt:lpstr>
      <vt:lpstr>Prezentace aplikace PowerPoint</vt:lpstr>
      <vt:lpstr>Objemy těles</vt:lpstr>
      <vt:lpstr>Objem válce</vt:lpstr>
      <vt:lpstr>Válec - vzorce</vt:lpstr>
      <vt:lpstr>Válec - objem</vt:lpstr>
      <vt:lpstr>Válec - objem</vt:lpstr>
      <vt:lpstr>Válec - výška</vt:lpstr>
      <vt:lpstr>Válec - poloměr</vt:lpstr>
      <vt:lpstr>Válec - objem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Ehlerova</dc:creator>
  <cp:lastModifiedBy>Ehlerova</cp:lastModifiedBy>
  <cp:revision>269</cp:revision>
  <dcterms:created xsi:type="dcterms:W3CDTF">2014-03-30T11:14:20Z</dcterms:created>
  <dcterms:modified xsi:type="dcterms:W3CDTF">2014-05-02T08:35:49Z</dcterms:modified>
</cp:coreProperties>
</file>