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6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512BC-99D6-466B-B9EB-84AB9AF72711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DD9B0-8779-405B-9DF9-19F6A3B22E4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FB86AB-9DC6-40B5-9884-2A71021A650F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03A6C0-58C6-4FBB-9448-76A8BBCD5F41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5E4EB-1588-4B0D-881C-D0AE07D9084A}" type="datetimeFigureOut">
              <a:rPr lang="cs-CZ" smtClean="0"/>
              <a:t>27.1.2014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424F-2E5B-4394-AE39-0F54DAC0FE5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205038"/>
            <a:ext cx="6481762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Obdélník 5"/>
          <p:cNvSpPr>
            <a:spLocks noChangeArrowheads="1"/>
          </p:cNvSpPr>
          <p:nvPr/>
        </p:nvSpPr>
        <p:spPr bwMode="auto">
          <a:xfrm>
            <a:off x="0" y="4724400"/>
            <a:ext cx="9144000" cy="21558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000" b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>
                <a:latin typeface="Courier New" pitchFamily="49" charset="0"/>
                <a:cs typeface="Courier New" pitchFamily="49" charset="0"/>
              </a:rPr>
            </a:br>
            <a:endParaRPr lang="cs-CZ" sz="2000">
              <a:latin typeface="Calibri" pitchFamily="34" charset="0"/>
            </a:endParaRPr>
          </a:p>
        </p:txBody>
      </p:sp>
      <p:pic>
        <p:nvPicPr>
          <p:cNvPr id="2052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www.zs-mozartova.cz</a:t>
            </a: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4213" y="3871913"/>
            <a:ext cx="7883525" cy="64611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>
              <a:latin typeface="+mn-lt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8064896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000" b="1" dirty="0" err="1" smtClean="0">
                <a:solidFill>
                  <a:srgbClr val="002060"/>
                </a:solidFill>
              </a:rPr>
              <a:t>Which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months</a:t>
            </a:r>
            <a:r>
              <a:rPr lang="cs-CZ" sz="3000" b="1" dirty="0" smtClean="0">
                <a:solidFill>
                  <a:srgbClr val="002060"/>
                </a:solidFill>
              </a:rPr>
              <a:t> are these?</a:t>
            </a:r>
            <a:endParaRPr lang="cs-CZ" sz="3000" b="1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052736"/>
            <a:ext cx="806489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rgbClr val="FF0000"/>
                </a:solidFill>
              </a:rPr>
              <a:t>April</a:t>
            </a: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</a:rPr>
              <a:t>is</a:t>
            </a: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</a:rPr>
              <a:t>the</a:t>
            </a: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fourth</a:t>
            </a: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</a:rPr>
              <a:t>month</a:t>
            </a:r>
            <a:r>
              <a:rPr lang="cs-CZ" sz="3200" b="1" dirty="0" smtClean="0">
                <a:solidFill>
                  <a:srgbClr val="002060"/>
                </a:solidFill>
              </a:rPr>
              <a:t>.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772816"/>
            <a:ext cx="79208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3000" i="1" dirty="0" err="1" smtClean="0">
                <a:solidFill>
                  <a:srgbClr val="002060"/>
                </a:solidFill>
              </a:rPr>
              <a:t>The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twelfth</a:t>
            </a:r>
            <a:r>
              <a:rPr lang="cs-CZ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month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is</a:t>
            </a:r>
            <a:r>
              <a:rPr lang="cs-CZ" sz="3000" i="1" dirty="0" smtClean="0">
                <a:solidFill>
                  <a:srgbClr val="002060"/>
                </a:solidFill>
              </a:rPr>
              <a:t> _____________________</a:t>
            </a:r>
          </a:p>
          <a:p>
            <a:pPr algn="just">
              <a:spcAft>
                <a:spcPts val="600"/>
              </a:spcAft>
            </a:pPr>
            <a:r>
              <a:rPr lang="cs-CZ" sz="3000" i="1" dirty="0" err="1" smtClean="0">
                <a:solidFill>
                  <a:srgbClr val="002060"/>
                </a:solidFill>
              </a:rPr>
              <a:t>The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</a:t>
            </a:r>
            <a:r>
              <a:rPr lang="cs-CZ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month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is</a:t>
            </a:r>
            <a:r>
              <a:rPr lang="cs-CZ" sz="3000" i="1" dirty="0" smtClean="0">
                <a:solidFill>
                  <a:srgbClr val="002060"/>
                </a:solidFill>
              </a:rPr>
              <a:t> _____________________</a:t>
            </a:r>
          </a:p>
          <a:p>
            <a:pPr algn="just">
              <a:spcAft>
                <a:spcPts val="600"/>
              </a:spcAft>
            </a:pPr>
            <a:r>
              <a:rPr lang="cs-CZ" sz="3000" i="1" dirty="0" err="1" smtClean="0">
                <a:solidFill>
                  <a:srgbClr val="002060"/>
                </a:solidFill>
              </a:rPr>
              <a:t>The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fifth</a:t>
            </a:r>
            <a:r>
              <a:rPr lang="cs-CZ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month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is</a:t>
            </a:r>
            <a:r>
              <a:rPr lang="cs-CZ" sz="3000" i="1" dirty="0" smtClean="0">
                <a:solidFill>
                  <a:srgbClr val="002060"/>
                </a:solidFill>
              </a:rPr>
              <a:t> _______________________</a:t>
            </a:r>
          </a:p>
          <a:p>
            <a:pPr algn="just">
              <a:spcAft>
                <a:spcPts val="600"/>
              </a:spcAft>
            </a:pPr>
            <a:r>
              <a:rPr lang="cs-CZ" sz="3000" i="1" dirty="0" err="1" smtClean="0">
                <a:solidFill>
                  <a:srgbClr val="002060"/>
                </a:solidFill>
              </a:rPr>
              <a:t>The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eighth</a:t>
            </a:r>
            <a:r>
              <a:rPr lang="cs-CZ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month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is</a:t>
            </a:r>
            <a:r>
              <a:rPr lang="cs-CZ" sz="3000" i="1" dirty="0" smtClean="0">
                <a:solidFill>
                  <a:srgbClr val="002060"/>
                </a:solidFill>
              </a:rPr>
              <a:t> _____________________</a:t>
            </a:r>
          </a:p>
          <a:p>
            <a:pPr algn="just">
              <a:spcAft>
                <a:spcPts val="600"/>
              </a:spcAft>
            </a:pPr>
            <a:r>
              <a:rPr lang="cs-CZ" sz="3000" i="1" dirty="0" err="1" smtClean="0">
                <a:solidFill>
                  <a:srgbClr val="002060"/>
                </a:solidFill>
              </a:rPr>
              <a:t>The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eleventh</a:t>
            </a:r>
            <a:r>
              <a:rPr lang="cs-CZ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month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is</a:t>
            </a:r>
            <a:r>
              <a:rPr lang="cs-CZ" sz="3000" i="1" dirty="0" smtClean="0">
                <a:solidFill>
                  <a:srgbClr val="002060"/>
                </a:solidFill>
              </a:rPr>
              <a:t> ___________________</a:t>
            </a:r>
          </a:p>
          <a:p>
            <a:pPr algn="just">
              <a:spcAft>
                <a:spcPts val="600"/>
              </a:spcAft>
            </a:pPr>
            <a:r>
              <a:rPr lang="cs-CZ" sz="3000" i="1" dirty="0" err="1" smtClean="0">
                <a:solidFill>
                  <a:srgbClr val="002060"/>
                </a:solidFill>
              </a:rPr>
              <a:t>The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cs-CZ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month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is</a:t>
            </a:r>
            <a:r>
              <a:rPr lang="cs-CZ" sz="3000" i="1" dirty="0" smtClean="0">
                <a:solidFill>
                  <a:srgbClr val="002060"/>
                </a:solidFill>
              </a:rPr>
              <a:t> _______________________</a:t>
            </a:r>
          </a:p>
          <a:p>
            <a:pPr algn="just">
              <a:spcAft>
                <a:spcPts val="600"/>
              </a:spcAft>
            </a:pPr>
            <a:r>
              <a:rPr lang="cs-CZ" sz="3000" i="1" dirty="0" err="1" smtClean="0">
                <a:solidFill>
                  <a:srgbClr val="002060"/>
                </a:solidFill>
              </a:rPr>
              <a:t>The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</a:t>
            </a:r>
            <a:r>
              <a:rPr lang="cs-CZ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month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is</a:t>
            </a:r>
            <a:r>
              <a:rPr lang="cs-CZ" sz="3000" i="1" dirty="0" smtClean="0">
                <a:solidFill>
                  <a:srgbClr val="002060"/>
                </a:solidFill>
              </a:rPr>
              <a:t> ______________________</a:t>
            </a:r>
          </a:p>
          <a:p>
            <a:pPr algn="just">
              <a:spcAft>
                <a:spcPts val="600"/>
              </a:spcAft>
            </a:pPr>
            <a:r>
              <a:rPr lang="cs-CZ" sz="3000" i="1" dirty="0" err="1" smtClean="0">
                <a:solidFill>
                  <a:srgbClr val="002060"/>
                </a:solidFill>
              </a:rPr>
              <a:t>The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sixth</a:t>
            </a:r>
            <a:r>
              <a:rPr lang="cs-CZ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month</a:t>
            </a:r>
            <a:r>
              <a:rPr lang="cs-CZ" sz="3000" i="1" dirty="0" smtClean="0">
                <a:solidFill>
                  <a:srgbClr val="002060"/>
                </a:solidFill>
              </a:rPr>
              <a:t> </a:t>
            </a:r>
            <a:r>
              <a:rPr lang="cs-CZ" sz="3000" i="1" dirty="0" err="1" smtClean="0">
                <a:solidFill>
                  <a:srgbClr val="002060"/>
                </a:solidFill>
              </a:rPr>
              <a:t>is</a:t>
            </a:r>
            <a:r>
              <a:rPr lang="cs-CZ" sz="3000" i="1" dirty="0" smtClean="0">
                <a:solidFill>
                  <a:srgbClr val="002060"/>
                </a:solidFill>
              </a:rPr>
              <a:t> ______________________ </a:t>
            </a:r>
          </a:p>
          <a:p>
            <a:pPr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27984" y="170080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0000"/>
                </a:solidFill>
              </a:rPr>
              <a:t>December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27984" y="220486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0000"/>
                </a:solidFill>
              </a:rPr>
              <a:t>February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72000" y="270892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May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572000" y="32849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August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499992" y="378904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0000"/>
                </a:solidFill>
              </a:rPr>
              <a:t>November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83968" y="436510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0000"/>
                </a:solidFill>
              </a:rPr>
              <a:t>January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486916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0000"/>
                </a:solidFill>
              </a:rPr>
              <a:t>March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355976" y="544522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June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Petra\AppData\Local\Microsoft\Windows\Temporary Internet Files\Content.IE5\W0V3IPGU\MM90030336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157192"/>
            <a:ext cx="1187946" cy="1135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06489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rgbClr val="002060"/>
                </a:solidFill>
              </a:rPr>
              <a:t>What</a:t>
            </a:r>
            <a:r>
              <a:rPr lang="cs-CZ" sz="3200" b="1" dirty="0" smtClean="0">
                <a:solidFill>
                  <a:srgbClr val="002060"/>
                </a:solidFill>
              </a:rPr>
              <a:t>´s </a:t>
            </a:r>
            <a:r>
              <a:rPr lang="cs-CZ" sz="3200" b="1" dirty="0" err="1" smtClean="0">
                <a:solidFill>
                  <a:srgbClr val="002060"/>
                </a:solidFill>
              </a:rPr>
              <a:t>the</a:t>
            </a: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</a:rPr>
              <a:t>date</a:t>
            </a: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</a:rPr>
              <a:t>today</a:t>
            </a:r>
            <a:r>
              <a:rPr lang="cs-CZ" sz="3200" b="1" dirty="0" smtClean="0">
                <a:solidFill>
                  <a:srgbClr val="002060"/>
                </a:solidFill>
              </a:rPr>
              <a:t>?</a:t>
            </a:r>
            <a:endParaRPr lang="cs-CZ" sz="3200" b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Petra\AppData\Local\Microsoft\Windows\Temporary Internet Files\Content.IE5\DSBJ7JL6\MM90021909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531417" cy="123738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395536" y="1052736"/>
            <a:ext cx="1944216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23928" y="1052736"/>
            <a:ext cx="1944216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1628800"/>
            <a:ext cx="2664296" cy="584775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cs-CZ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</a:t>
            </a:r>
            <a:endParaRPr lang="cs-CZ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23928" y="1628800"/>
            <a:ext cx="4824536" cy="584775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cs-CZ" sz="3200" b="1" i="1" dirty="0" err="1">
                <a:solidFill>
                  <a:srgbClr val="0070C0"/>
                </a:solidFill>
              </a:rPr>
              <a:t>t</a:t>
            </a:r>
            <a:r>
              <a:rPr lang="cs-CZ" sz="3200" b="1" i="1" dirty="0" err="1" smtClean="0">
                <a:solidFill>
                  <a:srgbClr val="0070C0"/>
                </a:solidFill>
              </a:rPr>
              <a:t>he</a:t>
            </a:r>
            <a:r>
              <a:rPr lang="cs-CZ" sz="3200" b="1" i="1" dirty="0" smtClean="0">
                <a:solidFill>
                  <a:srgbClr val="002060"/>
                </a:solidFill>
              </a:rPr>
              <a:t> </a:t>
            </a:r>
            <a:r>
              <a:rPr lang="cs-CZ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thirtieth</a:t>
            </a:r>
            <a:r>
              <a:rPr lang="cs-CZ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i="1" dirty="0" err="1" smtClean="0">
                <a:solidFill>
                  <a:srgbClr val="0070C0"/>
                </a:solidFill>
              </a:rPr>
              <a:t>of</a:t>
            </a:r>
            <a:r>
              <a:rPr lang="cs-CZ" sz="3200" b="1" i="1" dirty="0" smtClean="0">
                <a:solidFill>
                  <a:srgbClr val="002060"/>
                </a:solidFill>
              </a:rPr>
              <a:t> </a:t>
            </a:r>
            <a:r>
              <a:rPr lang="cs-CZ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</a:t>
            </a:r>
            <a:endParaRPr lang="cs-CZ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2276872"/>
            <a:ext cx="2664296" cy="43242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3000" b="1" dirty="0" smtClean="0">
                <a:solidFill>
                  <a:srgbClr val="002060"/>
                </a:solidFill>
              </a:rPr>
              <a:t>12/6</a:t>
            </a:r>
          </a:p>
          <a:p>
            <a:pPr algn="ctr">
              <a:spcAft>
                <a:spcPts val="600"/>
              </a:spcAft>
            </a:pPr>
            <a:r>
              <a:rPr lang="cs-CZ" sz="3000" b="1" dirty="0" smtClean="0">
                <a:solidFill>
                  <a:srgbClr val="002060"/>
                </a:solidFill>
              </a:rPr>
              <a:t>24/8</a:t>
            </a:r>
          </a:p>
          <a:p>
            <a:pPr algn="ctr">
              <a:spcAft>
                <a:spcPts val="600"/>
              </a:spcAft>
            </a:pPr>
            <a:r>
              <a:rPr lang="cs-CZ" sz="3000" b="1" dirty="0" smtClean="0">
                <a:solidFill>
                  <a:srgbClr val="002060"/>
                </a:solidFill>
              </a:rPr>
              <a:t>2/11</a:t>
            </a:r>
          </a:p>
          <a:p>
            <a:pPr algn="ctr">
              <a:spcAft>
                <a:spcPts val="600"/>
              </a:spcAft>
            </a:pPr>
            <a:r>
              <a:rPr lang="cs-CZ" sz="3000" b="1" dirty="0" smtClean="0">
                <a:solidFill>
                  <a:srgbClr val="002060"/>
                </a:solidFill>
              </a:rPr>
              <a:t>31/12</a:t>
            </a:r>
          </a:p>
          <a:p>
            <a:pPr algn="ctr">
              <a:spcAft>
                <a:spcPts val="600"/>
              </a:spcAft>
            </a:pPr>
            <a:r>
              <a:rPr lang="cs-CZ" sz="3000" b="1" dirty="0" smtClean="0">
                <a:solidFill>
                  <a:srgbClr val="002060"/>
                </a:solidFill>
              </a:rPr>
              <a:t>5/9</a:t>
            </a:r>
          </a:p>
          <a:p>
            <a:pPr algn="ctr">
              <a:spcAft>
                <a:spcPts val="600"/>
              </a:spcAft>
            </a:pPr>
            <a:r>
              <a:rPr lang="cs-CZ" sz="3000" b="1" dirty="0" smtClean="0">
                <a:solidFill>
                  <a:srgbClr val="002060"/>
                </a:solidFill>
              </a:rPr>
              <a:t>14/2</a:t>
            </a:r>
          </a:p>
          <a:p>
            <a:pPr algn="ctr">
              <a:spcAft>
                <a:spcPts val="600"/>
              </a:spcAft>
            </a:pPr>
            <a:r>
              <a:rPr lang="cs-CZ" sz="3000" b="1" dirty="0" smtClean="0">
                <a:solidFill>
                  <a:srgbClr val="002060"/>
                </a:solidFill>
              </a:rPr>
              <a:t>9/7</a:t>
            </a:r>
          </a:p>
          <a:p>
            <a:pPr algn="ctr">
              <a:spcAft>
                <a:spcPts val="600"/>
              </a:spcAft>
            </a:pPr>
            <a:r>
              <a:rPr lang="cs-CZ" sz="3000" b="1" dirty="0" smtClean="0">
                <a:solidFill>
                  <a:srgbClr val="002060"/>
                </a:solidFill>
              </a:rPr>
              <a:t>3/10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139952" y="2276872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dirty="0" err="1">
                <a:solidFill>
                  <a:srgbClr val="C00000"/>
                </a:solidFill>
              </a:rPr>
              <a:t>t</a:t>
            </a:r>
            <a:r>
              <a:rPr lang="cs-CZ" sz="3000" b="1" i="1" dirty="0" err="1" smtClean="0">
                <a:solidFill>
                  <a:srgbClr val="C00000"/>
                </a:solidFill>
              </a:rPr>
              <a:t>he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twelfth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of</a:t>
            </a:r>
            <a:r>
              <a:rPr lang="cs-CZ" sz="3000" b="1" i="1" dirty="0" smtClean="0">
                <a:solidFill>
                  <a:srgbClr val="C00000"/>
                </a:solidFill>
              </a:rPr>
              <a:t> June</a:t>
            </a:r>
            <a:endParaRPr lang="cs-CZ" sz="3000" b="1" i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067944" y="3284984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dirty="0" err="1">
                <a:solidFill>
                  <a:srgbClr val="C00000"/>
                </a:solidFill>
              </a:rPr>
              <a:t>t</a:t>
            </a:r>
            <a:r>
              <a:rPr lang="cs-CZ" sz="3000" b="1" i="1" dirty="0" err="1" smtClean="0">
                <a:solidFill>
                  <a:srgbClr val="C00000"/>
                </a:solidFill>
              </a:rPr>
              <a:t>he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second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of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November</a:t>
            </a:r>
            <a:endParaRPr lang="cs-CZ" sz="3000" b="1" i="1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067944" y="3789040"/>
            <a:ext cx="4536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dirty="0" err="1">
                <a:solidFill>
                  <a:srgbClr val="FF0000"/>
                </a:solidFill>
              </a:rPr>
              <a:t>t</a:t>
            </a:r>
            <a:r>
              <a:rPr lang="cs-CZ" sz="3000" b="1" i="1" dirty="0" err="1" smtClean="0">
                <a:solidFill>
                  <a:srgbClr val="FF0000"/>
                </a:solidFill>
              </a:rPr>
              <a:t>he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thirty</a:t>
            </a:r>
            <a:r>
              <a:rPr lang="cs-CZ" sz="3000" b="1" i="1" dirty="0" smtClean="0">
                <a:solidFill>
                  <a:srgbClr val="FF0000"/>
                </a:solidFill>
              </a:rPr>
              <a:t>-</a:t>
            </a:r>
            <a:r>
              <a:rPr lang="cs-CZ" sz="3000" b="1" i="1" dirty="0" err="1" smtClean="0">
                <a:solidFill>
                  <a:srgbClr val="FF0000"/>
                </a:solidFill>
              </a:rPr>
              <a:t>first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of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December</a:t>
            </a:r>
            <a:endParaRPr lang="cs-CZ" sz="3000" b="1" i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067944" y="4365104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dirty="0" err="1">
                <a:solidFill>
                  <a:srgbClr val="C00000"/>
                </a:solidFill>
              </a:rPr>
              <a:t>t</a:t>
            </a:r>
            <a:r>
              <a:rPr lang="cs-CZ" sz="3000" b="1" i="1" dirty="0" err="1" smtClean="0">
                <a:solidFill>
                  <a:srgbClr val="C00000"/>
                </a:solidFill>
              </a:rPr>
              <a:t>he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fifth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of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September</a:t>
            </a:r>
            <a:endParaRPr lang="cs-CZ" sz="3000" b="1" i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139952" y="4941168"/>
            <a:ext cx="4392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dirty="0" err="1">
                <a:solidFill>
                  <a:srgbClr val="FF0000"/>
                </a:solidFill>
              </a:rPr>
              <a:t>t</a:t>
            </a:r>
            <a:r>
              <a:rPr lang="cs-CZ" sz="3000" b="1" i="1" dirty="0" err="1" smtClean="0">
                <a:solidFill>
                  <a:srgbClr val="FF0000"/>
                </a:solidFill>
              </a:rPr>
              <a:t>he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fourteenth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of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February</a:t>
            </a:r>
            <a:endParaRPr lang="cs-CZ" sz="3000" b="1" i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139952" y="5517232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dirty="0" err="1">
                <a:solidFill>
                  <a:srgbClr val="C00000"/>
                </a:solidFill>
              </a:rPr>
              <a:t>t</a:t>
            </a:r>
            <a:r>
              <a:rPr lang="cs-CZ" sz="3000" b="1" i="1" dirty="0" err="1" smtClean="0">
                <a:solidFill>
                  <a:srgbClr val="C00000"/>
                </a:solidFill>
              </a:rPr>
              <a:t>he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ninth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of</a:t>
            </a:r>
            <a:r>
              <a:rPr lang="cs-CZ" sz="3000" b="1" i="1" dirty="0" smtClean="0">
                <a:solidFill>
                  <a:srgbClr val="C00000"/>
                </a:solidFill>
              </a:rPr>
              <a:t> </a:t>
            </a:r>
            <a:r>
              <a:rPr lang="cs-CZ" sz="3000" b="1" i="1" dirty="0" err="1" smtClean="0">
                <a:solidFill>
                  <a:srgbClr val="C00000"/>
                </a:solidFill>
              </a:rPr>
              <a:t>July</a:t>
            </a:r>
            <a:endParaRPr lang="cs-CZ" sz="3000" b="1" i="1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211960" y="6021288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dirty="0" err="1">
                <a:solidFill>
                  <a:srgbClr val="FF0000"/>
                </a:solidFill>
              </a:rPr>
              <a:t>t</a:t>
            </a:r>
            <a:r>
              <a:rPr lang="cs-CZ" sz="3000" b="1" i="1" dirty="0" err="1" smtClean="0">
                <a:solidFill>
                  <a:srgbClr val="FF0000"/>
                </a:solidFill>
              </a:rPr>
              <a:t>he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third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of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October</a:t>
            </a:r>
            <a:endParaRPr lang="cs-CZ" sz="3000" b="1" i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067944" y="2780928"/>
            <a:ext cx="4752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dirty="0" err="1">
                <a:solidFill>
                  <a:srgbClr val="FF0000"/>
                </a:solidFill>
              </a:rPr>
              <a:t>t</a:t>
            </a:r>
            <a:r>
              <a:rPr lang="cs-CZ" sz="3000" b="1" i="1" dirty="0" err="1" smtClean="0">
                <a:solidFill>
                  <a:srgbClr val="FF0000"/>
                </a:solidFill>
              </a:rPr>
              <a:t>he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twenty</a:t>
            </a:r>
            <a:r>
              <a:rPr lang="cs-CZ" sz="3000" b="1" i="1" dirty="0" smtClean="0">
                <a:solidFill>
                  <a:srgbClr val="FF0000"/>
                </a:solidFill>
              </a:rPr>
              <a:t>-</a:t>
            </a:r>
            <a:r>
              <a:rPr lang="cs-CZ" sz="3000" b="1" i="1" dirty="0" err="1" smtClean="0">
                <a:solidFill>
                  <a:srgbClr val="FF0000"/>
                </a:solidFill>
              </a:rPr>
              <a:t>fourth</a:t>
            </a:r>
            <a:r>
              <a:rPr lang="cs-CZ" sz="3000" b="1" i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err="1" smtClean="0">
                <a:solidFill>
                  <a:srgbClr val="FF0000"/>
                </a:solidFill>
              </a:rPr>
              <a:t>of</a:t>
            </a:r>
            <a:r>
              <a:rPr lang="cs-CZ" sz="3000" b="1" i="1" dirty="0" smtClean="0">
                <a:solidFill>
                  <a:srgbClr val="FF0000"/>
                </a:solidFill>
              </a:rPr>
              <a:t> August</a:t>
            </a:r>
            <a:endParaRPr lang="cs-CZ" sz="3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kundrum@centrum.cz; 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4" name="Obdélník 5"/>
          <p:cNvSpPr>
            <a:spLocks noChangeArrowheads="1"/>
          </p:cNvSpPr>
          <p:nvPr/>
        </p:nvSpPr>
        <p:spPr bwMode="auto">
          <a:xfrm>
            <a:off x="468313" y="2349500"/>
            <a:ext cx="8135937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hangingPunct="0"/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HUTCHINSON, T. Project 2 – třetí vydání. Oxford : OUP, 2008. ISBN 978-0-19-476415-5.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s. 10. </a:t>
            </a:r>
            <a:endParaRPr lang="cs-CZ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5125" name="Obdélník 5"/>
          <p:cNvSpPr>
            <a:spLocks noChangeArrowheads="1"/>
          </p:cNvSpPr>
          <p:nvPr/>
        </p:nvSpPr>
        <p:spPr bwMode="auto">
          <a:xfrm>
            <a:off x="468313" y="4076700"/>
            <a:ext cx="820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cs-CZ" i="1">
                <a:latin typeface="Courier New" pitchFamily="49" charset="0"/>
                <a:ea typeface="Calibri" pitchFamily="34" charset="0"/>
                <a:cs typeface="Courier New" pitchFamily="49" charset="0"/>
              </a:rPr>
              <a:t>Nečíslovaný obrazový materiál je použit z galerie obrázků         a klipartů Microsoft Office.</a:t>
            </a:r>
            <a:endParaRPr lang="cs-CZ" i="1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8313" y="2492375"/>
          <a:ext cx="8208962" cy="3240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64"/>
                <a:gridCol w="5575898"/>
              </a:tblGrid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Petra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Doskočilová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Anglický jazyk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Anglický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Gramatické jevy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Ordinal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numbers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and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dates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VY_32_INOVACE_24.03.DOS.AJ.6</a:t>
                      </a:r>
                      <a:endParaRPr lang="cs-CZ" sz="16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14.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800" b="1" dirty="0" err="1" smtClean="0">
                <a:solidFill>
                  <a:srgbClr val="002060"/>
                </a:solidFill>
              </a:rPr>
              <a:t>Ordinal</a:t>
            </a:r>
            <a:r>
              <a:rPr lang="cs-CZ" sz="4800" b="1" dirty="0" smtClean="0">
                <a:solidFill>
                  <a:srgbClr val="002060"/>
                </a:solidFill>
              </a:rPr>
              <a:t> </a:t>
            </a:r>
            <a:r>
              <a:rPr lang="cs-CZ" sz="4800" b="1" dirty="0" err="1" smtClean="0">
                <a:solidFill>
                  <a:srgbClr val="002060"/>
                </a:solidFill>
              </a:rPr>
              <a:t>numbers</a:t>
            </a:r>
            <a:r>
              <a:rPr lang="cs-CZ" sz="4800" b="1" dirty="0" smtClean="0">
                <a:solidFill>
                  <a:srgbClr val="002060"/>
                </a:solidFill>
              </a:rPr>
              <a:t> </a:t>
            </a:r>
            <a:r>
              <a:rPr lang="cs-CZ" sz="4800" b="1" dirty="0" err="1" smtClean="0">
                <a:solidFill>
                  <a:srgbClr val="002060"/>
                </a:solidFill>
              </a:rPr>
              <a:t>and</a:t>
            </a:r>
            <a:r>
              <a:rPr lang="cs-CZ" sz="4800" b="1" dirty="0" smtClean="0">
                <a:solidFill>
                  <a:srgbClr val="002060"/>
                </a:solidFill>
              </a:rPr>
              <a:t> </a:t>
            </a:r>
            <a:r>
              <a:rPr lang="cs-CZ" sz="4800" b="1" dirty="0" err="1" smtClean="0">
                <a:solidFill>
                  <a:srgbClr val="002060"/>
                </a:solidFill>
              </a:rPr>
              <a:t>dates</a:t>
            </a:r>
            <a:endParaRPr lang="cs-CZ" sz="48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60" name="Picture 12" descr="C:\Users\Petra\AppData\Local\Microsoft\Windows\Temporary Internet Files\Content.IE5\DSBJ7JL6\MC9002902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3056"/>
            <a:ext cx="2718792" cy="251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756084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Ordinal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řadové číslovky</a:t>
            </a:r>
            <a:endParaRPr lang="cs-CZ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491880" y="1196752"/>
            <a:ext cx="151216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002060"/>
                </a:solidFill>
              </a:rPr>
              <a:t>Form</a:t>
            </a:r>
            <a:r>
              <a:rPr lang="cs-CZ" sz="3200" b="1" dirty="0" smtClean="0">
                <a:solidFill>
                  <a:srgbClr val="002060"/>
                </a:solidFill>
              </a:rPr>
              <a:t>: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2564904"/>
            <a:ext cx="856895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>
                <a:solidFill>
                  <a:srgbClr val="002060"/>
                </a:solidFill>
              </a:rPr>
              <a:t>c</a:t>
            </a:r>
            <a:r>
              <a:rPr lang="cs-CZ" sz="4000" b="1" dirty="0" err="1" smtClean="0">
                <a:solidFill>
                  <a:srgbClr val="002060"/>
                </a:solidFill>
              </a:rPr>
              <a:t>ardinal</a:t>
            </a:r>
            <a:r>
              <a:rPr lang="cs-CZ" sz="4000" b="1" dirty="0" smtClean="0">
                <a:solidFill>
                  <a:srgbClr val="002060"/>
                </a:solidFill>
              </a:rPr>
              <a:t> </a:t>
            </a:r>
            <a:r>
              <a:rPr lang="cs-CZ" sz="4000" b="1" dirty="0" err="1" smtClean="0">
                <a:solidFill>
                  <a:srgbClr val="002060"/>
                </a:solidFill>
              </a:rPr>
              <a:t>number</a:t>
            </a:r>
            <a:r>
              <a:rPr lang="cs-CZ" sz="4000" b="1" dirty="0" smtClean="0">
                <a:solidFill>
                  <a:srgbClr val="002060"/>
                </a:solidFill>
              </a:rPr>
              <a:t> </a:t>
            </a:r>
            <a:r>
              <a:rPr lang="cs-CZ" sz="4000" dirty="0" smtClean="0">
                <a:solidFill>
                  <a:srgbClr val="002060"/>
                </a:solidFill>
              </a:rPr>
              <a:t>+ </a:t>
            </a:r>
            <a:r>
              <a:rPr lang="cs-CZ" sz="4000" b="1" dirty="0" err="1" smtClean="0">
                <a:solidFill>
                  <a:srgbClr val="FF0000"/>
                </a:solidFill>
              </a:rPr>
              <a:t>th</a:t>
            </a:r>
            <a:r>
              <a:rPr lang="cs-CZ" sz="4000" dirty="0" smtClean="0">
                <a:solidFill>
                  <a:srgbClr val="002060"/>
                </a:solidFill>
              </a:rPr>
              <a:t> = </a:t>
            </a:r>
            <a:r>
              <a:rPr lang="cs-CZ" sz="4000" b="1" dirty="0" err="1" smtClean="0">
                <a:solidFill>
                  <a:srgbClr val="C00000"/>
                </a:solidFill>
              </a:rPr>
              <a:t>ordinal</a:t>
            </a:r>
            <a:r>
              <a:rPr lang="cs-CZ" sz="4000" b="1" dirty="0" smtClean="0">
                <a:solidFill>
                  <a:srgbClr val="C00000"/>
                </a:solidFill>
              </a:rPr>
              <a:t> </a:t>
            </a:r>
            <a:r>
              <a:rPr lang="cs-CZ" sz="4000" b="1" dirty="0" err="1" smtClean="0">
                <a:solidFill>
                  <a:srgbClr val="C00000"/>
                </a:solidFill>
              </a:rPr>
              <a:t>number</a:t>
            </a:r>
            <a:endParaRPr lang="cs-CZ" sz="4000" b="1" dirty="0" smtClean="0">
              <a:solidFill>
                <a:srgbClr val="C00000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4067944" y="1844824"/>
            <a:ext cx="504056" cy="72008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835696" y="3284984"/>
            <a:ext cx="504056" cy="72008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4211960" y="3284984"/>
            <a:ext cx="504056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6588224" y="3284984"/>
            <a:ext cx="504056" cy="72008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475656" y="4293096"/>
            <a:ext cx="136815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</a:rPr>
              <a:t>four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79912" y="4293096"/>
            <a:ext cx="136815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FF0000"/>
                </a:solidFill>
              </a:rPr>
              <a:t>th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156176" y="4293096"/>
            <a:ext cx="1584176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fourth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87824" y="4149080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</a:rPr>
              <a:t>+</a:t>
            </a:r>
            <a:endParaRPr lang="cs-CZ" sz="4800" b="1" dirty="0">
              <a:solidFill>
                <a:srgbClr val="00206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436096" y="4077072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>
                <a:solidFill>
                  <a:srgbClr val="002060"/>
                </a:solidFill>
              </a:rPr>
              <a:t>=</a:t>
            </a:r>
            <a:endParaRPr lang="cs-CZ" sz="4800" b="1" dirty="0">
              <a:solidFill>
                <a:srgbClr val="00206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5085184"/>
            <a:ext cx="1584176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</a:rPr>
              <a:t>eleven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779912" y="5085184"/>
            <a:ext cx="136815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FF0000"/>
                </a:solidFill>
              </a:rPr>
              <a:t>th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156176" y="5085184"/>
            <a:ext cx="1944216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eleventh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259632" y="5877272"/>
            <a:ext cx="1584176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</a:rPr>
              <a:t>sixteen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779912" y="5877272"/>
            <a:ext cx="136815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FF0000"/>
                </a:solidFill>
              </a:rPr>
              <a:t>th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156176" y="5877272"/>
            <a:ext cx="216024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sixteenth</a:t>
            </a:r>
            <a:endParaRPr lang="cs-CZ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04664"/>
            <a:ext cx="820891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u="sng" dirty="0" err="1" smtClean="0">
                <a:solidFill>
                  <a:srgbClr val="002060"/>
                </a:solidFill>
              </a:rPr>
              <a:t>Exceptions</a:t>
            </a:r>
            <a:endParaRPr lang="cs-CZ" sz="3200" b="1" u="sng" dirty="0" smtClean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002060"/>
                </a:solidFill>
              </a:rPr>
              <a:t>(výjimky – nejsou podle téhož pravidla </a:t>
            </a:r>
            <a:r>
              <a:rPr lang="cs-CZ" sz="2800" b="1" strike="sngStrike" dirty="0" smtClean="0">
                <a:solidFill>
                  <a:srgbClr val="002060"/>
                </a:solidFill>
              </a:rPr>
              <a:t>+ </a:t>
            </a:r>
            <a:r>
              <a:rPr lang="cs-CZ" sz="2800" b="1" strike="sngStrike" dirty="0" err="1" smtClean="0">
                <a:solidFill>
                  <a:srgbClr val="002060"/>
                </a:solidFill>
              </a:rPr>
              <a:t>th</a:t>
            </a:r>
            <a:r>
              <a:rPr lang="cs-CZ" sz="2800" strike="sngStrike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1556792"/>
            <a:ext cx="122413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>
                <a:solidFill>
                  <a:srgbClr val="002060"/>
                </a:solidFill>
              </a:rPr>
              <a:t>o</a:t>
            </a:r>
            <a:r>
              <a:rPr lang="cs-CZ" sz="3600" b="1" dirty="0" err="1" smtClean="0">
                <a:solidFill>
                  <a:srgbClr val="002060"/>
                </a:solidFill>
              </a:rPr>
              <a:t>ne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2348880"/>
            <a:ext cx="122413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</a:rPr>
              <a:t>two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3140968"/>
            <a:ext cx="122413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</a:rPr>
              <a:t>three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3861048"/>
            <a:ext cx="122413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</a:rPr>
              <a:t>five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9552" y="4581128"/>
            <a:ext cx="122413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</a:rPr>
              <a:t>eight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9552" y="5301208"/>
            <a:ext cx="122413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</a:rPr>
              <a:t>nine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9552" y="6021288"/>
            <a:ext cx="1728192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</a:rPr>
              <a:t>twelve</a:t>
            </a:r>
            <a:endParaRPr lang="cs-CZ" sz="3600" b="1" dirty="0">
              <a:solidFill>
                <a:srgbClr val="002060"/>
              </a:solidFill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1763688" y="184482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779912" y="1556792"/>
            <a:ext cx="187220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first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79912" y="2348880"/>
            <a:ext cx="187220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second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779912" y="3140968"/>
            <a:ext cx="187220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third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779912" y="3861048"/>
            <a:ext cx="187220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fifth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779912" y="4581128"/>
            <a:ext cx="187220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eighth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779912" y="5301208"/>
            <a:ext cx="187220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ninth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779912" y="6021288"/>
            <a:ext cx="187220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C00000"/>
                </a:solidFill>
              </a:rPr>
              <a:t>twelfth</a:t>
            </a:r>
            <a:endParaRPr lang="cs-CZ" sz="3600" b="1" dirty="0">
              <a:solidFill>
                <a:srgbClr val="C00000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>
            <a:off x="1763688" y="270892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1763688" y="342900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1763688" y="41490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1763688" y="486916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>
            <a:off x="1763688" y="5661248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10" idx="3"/>
            <a:endCxn id="22" idx="1"/>
          </p:cNvCxnSpPr>
          <p:nvPr/>
        </p:nvCxnSpPr>
        <p:spPr>
          <a:xfrm>
            <a:off x="2267744" y="6344454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Petra\AppData\Local\Microsoft\Windows\Temporary Internet Files\Content.IE5\3QTI5IVO\MC900346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628800"/>
            <a:ext cx="2415589" cy="1935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756084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Ordinal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řadové číslovky</a:t>
            </a:r>
            <a:endParaRPr lang="cs-CZ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194911"/>
            <a:ext cx="806489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1</a:t>
            </a:r>
            <a:r>
              <a:rPr lang="cs-CZ" sz="3800" b="1" dirty="0" smtClean="0">
                <a:solidFill>
                  <a:srgbClr val="C00000"/>
                </a:solidFill>
              </a:rPr>
              <a:t>st</a:t>
            </a:r>
            <a:r>
              <a:rPr lang="cs-CZ" sz="3800" b="1" dirty="0" smtClean="0">
                <a:solidFill>
                  <a:srgbClr val="00CC0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first</a:t>
            </a:r>
            <a:r>
              <a:rPr lang="cs-CZ" sz="3800" b="1" dirty="0" smtClean="0">
                <a:solidFill>
                  <a:srgbClr val="002060"/>
                </a:solidFill>
              </a:rPr>
              <a:t>		        		</a:t>
            </a:r>
            <a:r>
              <a:rPr lang="cs-CZ" sz="3800" b="1" dirty="0" smtClean="0">
                <a:solidFill>
                  <a:srgbClr val="00CC00"/>
                </a:solidFill>
              </a:rPr>
              <a:t>6th </a:t>
            </a:r>
            <a:r>
              <a:rPr lang="cs-CZ" sz="3800" b="1" dirty="0" err="1" smtClean="0">
                <a:solidFill>
                  <a:srgbClr val="002060"/>
                </a:solidFill>
              </a:rPr>
              <a:t>sixth</a:t>
            </a:r>
            <a:r>
              <a:rPr lang="cs-CZ" sz="3800" b="1" dirty="0" smtClean="0">
                <a:solidFill>
                  <a:srgbClr val="FF0000"/>
                </a:solidFill>
              </a:rPr>
              <a:t>	</a:t>
            </a:r>
            <a:r>
              <a:rPr lang="cs-CZ" sz="3800" b="1" dirty="0" smtClean="0">
                <a:solidFill>
                  <a:srgbClr val="002060"/>
                </a:solidFill>
              </a:rPr>
              <a:t>	</a:t>
            </a:r>
            <a:endParaRPr lang="cs-CZ" sz="38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2</a:t>
            </a:r>
            <a:r>
              <a:rPr lang="cs-CZ" sz="3800" b="1" dirty="0" smtClean="0">
                <a:solidFill>
                  <a:srgbClr val="C00000"/>
                </a:solidFill>
              </a:rPr>
              <a:t>nd</a:t>
            </a:r>
            <a:r>
              <a:rPr lang="cs-CZ" sz="3800" b="1" dirty="0" smtClean="0">
                <a:solidFill>
                  <a:srgbClr val="00CC0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second</a:t>
            </a:r>
            <a:r>
              <a:rPr lang="cs-CZ" sz="3800" b="1" dirty="0" smtClean="0">
                <a:solidFill>
                  <a:srgbClr val="00B050"/>
                </a:solidFill>
              </a:rPr>
              <a:t>	</a:t>
            </a:r>
            <a:r>
              <a:rPr lang="cs-CZ" sz="3800" b="1" dirty="0" smtClean="0">
                <a:solidFill>
                  <a:srgbClr val="002060"/>
                </a:solidFill>
              </a:rPr>
              <a:t>	        </a:t>
            </a:r>
            <a:r>
              <a:rPr lang="cs-CZ" sz="3800" b="1" dirty="0" smtClean="0">
                <a:solidFill>
                  <a:srgbClr val="00CC00"/>
                </a:solidFill>
              </a:rPr>
              <a:t>7th </a:t>
            </a:r>
            <a:r>
              <a:rPr lang="cs-CZ" sz="3800" b="1" dirty="0" err="1" smtClean="0">
                <a:solidFill>
                  <a:srgbClr val="002060"/>
                </a:solidFill>
              </a:rPr>
              <a:t>seventh</a:t>
            </a:r>
            <a:endParaRPr lang="cs-CZ" sz="3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3</a:t>
            </a:r>
            <a:r>
              <a:rPr lang="cs-CZ" sz="3800" b="1" dirty="0" smtClean="0">
                <a:solidFill>
                  <a:srgbClr val="C00000"/>
                </a:solidFill>
              </a:rPr>
              <a:t>rd</a:t>
            </a:r>
            <a:r>
              <a:rPr lang="cs-CZ" sz="3800" b="1" dirty="0" smtClean="0">
                <a:solidFill>
                  <a:srgbClr val="00206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third</a:t>
            </a:r>
            <a:r>
              <a:rPr lang="cs-CZ" sz="3800" b="1" dirty="0" smtClean="0">
                <a:solidFill>
                  <a:srgbClr val="002060"/>
                </a:solidFill>
              </a:rPr>
              <a:t>		</a:t>
            </a:r>
            <a:r>
              <a:rPr lang="cs-CZ" sz="3800" b="1" dirty="0" smtClean="0">
                <a:solidFill>
                  <a:srgbClr val="00CC00"/>
                </a:solidFill>
              </a:rPr>
              <a:t>                8th </a:t>
            </a:r>
            <a:r>
              <a:rPr lang="cs-CZ" sz="3800" b="1" dirty="0" err="1" smtClean="0">
                <a:solidFill>
                  <a:srgbClr val="002060"/>
                </a:solidFill>
              </a:rPr>
              <a:t>eighth</a:t>
            </a:r>
            <a:endParaRPr lang="cs-CZ" sz="3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4</a:t>
            </a:r>
            <a:r>
              <a:rPr lang="cs-CZ" sz="3800" b="1" dirty="0" smtClean="0">
                <a:solidFill>
                  <a:srgbClr val="C00000"/>
                </a:solidFill>
              </a:rPr>
              <a:t>th</a:t>
            </a:r>
            <a:r>
              <a:rPr lang="cs-CZ" sz="3800" b="1" dirty="0" smtClean="0">
                <a:solidFill>
                  <a:srgbClr val="00206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fourth</a:t>
            </a:r>
            <a:r>
              <a:rPr lang="cs-CZ" sz="3800" b="1" dirty="0">
                <a:solidFill>
                  <a:srgbClr val="002060"/>
                </a:solidFill>
              </a:rPr>
              <a:t>	</a:t>
            </a:r>
            <a:r>
              <a:rPr lang="cs-CZ" sz="3800" b="1" dirty="0" smtClean="0">
                <a:solidFill>
                  <a:srgbClr val="002060"/>
                </a:solidFill>
              </a:rPr>
              <a:t>	        </a:t>
            </a:r>
            <a:r>
              <a:rPr lang="cs-CZ" sz="3800" b="1" dirty="0" smtClean="0">
                <a:solidFill>
                  <a:srgbClr val="00CC00"/>
                </a:solidFill>
              </a:rPr>
              <a:t>9th</a:t>
            </a:r>
            <a:r>
              <a:rPr lang="cs-CZ" sz="3800" b="1" dirty="0" smtClean="0">
                <a:solidFill>
                  <a:srgbClr val="00206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ninth</a:t>
            </a:r>
            <a:endParaRPr lang="cs-CZ" sz="38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5th</a:t>
            </a:r>
            <a:r>
              <a:rPr lang="cs-CZ" sz="3800" b="1" dirty="0" smtClean="0">
                <a:solidFill>
                  <a:srgbClr val="00206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fifth</a:t>
            </a:r>
            <a:r>
              <a:rPr lang="cs-CZ" sz="3800" b="1" dirty="0" smtClean="0">
                <a:solidFill>
                  <a:srgbClr val="002060"/>
                </a:solidFill>
              </a:rPr>
              <a:t>			</a:t>
            </a:r>
            <a:r>
              <a:rPr lang="cs-CZ" sz="3800" b="1" dirty="0" smtClean="0">
                <a:solidFill>
                  <a:srgbClr val="00CC00"/>
                </a:solidFill>
              </a:rPr>
              <a:t>       10th </a:t>
            </a:r>
            <a:r>
              <a:rPr lang="cs-CZ" sz="3800" b="1" dirty="0" err="1" smtClean="0">
                <a:solidFill>
                  <a:srgbClr val="002060"/>
                </a:solidFill>
              </a:rPr>
              <a:t>tenth</a:t>
            </a:r>
            <a:endParaRPr lang="cs-CZ" sz="3800" b="1" dirty="0" smtClean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Petra\AppData\Local\Microsoft\Windows\Temporary Internet Files\Content.IE5\W0V3IPGU\MC90043266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1435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476672"/>
            <a:ext cx="806489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11th </a:t>
            </a:r>
            <a:r>
              <a:rPr lang="cs-CZ" sz="3800" b="1" dirty="0" err="1" smtClean="0">
                <a:solidFill>
                  <a:srgbClr val="002060"/>
                </a:solidFill>
              </a:rPr>
              <a:t>eleventh</a:t>
            </a:r>
            <a:r>
              <a:rPr lang="cs-CZ" sz="3800" b="1" dirty="0" smtClean="0">
                <a:solidFill>
                  <a:srgbClr val="002060"/>
                </a:solidFill>
              </a:rPr>
              <a:t>	    </a:t>
            </a:r>
            <a:r>
              <a:rPr lang="cs-CZ" sz="3800" b="1" dirty="0" smtClean="0">
                <a:solidFill>
                  <a:srgbClr val="00CC00"/>
                </a:solidFill>
              </a:rPr>
              <a:t>16</a:t>
            </a:r>
            <a:r>
              <a:rPr lang="cs-CZ" sz="3800" b="1" dirty="0" smtClean="0">
                <a:solidFill>
                  <a:srgbClr val="00CC00"/>
                </a:solidFill>
              </a:rPr>
              <a:t>th </a:t>
            </a:r>
            <a:r>
              <a:rPr lang="cs-CZ" sz="3800" b="1" dirty="0" err="1" smtClean="0">
                <a:solidFill>
                  <a:srgbClr val="002060"/>
                </a:solidFill>
              </a:rPr>
              <a:t>sixteenth</a:t>
            </a:r>
            <a:r>
              <a:rPr lang="cs-CZ" sz="3800" b="1" dirty="0" smtClean="0">
                <a:solidFill>
                  <a:srgbClr val="FF0000"/>
                </a:solidFill>
              </a:rPr>
              <a:t>	</a:t>
            </a:r>
            <a:endParaRPr lang="cs-CZ" sz="38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12th </a:t>
            </a:r>
            <a:r>
              <a:rPr lang="cs-CZ" sz="3800" b="1" dirty="0" err="1" smtClean="0">
                <a:solidFill>
                  <a:srgbClr val="002060"/>
                </a:solidFill>
              </a:rPr>
              <a:t>twelfth</a:t>
            </a:r>
            <a:r>
              <a:rPr lang="cs-CZ" sz="3800" b="1" dirty="0" smtClean="0">
                <a:solidFill>
                  <a:srgbClr val="00B050"/>
                </a:solidFill>
              </a:rPr>
              <a:t>	</a:t>
            </a:r>
            <a:r>
              <a:rPr lang="cs-CZ" sz="3800" b="1" dirty="0" smtClean="0">
                <a:solidFill>
                  <a:srgbClr val="002060"/>
                </a:solidFill>
              </a:rPr>
              <a:t>	    </a:t>
            </a:r>
            <a:r>
              <a:rPr lang="cs-CZ" sz="3800" b="1" dirty="0" smtClean="0">
                <a:solidFill>
                  <a:srgbClr val="00CC00"/>
                </a:solidFill>
              </a:rPr>
              <a:t>17th </a:t>
            </a:r>
            <a:r>
              <a:rPr lang="cs-CZ" sz="3800" b="1" dirty="0" err="1" smtClean="0">
                <a:solidFill>
                  <a:srgbClr val="002060"/>
                </a:solidFill>
              </a:rPr>
              <a:t>seventeenth</a:t>
            </a:r>
            <a:endParaRPr lang="cs-CZ" sz="3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13th</a:t>
            </a:r>
            <a:r>
              <a:rPr lang="cs-CZ" sz="3800" b="1" dirty="0" smtClean="0">
                <a:solidFill>
                  <a:srgbClr val="00206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thirteenth</a:t>
            </a:r>
            <a:r>
              <a:rPr lang="cs-CZ" sz="3800" b="1" dirty="0" smtClean="0">
                <a:solidFill>
                  <a:srgbClr val="002060"/>
                </a:solidFill>
              </a:rPr>
              <a:t>	    </a:t>
            </a:r>
            <a:r>
              <a:rPr lang="cs-CZ" sz="3800" b="1" dirty="0" smtClean="0">
                <a:solidFill>
                  <a:srgbClr val="00CC00"/>
                </a:solidFill>
              </a:rPr>
              <a:t>18th </a:t>
            </a:r>
            <a:r>
              <a:rPr lang="cs-CZ" sz="3800" b="1" dirty="0" err="1" smtClean="0">
                <a:solidFill>
                  <a:srgbClr val="002060"/>
                </a:solidFill>
              </a:rPr>
              <a:t>eighteenth</a:t>
            </a:r>
            <a:endParaRPr lang="cs-CZ" sz="3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14th</a:t>
            </a:r>
            <a:r>
              <a:rPr lang="cs-CZ" sz="3800" b="1" dirty="0" smtClean="0">
                <a:solidFill>
                  <a:srgbClr val="00206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fourteenth</a:t>
            </a:r>
            <a:r>
              <a:rPr lang="cs-CZ" sz="3800" b="1" dirty="0" smtClean="0">
                <a:solidFill>
                  <a:srgbClr val="002060"/>
                </a:solidFill>
              </a:rPr>
              <a:t>	</a:t>
            </a:r>
            <a:r>
              <a:rPr lang="cs-CZ" sz="3800" b="1" dirty="0">
                <a:solidFill>
                  <a:srgbClr val="002060"/>
                </a:solidFill>
              </a:rPr>
              <a:t> </a:t>
            </a:r>
            <a:r>
              <a:rPr lang="cs-CZ" sz="3800" b="1" dirty="0" smtClean="0">
                <a:solidFill>
                  <a:srgbClr val="002060"/>
                </a:solidFill>
              </a:rPr>
              <a:t>   </a:t>
            </a:r>
            <a:r>
              <a:rPr lang="cs-CZ" sz="3800" b="1" dirty="0" smtClean="0">
                <a:solidFill>
                  <a:srgbClr val="00CC00"/>
                </a:solidFill>
              </a:rPr>
              <a:t>19th</a:t>
            </a:r>
            <a:r>
              <a:rPr lang="cs-CZ" sz="3800" b="1" dirty="0" smtClean="0">
                <a:solidFill>
                  <a:srgbClr val="00206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nineteenth</a:t>
            </a:r>
            <a:endParaRPr lang="cs-CZ" sz="38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800" b="1" dirty="0" smtClean="0">
                <a:solidFill>
                  <a:srgbClr val="00CC00"/>
                </a:solidFill>
              </a:rPr>
              <a:t>15th</a:t>
            </a:r>
            <a:r>
              <a:rPr lang="cs-CZ" sz="3800" b="1" dirty="0" smtClean="0">
                <a:solidFill>
                  <a:srgbClr val="002060"/>
                </a:solidFill>
              </a:rPr>
              <a:t> </a:t>
            </a:r>
            <a:r>
              <a:rPr lang="cs-CZ" sz="3800" b="1" dirty="0" err="1" smtClean="0">
                <a:solidFill>
                  <a:srgbClr val="002060"/>
                </a:solidFill>
              </a:rPr>
              <a:t>fifteenth</a:t>
            </a:r>
            <a:r>
              <a:rPr lang="cs-CZ" sz="3800" b="1" dirty="0">
                <a:solidFill>
                  <a:srgbClr val="002060"/>
                </a:solidFill>
              </a:rPr>
              <a:t>	</a:t>
            </a:r>
            <a:endParaRPr lang="cs-CZ" sz="3800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2" descr="C:\Users\Petra\AppData\Local\Microsoft\Windows\Temporary Internet Files\Content.IE5\W0V3IPGU\MC90043266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1435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44824"/>
            <a:ext cx="864096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 smtClean="0">
                <a:solidFill>
                  <a:srgbClr val="00CC00"/>
                </a:solidFill>
              </a:rPr>
              <a:t>21</a:t>
            </a:r>
            <a:r>
              <a:rPr lang="cs-CZ" sz="3600" b="1" dirty="0" smtClean="0">
                <a:solidFill>
                  <a:srgbClr val="FF0000"/>
                </a:solidFill>
              </a:rPr>
              <a:t>st</a:t>
            </a:r>
            <a:r>
              <a:rPr lang="cs-CZ" sz="3600" b="1" dirty="0" smtClean="0">
                <a:solidFill>
                  <a:srgbClr val="00CC0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twenty</a:t>
            </a:r>
            <a:r>
              <a:rPr lang="cs-CZ" sz="3600" b="1" dirty="0" smtClean="0">
                <a:solidFill>
                  <a:srgbClr val="002060"/>
                </a:solidFill>
              </a:rPr>
              <a:t>-</a:t>
            </a:r>
            <a:r>
              <a:rPr lang="cs-CZ" sz="3600" b="1" dirty="0" err="1" smtClean="0">
                <a:solidFill>
                  <a:srgbClr val="FF0000"/>
                </a:solidFill>
              </a:rPr>
              <a:t>first</a:t>
            </a:r>
            <a:r>
              <a:rPr lang="cs-CZ" sz="3600" b="1" dirty="0" smtClean="0">
                <a:solidFill>
                  <a:srgbClr val="002060"/>
                </a:solidFill>
              </a:rPr>
              <a:t>	        </a:t>
            </a:r>
            <a:r>
              <a:rPr lang="cs-CZ" sz="3600" b="1" dirty="0" smtClean="0">
                <a:solidFill>
                  <a:srgbClr val="00CC00"/>
                </a:solidFill>
              </a:rPr>
              <a:t>26</a:t>
            </a:r>
            <a:r>
              <a:rPr lang="cs-CZ" sz="3600" b="1" dirty="0" smtClean="0">
                <a:solidFill>
                  <a:srgbClr val="00CC00"/>
                </a:solidFill>
              </a:rPr>
              <a:t>th </a:t>
            </a:r>
            <a:r>
              <a:rPr lang="cs-CZ" sz="3600" b="1" dirty="0" err="1" smtClean="0">
                <a:solidFill>
                  <a:srgbClr val="002060"/>
                </a:solidFill>
              </a:rPr>
              <a:t>twenty</a:t>
            </a:r>
            <a:r>
              <a:rPr lang="cs-CZ" sz="3600" b="1" dirty="0" smtClean="0">
                <a:solidFill>
                  <a:srgbClr val="002060"/>
                </a:solidFill>
              </a:rPr>
              <a:t>-</a:t>
            </a:r>
            <a:r>
              <a:rPr lang="cs-CZ" sz="3600" b="1" dirty="0" err="1" smtClean="0">
                <a:solidFill>
                  <a:srgbClr val="002060"/>
                </a:solidFill>
              </a:rPr>
              <a:t>sixth</a:t>
            </a:r>
            <a:r>
              <a:rPr lang="cs-CZ" sz="3600" b="1" dirty="0" smtClean="0">
                <a:solidFill>
                  <a:srgbClr val="FF0000"/>
                </a:solidFill>
              </a:rPr>
              <a:t>	</a:t>
            </a:r>
            <a:endParaRPr lang="cs-CZ" sz="36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 smtClean="0">
                <a:solidFill>
                  <a:srgbClr val="00CC00"/>
                </a:solidFill>
              </a:rPr>
              <a:t>22</a:t>
            </a:r>
            <a:r>
              <a:rPr lang="cs-CZ" sz="3600" b="1" dirty="0" smtClean="0">
                <a:solidFill>
                  <a:srgbClr val="FF0000"/>
                </a:solidFill>
              </a:rPr>
              <a:t>nd</a:t>
            </a:r>
            <a:r>
              <a:rPr lang="cs-CZ" sz="3600" b="1" dirty="0" smtClean="0">
                <a:solidFill>
                  <a:srgbClr val="00CC0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twenty</a:t>
            </a:r>
            <a:r>
              <a:rPr lang="cs-CZ" sz="3600" b="1" dirty="0" smtClean="0">
                <a:solidFill>
                  <a:srgbClr val="002060"/>
                </a:solidFill>
              </a:rPr>
              <a:t>-</a:t>
            </a:r>
            <a:r>
              <a:rPr lang="cs-CZ" sz="3600" b="1" dirty="0" err="1" smtClean="0">
                <a:solidFill>
                  <a:srgbClr val="FF0000"/>
                </a:solidFill>
              </a:rPr>
              <a:t>second</a:t>
            </a:r>
            <a:r>
              <a:rPr lang="cs-CZ" sz="3600" b="1" dirty="0">
                <a:solidFill>
                  <a:srgbClr val="00B050"/>
                </a:solidFill>
              </a:rPr>
              <a:t> </a:t>
            </a:r>
            <a:r>
              <a:rPr lang="cs-CZ" sz="3600" b="1" dirty="0" smtClean="0">
                <a:solidFill>
                  <a:srgbClr val="00B050"/>
                </a:solidFill>
              </a:rPr>
              <a:t>     </a:t>
            </a:r>
            <a:r>
              <a:rPr lang="cs-CZ" sz="3600" b="1" dirty="0" smtClean="0">
                <a:solidFill>
                  <a:srgbClr val="00CC00"/>
                </a:solidFill>
              </a:rPr>
              <a:t>27th </a:t>
            </a:r>
            <a:r>
              <a:rPr lang="cs-CZ" sz="3600" b="1" dirty="0" err="1" smtClean="0">
                <a:solidFill>
                  <a:srgbClr val="002060"/>
                </a:solidFill>
              </a:rPr>
              <a:t>twenty</a:t>
            </a:r>
            <a:r>
              <a:rPr lang="cs-CZ" sz="3600" b="1" dirty="0" smtClean="0">
                <a:solidFill>
                  <a:srgbClr val="002060"/>
                </a:solidFill>
              </a:rPr>
              <a:t>-</a:t>
            </a:r>
            <a:r>
              <a:rPr lang="cs-CZ" sz="3600" b="1" dirty="0" err="1" smtClean="0">
                <a:solidFill>
                  <a:srgbClr val="002060"/>
                </a:solidFill>
              </a:rPr>
              <a:t>seventh</a:t>
            </a:r>
            <a:endParaRPr lang="cs-CZ" sz="36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 smtClean="0">
                <a:solidFill>
                  <a:srgbClr val="00CC00"/>
                </a:solidFill>
              </a:rPr>
              <a:t>33</a:t>
            </a:r>
            <a:r>
              <a:rPr lang="cs-CZ" sz="3600" b="1" dirty="0" smtClean="0">
                <a:solidFill>
                  <a:srgbClr val="FF0000"/>
                </a:solidFill>
              </a:rPr>
              <a:t>rd </a:t>
            </a:r>
            <a:r>
              <a:rPr lang="cs-CZ" sz="3600" b="1" dirty="0" err="1" smtClean="0">
                <a:solidFill>
                  <a:srgbClr val="002060"/>
                </a:solidFill>
              </a:rPr>
              <a:t>twenty</a:t>
            </a:r>
            <a:r>
              <a:rPr lang="cs-CZ" sz="3600" b="1" dirty="0" smtClean="0">
                <a:solidFill>
                  <a:srgbClr val="002060"/>
                </a:solidFill>
              </a:rPr>
              <a:t>-</a:t>
            </a:r>
            <a:r>
              <a:rPr lang="cs-CZ" sz="3600" b="1" dirty="0" err="1" smtClean="0">
                <a:solidFill>
                  <a:srgbClr val="FF0000"/>
                </a:solidFill>
              </a:rPr>
              <a:t>third</a:t>
            </a:r>
            <a:r>
              <a:rPr lang="cs-CZ" sz="3600" b="1" dirty="0" smtClean="0">
                <a:solidFill>
                  <a:srgbClr val="002060"/>
                </a:solidFill>
              </a:rPr>
              <a:t>	        </a:t>
            </a:r>
            <a:r>
              <a:rPr lang="cs-CZ" sz="3600" b="1" dirty="0" smtClean="0">
                <a:solidFill>
                  <a:srgbClr val="00CC00"/>
                </a:solidFill>
              </a:rPr>
              <a:t>28th </a:t>
            </a:r>
            <a:r>
              <a:rPr lang="cs-CZ" sz="3600" b="1" dirty="0" err="1" smtClean="0">
                <a:solidFill>
                  <a:srgbClr val="002060"/>
                </a:solidFill>
              </a:rPr>
              <a:t>twenty</a:t>
            </a:r>
            <a:r>
              <a:rPr lang="cs-CZ" sz="3600" b="1" dirty="0" smtClean="0">
                <a:solidFill>
                  <a:srgbClr val="002060"/>
                </a:solidFill>
              </a:rPr>
              <a:t>-</a:t>
            </a:r>
            <a:r>
              <a:rPr lang="cs-CZ" sz="3600" b="1" dirty="0" err="1" smtClean="0">
                <a:solidFill>
                  <a:srgbClr val="002060"/>
                </a:solidFill>
              </a:rPr>
              <a:t>eighth</a:t>
            </a:r>
            <a:endParaRPr lang="cs-CZ" sz="36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>
                <a:solidFill>
                  <a:srgbClr val="00CC00"/>
                </a:solidFill>
              </a:rPr>
              <a:t>2</a:t>
            </a:r>
            <a:r>
              <a:rPr lang="cs-CZ" sz="3600" b="1" dirty="0" smtClean="0">
                <a:solidFill>
                  <a:srgbClr val="00CC00"/>
                </a:solidFill>
              </a:rPr>
              <a:t>4</a:t>
            </a:r>
            <a:r>
              <a:rPr lang="cs-CZ" sz="3600" b="1" dirty="0" smtClean="0">
                <a:solidFill>
                  <a:srgbClr val="FF0000"/>
                </a:solidFill>
              </a:rPr>
              <a:t>th </a:t>
            </a:r>
            <a:r>
              <a:rPr lang="cs-CZ" sz="3600" b="1" dirty="0" err="1" smtClean="0">
                <a:solidFill>
                  <a:srgbClr val="002060"/>
                </a:solidFill>
              </a:rPr>
              <a:t>twenty</a:t>
            </a:r>
            <a:r>
              <a:rPr lang="cs-CZ" sz="3600" b="1" dirty="0" smtClean="0">
                <a:solidFill>
                  <a:srgbClr val="002060"/>
                </a:solidFill>
              </a:rPr>
              <a:t>-</a:t>
            </a:r>
            <a:r>
              <a:rPr lang="cs-CZ" sz="3600" b="1" dirty="0" err="1" smtClean="0">
                <a:solidFill>
                  <a:srgbClr val="FF0000"/>
                </a:solidFill>
              </a:rPr>
              <a:t>fourth</a:t>
            </a:r>
            <a:r>
              <a:rPr lang="cs-CZ" sz="3600" b="1" dirty="0" smtClean="0">
                <a:solidFill>
                  <a:srgbClr val="002060"/>
                </a:solidFill>
              </a:rPr>
              <a:t>	</a:t>
            </a:r>
            <a:r>
              <a:rPr lang="cs-CZ" sz="3600" b="1" dirty="0">
                <a:solidFill>
                  <a:srgbClr val="002060"/>
                </a:solidFill>
              </a:rPr>
              <a:t> </a:t>
            </a:r>
            <a:r>
              <a:rPr lang="cs-CZ" sz="3600" b="1" dirty="0" smtClean="0">
                <a:solidFill>
                  <a:srgbClr val="002060"/>
                </a:solidFill>
              </a:rPr>
              <a:t>       </a:t>
            </a:r>
            <a:r>
              <a:rPr lang="cs-CZ" sz="3600" b="1" dirty="0" smtClean="0">
                <a:solidFill>
                  <a:srgbClr val="00CC00"/>
                </a:solidFill>
              </a:rPr>
              <a:t>29th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twenty</a:t>
            </a:r>
            <a:r>
              <a:rPr lang="cs-CZ" sz="3600" b="1" dirty="0" smtClean="0">
                <a:solidFill>
                  <a:srgbClr val="002060"/>
                </a:solidFill>
              </a:rPr>
              <a:t>-</a:t>
            </a:r>
            <a:r>
              <a:rPr lang="cs-CZ" sz="3600" b="1" dirty="0" err="1" smtClean="0">
                <a:solidFill>
                  <a:srgbClr val="002060"/>
                </a:solidFill>
              </a:rPr>
              <a:t>ninth</a:t>
            </a:r>
            <a:endParaRPr lang="cs-CZ" sz="36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>
                <a:solidFill>
                  <a:srgbClr val="00CC00"/>
                </a:solidFill>
              </a:rPr>
              <a:t>2</a:t>
            </a:r>
            <a:r>
              <a:rPr lang="cs-CZ" sz="3600" b="1" dirty="0" smtClean="0">
                <a:solidFill>
                  <a:srgbClr val="00CC00"/>
                </a:solidFill>
              </a:rPr>
              <a:t>5th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twenty</a:t>
            </a:r>
            <a:r>
              <a:rPr lang="cs-CZ" sz="3600" b="1" dirty="0" smtClean="0">
                <a:solidFill>
                  <a:srgbClr val="002060"/>
                </a:solidFill>
              </a:rPr>
              <a:t>-</a:t>
            </a:r>
            <a:r>
              <a:rPr lang="cs-CZ" sz="3600" b="1" dirty="0" err="1" smtClean="0">
                <a:solidFill>
                  <a:srgbClr val="002060"/>
                </a:solidFill>
              </a:rPr>
              <a:t>fifth</a:t>
            </a:r>
            <a:r>
              <a:rPr lang="cs-CZ" sz="3600" b="1" dirty="0">
                <a:solidFill>
                  <a:srgbClr val="002060"/>
                </a:solidFill>
              </a:rPr>
              <a:t>	</a:t>
            </a:r>
            <a:endParaRPr lang="cs-CZ" sz="3600" b="1" dirty="0" smtClean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88640"/>
            <a:ext cx="8640960" cy="1569660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U složených číslovek zůstávají </a:t>
            </a:r>
            <a:r>
              <a:rPr lang="cs-CZ" sz="3200" b="1" u="sng" dirty="0" smtClean="0">
                <a:solidFill>
                  <a:srgbClr val="002060"/>
                </a:solidFill>
              </a:rPr>
              <a:t>celé desítky </a:t>
            </a:r>
            <a:br>
              <a:rPr lang="cs-CZ" sz="3200" b="1" u="sng" dirty="0" smtClean="0">
                <a:solidFill>
                  <a:srgbClr val="002060"/>
                </a:solidFill>
              </a:rPr>
            </a:br>
            <a:r>
              <a:rPr lang="cs-CZ" sz="3200" b="1" u="sng" dirty="0" smtClean="0">
                <a:solidFill>
                  <a:srgbClr val="002060"/>
                </a:solidFill>
              </a:rPr>
              <a:t>v základním tvaru</a:t>
            </a:r>
            <a:r>
              <a:rPr lang="cs-CZ" sz="3200" b="1" dirty="0" smtClean="0">
                <a:solidFill>
                  <a:srgbClr val="002060"/>
                </a:solidFill>
              </a:rPr>
              <a:t>, </a:t>
            </a:r>
            <a:r>
              <a:rPr lang="cs-CZ" sz="3200" b="1" u="sng" dirty="0" smtClean="0">
                <a:solidFill>
                  <a:srgbClr val="002060"/>
                </a:solidFill>
              </a:rPr>
              <a:t>přidáváme až řadovou jednotku. </a:t>
            </a:r>
            <a:endParaRPr lang="cs-CZ" sz="3200" b="1" u="sng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Petra\AppData\Local\Microsoft\Windows\Temporary Internet Files\Content.IE5\W0V3IPGU\MC90043266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1435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340768"/>
            <a:ext cx="864096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 smtClean="0">
                <a:solidFill>
                  <a:srgbClr val="00CC00"/>
                </a:solidFill>
              </a:rPr>
              <a:t>20th </a:t>
            </a:r>
            <a:r>
              <a:rPr lang="cs-CZ" sz="3600" b="1" dirty="0" err="1" smtClean="0">
                <a:solidFill>
                  <a:srgbClr val="002060"/>
                </a:solidFill>
              </a:rPr>
              <a:t>twent</a:t>
            </a:r>
            <a:r>
              <a:rPr lang="cs-CZ" sz="3600" b="1" dirty="0" err="1" smtClean="0">
                <a:solidFill>
                  <a:srgbClr val="FF0000"/>
                </a:solidFill>
              </a:rPr>
              <a:t>ieth</a:t>
            </a:r>
            <a:r>
              <a:rPr lang="cs-CZ" sz="3600" b="1" dirty="0" smtClean="0">
                <a:solidFill>
                  <a:srgbClr val="FF0000"/>
                </a:solidFill>
              </a:rPr>
              <a:t>	       </a:t>
            </a:r>
            <a:r>
              <a:rPr lang="cs-CZ" sz="3600" b="1" dirty="0" smtClean="0">
                <a:solidFill>
                  <a:srgbClr val="00CC00"/>
                </a:solidFill>
              </a:rPr>
              <a:t>80th </a:t>
            </a:r>
            <a:r>
              <a:rPr lang="cs-CZ" sz="3600" b="1" dirty="0" err="1" smtClean="0">
                <a:solidFill>
                  <a:srgbClr val="002060"/>
                </a:solidFill>
              </a:rPr>
              <a:t>eightieth</a:t>
            </a:r>
            <a:r>
              <a:rPr lang="cs-CZ" sz="3600" b="1" dirty="0" smtClean="0">
                <a:solidFill>
                  <a:srgbClr val="002060"/>
                </a:solidFill>
              </a:rPr>
              <a:t>	   </a:t>
            </a:r>
            <a:r>
              <a:rPr lang="cs-CZ" sz="3600" b="1" dirty="0" smtClean="0">
                <a:solidFill>
                  <a:srgbClr val="00CC00"/>
                </a:solidFill>
              </a:rPr>
              <a:t>30th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thirt</a:t>
            </a:r>
            <a:r>
              <a:rPr lang="cs-CZ" sz="3600" b="1" dirty="0" err="1" smtClean="0">
                <a:solidFill>
                  <a:srgbClr val="FF0000"/>
                </a:solidFill>
              </a:rPr>
              <a:t>ieth</a:t>
            </a:r>
            <a:r>
              <a:rPr lang="cs-CZ" sz="3600" b="1" dirty="0" smtClean="0">
                <a:solidFill>
                  <a:srgbClr val="002060"/>
                </a:solidFill>
              </a:rPr>
              <a:t>		       </a:t>
            </a:r>
            <a:r>
              <a:rPr lang="cs-CZ" sz="3600" b="1" dirty="0" smtClean="0">
                <a:solidFill>
                  <a:srgbClr val="00CC00"/>
                </a:solidFill>
              </a:rPr>
              <a:t>90th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ninetieth</a:t>
            </a:r>
            <a:endParaRPr lang="cs-CZ" sz="36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 smtClean="0">
                <a:solidFill>
                  <a:srgbClr val="00CC00"/>
                </a:solidFill>
              </a:rPr>
              <a:t>40th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fourtieth</a:t>
            </a:r>
            <a:r>
              <a:rPr lang="cs-CZ" sz="3600" b="1" dirty="0" smtClean="0">
                <a:solidFill>
                  <a:srgbClr val="002060"/>
                </a:solidFill>
              </a:rPr>
              <a:t>	            </a:t>
            </a:r>
            <a:r>
              <a:rPr lang="cs-CZ" sz="3600" b="1" dirty="0" smtClean="0">
                <a:solidFill>
                  <a:srgbClr val="00CC00"/>
                </a:solidFill>
              </a:rPr>
              <a:t>    100th </a:t>
            </a:r>
            <a:r>
              <a:rPr lang="cs-CZ" sz="3600" b="1" dirty="0" err="1" smtClean="0">
                <a:solidFill>
                  <a:srgbClr val="002060"/>
                </a:solidFill>
              </a:rPr>
              <a:t>one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hundred</a:t>
            </a:r>
            <a:r>
              <a:rPr lang="cs-CZ" sz="3600" b="1" dirty="0" err="1" smtClean="0">
                <a:solidFill>
                  <a:srgbClr val="FF0000"/>
                </a:solidFill>
              </a:rPr>
              <a:t>th</a:t>
            </a:r>
            <a:endParaRPr lang="cs-CZ" sz="3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 smtClean="0">
                <a:solidFill>
                  <a:srgbClr val="00CC00"/>
                </a:solidFill>
              </a:rPr>
              <a:t>50th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fiftieth</a:t>
            </a:r>
            <a:r>
              <a:rPr lang="cs-CZ" sz="3600" b="1" dirty="0">
                <a:solidFill>
                  <a:srgbClr val="002060"/>
                </a:solidFill>
              </a:rPr>
              <a:t>	</a:t>
            </a:r>
            <a:r>
              <a:rPr lang="cs-CZ" sz="3600" b="1" dirty="0" smtClean="0">
                <a:solidFill>
                  <a:srgbClr val="002060"/>
                </a:solidFill>
              </a:rPr>
              <a:t>	  </a:t>
            </a:r>
            <a:r>
              <a:rPr lang="cs-CZ" sz="3600" b="1" dirty="0" smtClean="0">
                <a:solidFill>
                  <a:srgbClr val="00CC00"/>
                </a:solidFill>
              </a:rPr>
              <a:t>1,000th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one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thousand</a:t>
            </a:r>
            <a:r>
              <a:rPr lang="cs-CZ" sz="3600" b="1" dirty="0" err="1" smtClean="0">
                <a:solidFill>
                  <a:srgbClr val="FF0000"/>
                </a:solidFill>
              </a:rPr>
              <a:t>th</a:t>
            </a:r>
            <a:endParaRPr lang="cs-CZ" sz="3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 smtClean="0">
                <a:solidFill>
                  <a:srgbClr val="00CC00"/>
                </a:solidFill>
              </a:rPr>
              <a:t>60th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sixtieth</a:t>
            </a:r>
            <a:r>
              <a:rPr lang="cs-CZ" sz="3600" b="1" dirty="0" smtClean="0">
                <a:solidFill>
                  <a:srgbClr val="002060"/>
                </a:solidFill>
              </a:rPr>
              <a:t>           </a:t>
            </a:r>
            <a:r>
              <a:rPr lang="cs-CZ" sz="3600" b="1" dirty="0" smtClean="0">
                <a:solidFill>
                  <a:srgbClr val="00CC00"/>
                </a:solidFill>
              </a:rPr>
              <a:t>1,000,000th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one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million</a:t>
            </a:r>
            <a:r>
              <a:rPr lang="cs-CZ" sz="3600" b="1" dirty="0" err="1" smtClean="0">
                <a:solidFill>
                  <a:srgbClr val="FF0000"/>
                </a:solidFill>
              </a:rPr>
              <a:t>th</a:t>
            </a:r>
            <a:r>
              <a:rPr lang="cs-CZ" sz="3600" b="1" dirty="0" smtClean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3600" b="1" dirty="0" smtClean="0">
                <a:solidFill>
                  <a:srgbClr val="00CC00"/>
                </a:solidFill>
              </a:rPr>
              <a:t>70th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seventieth</a:t>
            </a:r>
            <a:endParaRPr lang="cs-CZ" sz="36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sz="36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sz="3600" b="1" dirty="0" smtClean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88640"/>
            <a:ext cx="8640960" cy="1077218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U </a:t>
            </a:r>
            <a:r>
              <a:rPr lang="cs-CZ" sz="3200" b="1" u="sng" dirty="0" smtClean="0">
                <a:solidFill>
                  <a:srgbClr val="002060"/>
                </a:solidFill>
              </a:rPr>
              <a:t>celých desítek </a:t>
            </a:r>
            <a:r>
              <a:rPr lang="cs-CZ" sz="3200" b="1" dirty="0" smtClean="0">
                <a:solidFill>
                  <a:srgbClr val="FF0000"/>
                </a:solidFill>
              </a:rPr>
              <a:t>koncové </a:t>
            </a:r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–y </a:t>
            </a:r>
            <a:r>
              <a:rPr lang="cs-CZ" sz="3200" b="1" dirty="0" smtClean="0">
                <a:solidFill>
                  <a:srgbClr val="FF0000"/>
                </a:solidFill>
              </a:rPr>
              <a:t>změkčíme na </a:t>
            </a:r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cs-CZ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cs-CZ" sz="3200" b="1" dirty="0" smtClean="0">
                <a:solidFill>
                  <a:srgbClr val="FF0000"/>
                </a:solidFill>
              </a:rPr>
              <a:t>, přidáme </a:t>
            </a:r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cs-CZ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cs-CZ" sz="3200" b="1" dirty="0" smtClean="0">
                <a:solidFill>
                  <a:srgbClr val="FF0000"/>
                </a:solidFill>
              </a:rPr>
              <a:t>.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327</Words>
  <Application>Microsoft Office PowerPoint</Application>
  <PresentationFormat>Předvádění na obrazovce (4:3)</PresentationFormat>
  <Paragraphs>128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Ordinal numbers and dates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42</cp:revision>
  <dcterms:created xsi:type="dcterms:W3CDTF">2014-01-27T18:46:56Z</dcterms:created>
  <dcterms:modified xsi:type="dcterms:W3CDTF">2014-01-27T22:34:33Z</dcterms:modified>
</cp:coreProperties>
</file>