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2" r:id="rId2"/>
    <p:sldId id="273" r:id="rId3"/>
    <p:sldId id="256" r:id="rId4"/>
    <p:sldId id="282" r:id="rId5"/>
    <p:sldId id="283" r:id="rId6"/>
    <p:sldId id="287" r:id="rId7"/>
    <p:sldId id="278" r:id="rId8"/>
    <p:sldId id="284" r:id="rId9"/>
    <p:sldId id="285" r:id="rId10"/>
    <p:sldId id="286" r:id="rId11"/>
    <p:sldId id="291" r:id="rId12"/>
    <p:sldId id="288" r:id="rId13"/>
    <p:sldId id="290" r:id="rId14"/>
    <p:sldId id="292" r:id="rId15"/>
    <p:sldId id="293" r:id="rId16"/>
    <p:sldId id="295" r:id="rId17"/>
    <p:sldId id="276" r:id="rId18"/>
    <p:sldId id="289" r:id="rId19"/>
    <p:sldId id="294" r:id="rId20"/>
    <p:sldId id="296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726" y="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EA3EE-035D-466B-9B6C-8CF3C7F310DF}" type="datetimeFigureOut">
              <a:rPr lang="cs-CZ" smtClean="0"/>
              <a:pPr/>
              <a:t>18.5.2014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67E6F-5184-4AF4-9EB6-1187ED5E586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FA4A-C007-47BC-B23E-843FC342D80A}" type="datetimeFigureOut">
              <a:rPr lang="cs-CZ" smtClean="0"/>
              <a:pPr/>
              <a:t>18.5.2014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E2C6-018C-4F91-B461-CB6DCD9913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FA4A-C007-47BC-B23E-843FC342D80A}" type="datetimeFigureOut">
              <a:rPr lang="cs-CZ" smtClean="0"/>
              <a:pPr/>
              <a:t>18.5.2014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E2C6-018C-4F91-B461-CB6DCD9913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FA4A-C007-47BC-B23E-843FC342D80A}" type="datetimeFigureOut">
              <a:rPr lang="cs-CZ" smtClean="0"/>
              <a:pPr/>
              <a:t>18.5.2014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E2C6-018C-4F91-B461-CB6DCD9913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FA4A-C007-47BC-B23E-843FC342D80A}" type="datetimeFigureOut">
              <a:rPr lang="cs-CZ" smtClean="0"/>
              <a:pPr/>
              <a:t>18.5.2014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E2C6-018C-4F91-B461-CB6DCD9913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FA4A-C007-47BC-B23E-843FC342D80A}" type="datetimeFigureOut">
              <a:rPr lang="cs-CZ" smtClean="0"/>
              <a:pPr/>
              <a:t>18.5.2014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E2C6-018C-4F91-B461-CB6DCD9913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FA4A-C007-47BC-B23E-843FC342D80A}" type="datetimeFigureOut">
              <a:rPr lang="cs-CZ" smtClean="0"/>
              <a:pPr/>
              <a:t>18.5.2014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E2C6-018C-4F91-B461-CB6DCD9913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FA4A-C007-47BC-B23E-843FC342D80A}" type="datetimeFigureOut">
              <a:rPr lang="cs-CZ" smtClean="0"/>
              <a:pPr/>
              <a:t>18.5.2014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E2C6-018C-4F91-B461-CB6DCD9913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FA4A-C007-47BC-B23E-843FC342D80A}" type="datetimeFigureOut">
              <a:rPr lang="cs-CZ" smtClean="0"/>
              <a:pPr/>
              <a:t>18.5.2014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E2C6-018C-4F91-B461-CB6DCD9913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FA4A-C007-47BC-B23E-843FC342D80A}" type="datetimeFigureOut">
              <a:rPr lang="cs-CZ" smtClean="0"/>
              <a:pPr/>
              <a:t>18.5.2014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E2C6-018C-4F91-B461-CB6DCD9913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FA4A-C007-47BC-B23E-843FC342D80A}" type="datetimeFigureOut">
              <a:rPr lang="cs-CZ" smtClean="0"/>
              <a:pPr/>
              <a:t>18.5.2014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E2C6-018C-4F91-B461-CB6DCD9913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FA4A-C007-47BC-B23E-843FC342D80A}" type="datetimeFigureOut">
              <a:rPr lang="cs-CZ" smtClean="0"/>
              <a:pPr/>
              <a:t>18.5.2014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E2C6-018C-4F91-B461-CB6DCD9913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BFA4A-C007-47BC-B23E-843FC342D80A}" type="datetimeFigureOut">
              <a:rPr lang="cs-CZ" smtClean="0"/>
              <a:pPr/>
              <a:t>18.5.2014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BE2C6-018C-4F91-B461-CB6DCD9913B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0/Approach_grafting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zs-mozartova.cz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0/0e/Saintpaulia20100216_05.jpg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8" y="2060848"/>
            <a:ext cx="3600400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800" b="1" dirty="0" smtClean="0">
                <a:solidFill>
                  <a:srgbClr val="00B050"/>
                </a:solidFill>
                <a:latin typeface="Comic Sans MS" pitchFamily="66" charset="0"/>
              </a:rPr>
              <a:t>A) přirozené: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latin typeface="Comic Sans MS" pitchFamily="66" charset="0"/>
              </a:rPr>
              <a:t>  	šlahouny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latin typeface="Comic Sans MS" pitchFamily="66" charset="0"/>
              </a:rPr>
              <a:t>  	cibulemi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latin typeface="Comic Sans MS" pitchFamily="66" charset="0"/>
              </a:rPr>
              <a:t> 	hlízami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latin typeface="Comic Sans MS" pitchFamily="66" charset="0"/>
              </a:rPr>
              <a:t>  	oddenky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11560" y="404664"/>
            <a:ext cx="792088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Comic Sans MS" pitchFamily="66" charset="0"/>
              </a:rPr>
              <a:t>VEGETATIVNÍ ROZMNOŽOVÁNÍ  SE DĚLÍ NA:</a:t>
            </a:r>
          </a:p>
        </p:txBody>
      </p:sp>
      <p:sp>
        <p:nvSpPr>
          <p:cNvPr id="4" name="Obdélník 3"/>
          <p:cNvSpPr/>
          <p:nvPr/>
        </p:nvSpPr>
        <p:spPr>
          <a:xfrm>
            <a:off x="4716016" y="2060848"/>
            <a:ext cx="3744416" cy="22322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B) umělé: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latin typeface="Comic Sans MS" pitchFamily="66" charset="0"/>
              </a:rPr>
              <a:t>  	řízkováním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latin typeface="Comic Sans MS" pitchFamily="66" charset="0"/>
              </a:rPr>
              <a:t>  	roubováním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latin typeface="Comic Sans MS" pitchFamily="66" charset="0"/>
              </a:rPr>
              <a:t>  	očkováním</a:t>
            </a:r>
          </a:p>
          <a:p>
            <a:endParaRPr lang="cs-CZ" sz="2800" dirty="0">
              <a:latin typeface="Comic Sans MS" pitchFamily="66" charset="0"/>
            </a:endParaRPr>
          </a:p>
        </p:txBody>
      </p:sp>
      <p:pic>
        <p:nvPicPr>
          <p:cNvPr id="5" name="Picture 4" descr="http://upload.wikimedia.org/wikipedia/commons/5/5e/Root_tubers_of_Dahlia_variabil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581128"/>
            <a:ext cx="2160240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8674" name="Picture 2" descr="File:Approach graftin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581128"/>
            <a:ext cx="2199071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4716016" y="6021288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Obr.2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le:Fragaria vesc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51520" y="260648"/>
            <a:ext cx="2808312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šlahouny – jahodník, zelenec, zběhovec</a:t>
            </a:r>
            <a:endParaRPr lang="cs-CZ" sz="36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4818" name="Picture 2" descr="http://upload.wikimedia.org/wikipedia/commons/3/34/Chlorophytum_comosum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692696"/>
            <a:ext cx="3275856" cy="4653136"/>
          </a:xfrm>
          <a:prstGeom prst="rect">
            <a:avLst/>
          </a:prstGeom>
          <a:noFill/>
        </p:spPr>
      </p:pic>
      <p:pic>
        <p:nvPicPr>
          <p:cNvPr id="34820" name="Picture 4" descr="File:Ajuga reptans 20070429 132711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293096"/>
            <a:ext cx="3275856" cy="2564904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95536" y="63093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Obr.3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100392" y="9087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Obr.4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100392" y="63093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Obr.5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upload.wikimedia.org/wikipedia/commons/thumb/8/85/Tulip01.jpg/640px-Tulip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4149080"/>
          </a:xfrm>
          <a:prstGeom prst="rect">
            <a:avLst/>
          </a:prstGeom>
          <a:noFill/>
        </p:spPr>
      </p:pic>
      <p:pic>
        <p:nvPicPr>
          <p:cNvPr id="31748" name="Picture 4" descr="Sněženka podsněžní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31750" name="Picture 6" descr="bledule jarní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99181"/>
            <a:ext cx="4572000" cy="3158819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4788024" y="5445224"/>
            <a:ext cx="4176464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cibule – tulipán, sněženka, bledule</a:t>
            </a:r>
            <a:endParaRPr lang="cs-CZ" sz="36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32129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Obr.6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79512" y="63093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Obr.7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716016" y="5486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Obr.8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ile:2010-06-19-supermarkt-by-RalfR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3892"/>
          </a:xfrm>
          <a:prstGeom prst="rect">
            <a:avLst/>
          </a:prstGeom>
          <a:noFill/>
        </p:spPr>
      </p:pic>
      <p:pic>
        <p:nvPicPr>
          <p:cNvPr id="3" name="Obrázek 2" descr="Říjen - koncem měsíce sklidíme hlízy jiřin (PROVOBIS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708920"/>
            <a:ext cx="5148064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251520" y="260648"/>
            <a:ext cx="2808312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hlízy – lilek brambor, jiřiny</a:t>
            </a:r>
            <a:endParaRPr lang="cs-CZ" sz="36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512" y="63093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Obr.9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067944" y="62373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Obr.10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File:Fresh Gin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51520" y="260648"/>
            <a:ext cx="2808312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oddenek – zázvor, konvalinka</a:t>
            </a:r>
            <a:endParaRPr lang="cs-CZ" sz="36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6870" name="Picture 6" descr="File:Convallaria majali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3489852" cy="465313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483768" y="63093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Obr.11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100392" y="63813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Obr.12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File:Saintpaulia20100216 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8024" cy="3429000"/>
          </a:xfrm>
          <a:prstGeom prst="rect">
            <a:avLst/>
          </a:prstGeom>
          <a:noFill/>
        </p:spPr>
      </p:pic>
      <p:pic>
        <p:nvPicPr>
          <p:cNvPr id="37890" name="Picture 2" descr="File:Begonia rex 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4788024" cy="3501008"/>
          </a:xfrm>
          <a:prstGeom prst="rect">
            <a:avLst/>
          </a:prstGeom>
          <a:noFill/>
        </p:spPr>
      </p:pic>
      <p:pic>
        <p:nvPicPr>
          <p:cNvPr id="37894" name="Picture 6" descr="File:Starr 070906-8711 Fuchsia x hybri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0"/>
            <a:ext cx="4355976" cy="4943872"/>
          </a:xfrm>
          <a:prstGeom prst="rect">
            <a:avLst/>
          </a:prstGeom>
          <a:noFill/>
        </p:spPr>
      </p:pic>
      <p:pic>
        <p:nvPicPr>
          <p:cNvPr id="37892" name="Picture 4" descr="http://upload.wikimedia.org/wikipedia/commons/thumb/3/31/Pelargonium_peltatum_hort._a1.jpg/800px-Pelargonium_peltatum_hort._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861048"/>
            <a:ext cx="4355975" cy="2996952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23528" y="2420888"/>
            <a:ext cx="4176464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řízky listové – africká fialka, begónie</a:t>
            </a:r>
            <a:endParaRPr lang="cs-CZ" sz="36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004048" y="2420888"/>
            <a:ext cx="3960440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řízky stonkové – pelargonie, fuchsie</a:t>
            </a:r>
            <a:endParaRPr lang="cs-CZ" sz="36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79512" y="116632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Obr.1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79512" y="6309320"/>
            <a:ext cx="807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Obr.13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860032" y="116632"/>
            <a:ext cx="807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Obr.14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084440" y="6461720"/>
            <a:ext cx="807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Obr.15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Grožđe muškat, srpanjski bijeli, na trsu (20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</p:spPr>
      </p:pic>
      <p:pic>
        <p:nvPicPr>
          <p:cNvPr id="1028" name="Picture 4" descr="File:Cherries summerl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356992"/>
            <a:ext cx="4860032" cy="3672408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4716016" y="332656"/>
            <a:ext cx="4176464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r</a:t>
            </a:r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oubování, očkování – vinná réva, třešeň</a:t>
            </a:r>
            <a:endParaRPr lang="cs-CZ" sz="36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7504" y="116632"/>
            <a:ext cx="807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Obr.16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172400" y="3429000"/>
            <a:ext cx="807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Obr.17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délník 9"/>
          <p:cNvSpPr>
            <a:spLocks noChangeArrowheads="1"/>
          </p:cNvSpPr>
          <p:nvPr/>
        </p:nvSpPr>
        <p:spPr bwMode="auto">
          <a:xfrm>
            <a:off x="323528" y="1844824"/>
            <a:ext cx="8496944" cy="481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cs-CZ" sz="1600" i="1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b="1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>
              <a:lnSpc>
                <a:spcPct val="80000"/>
              </a:lnSpc>
            </a:pPr>
            <a:endParaRPr lang="cs-CZ" sz="1600" b="1" i="1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ČERNÍK, V. a kol. Přírodopis 2, Zoologie. Botanika. Praha : SPN, 1999, ISBN 80-7235-069-2. s. </a:t>
            </a: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82.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b="1" i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</a:rPr>
              <a:t>Použité </a:t>
            </a:r>
            <a:r>
              <a:rPr lang="cs-CZ" sz="1600" b="1" i="1" dirty="0">
                <a:solidFill>
                  <a:srgbClr val="000000"/>
                </a:solidFill>
                <a:latin typeface="Courier New" pitchFamily="49" charset="0"/>
              </a:rPr>
              <a:t>zdroje:</a:t>
            </a:r>
          </a:p>
          <a:p>
            <a:pPr>
              <a:lnSpc>
                <a:spcPct val="80000"/>
              </a:lnSpc>
            </a:pPr>
            <a:endParaRPr lang="cs-CZ" sz="1600" i="1" dirty="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>
                <a:latin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</a:rPr>
              <a:t>8, 15</a:t>
            </a:r>
            <a:endParaRPr lang="cs-CZ" sz="16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[OBR.1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]: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Bff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[cit.2014-05-09].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Dostupný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WWW:&lt;http://commons.wikimedia.org/wiki/File:Saintpaulia20100216_05.jpg&gt;.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</a:rPr>
              <a:t>Strana 10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[OBR.2]: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Paunaro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[cit.2014-05-09]. Dostupný pod licencí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domain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:&lt;http://commons.wikimedia.org/wiki/File:Approach_grafting.png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</a:rPr>
              <a:t>Strana 11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OBR.3]: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KENPEI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[cit.2014-05-09].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species.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wikimedia.org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wiki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File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Fragaria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_vesca1.jpg&gt;.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5363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1655763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 bwMode="auto">
          <a:xfrm>
            <a:off x="2627784" y="620688"/>
            <a:ext cx="5976937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23528" y="332656"/>
            <a:ext cx="8424936" cy="639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OBR.4]: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Kurt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Stueber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[cit.2014-05-09].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WWW:&lt;http://commons.wikimedia.org/wiki/File:Chlorophytum_comosum0.jpg&gt;.</a:t>
            </a:r>
          </a:p>
          <a:p>
            <a:pPr marR="0" lvl="0" indent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  <a:p>
            <a:pPr marR="0" lvl="0" indent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OBR.5]: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EnLorax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. 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cit.2014-05-09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Dostupný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pod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  <a:endParaRPr lang="cs-CZ" sz="1600" i="1" dirty="0" smtClean="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  <a:p>
            <a:pPr marR="0" lvl="0" indent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WWW:&lt;http://commons.wikimedia.org/wiki/File:Ajuga_reptans_20070429_132711_1.jpg&gt;.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</a:rPr>
              <a:t>12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OBR.6]: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Greudin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[cit.2014-05-09]. Dostupný pod licencí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domain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WWW:&lt;http://commons.wikimedia.org/wiki/File:Tulip01.jpg&gt;.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OBR.7]: User: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Roweromaniak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[cit.2014-05-09].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WWW:&lt;http://commons.wikimedia.org/wiki/File:Leucoium_vernum_411-20.jpg&gt;.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OBR.8]: User: David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Paloch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[cit.2014-05-09].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WWW:&lt;http://commons.wikimedia.org/wiki/File:Galanthus_nivalis.jpg&gt;.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</a:rPr>
              <a:t>Strana 13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[OBR.9]: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Ralf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Roletschek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[cit.2014-05-09].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WWW:&lt;http://commons.wikimedia.org/wiki/File:2010-06-19-supermarkt-by-RalfR-29.jpg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marR="0" lvl="0" indent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[OBR.10]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cit.2014-05-09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]. Dostupný na </a:t>
            </a:r>
          </a:p>
          <a:p>
            <a:pPr marR="0" lvl="0" indent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WWW:&lt;http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://www.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garten.cz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/a/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cz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/7121-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rijen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-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okrasna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-zahrada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/&gt;.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 </a:t>
            </a:r>
            <a:endParaRPr lang="cs-CZ" sz="1600" i="1" dirty="0" smtClean="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339292"/>
            <a:ext cx="8712968" cy="6075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cs-CZ" i="1" dirty="0" smtClean="0">
                <a:latin typeface="Courier New" pitchFamily="49" charset="0"/>
              </a:rPr>
              <a:t>Strana 14</a:t>
            </a:r>
            <a:endParaRPr lang="cs-CZ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OBR.11]: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Krzysztof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P.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Jasiutowicz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. 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[cit.2014-05-09]. Dostupný pod licencí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WWW:&lt;http://commons.wikimedia.org/wiki/File:Convallaria_majalis_l.jpg&gt;.</a:t>
            </a:r>
          </a:p>
          <a:p>
            <a:pPr>
              <a:lnSpc>
                <a:spcPct val="80000"/>
              </a:lnSpc>
            </a:pPr>
            <a:endParaRPr lang="cs-CZ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[OBR.12]: Miansari66. 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[cit.2014-05-09]. Dostupný pod licencí Public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domain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WWW:&lt;http://commons.wikimedia.org/wiki/File:Fresh_Ginger.JPG&gt;.</a:t>
            </a:r>
          </a:p>
          <a:p>
            <a:pPr>
              <a:lnSpc>
                <a:spcPct val="80000"/>
              </a:lnSpc>
            </a:pPr>
            <a:endParaRPr lang="cs-CZ" i="1" dirty="0" smtClean="0"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i="1" dirty="0" smtClean="0">
                <a:latin typeface="Courier New" pitchFamily="49" charset="0"/>
              </a:rPr>
              <a:t>Strana </a:t>
            </a:r>
            <a:r>
              <a:rPr lang="cs-CZ" i="1" dirty="0" smtClean="0">
                <a:latin typeface="Courier New" pitchFamily="49" charset="0"/>
              </a:rPr>
              <a:t>15</a:t>
            </a:r>
            <a:endParaRPr lang="cs-CZ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[OBR.13]: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Jerzy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Opioła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. 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[cit.2014-05-09]. Dostupný pod licencí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na </a:t>
            </a:r>
            <a:endParaRPr lang="cs-CZ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WWW:&lt;http://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commons.wikimedia.org/wiki/File:Begonia_rex_a1.jpg&gt;.</a:t>
            </a:r>
            <a:endParaRPr lang="cs-CZ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OBR.14]: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Forest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&amp;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Kim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Starr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 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[cit.2014-05-09]. Dostupný pod licencí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na </a:t>
            </a:r>
            <a:endParaRPr lang="cs-CZ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WWW:&lt;https://commons.wikimedia.org/wiki/File:Starr_070906-8711_Fuchsia_x_hybrida.jpg&gt;.</a:t>
            </a:r>
          </a:p>
          <a:p>
            <a:pPr>
              <a:lnSpc>
                <a:spcPct val="80000"/>
              </a:lnSpc>
            </a:pPr>
            <a:endParaRPr lang="cs-CZ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OBR.15]: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Jerzy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Opioła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. 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[cit.2014-05-09]. Dostupný pod licencí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na 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cs-CZ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WWW:&lt;http://commons.wikimedia.org/wiki/File:Pelargonium_peltatum_hort._a1.jpg&gt;.</a:t>
            </a:r>
          </a:p>
          <a:p>
            <a:pPr>
              <a:lnSpc>
                <a:spcPct val="80000"/>
              </a:lnSpc>
            </a:pPr>
            <a:endParaRPr lang="cs-CZ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i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Miluše Zatloukalová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 a příroda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Přírodopis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Vyučovací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Přírodopis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7.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Biologie rostlin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Rozmnožování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rostlin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VY_32_INOVACE_28.18.ZAT.PR.7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12. 05. 2014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332656"/>
            <a:ext cx="8496944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Strana 16</a:t>
            </a:r>
          </a:p>
          <a:p>
            <a:pPr>
              <a:lnSpc>
                <a:spcPct val="80000"/>
              </a:lnSpc>
            </a:pP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[OBR.16]: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Silverije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. 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[cit.2014-05-09]. Dostupný pod licencí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:&lt;http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://commons.wikimedia.org/wiki/File:Gro%C5%BE%C4%91e_mu%C5%A1kat,_srpanjski_bijeli,_na_trsu_(2012).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JPG&gt;.</a:t>
            </a:r>
            <a:endParaRPr lang="cs-CZ" i="1" dirty="0" smtClean="0">
              <a:latin typeface="Courier New" pitchFamily="49" charset="0"/>
              <a:cs typeface="Courier New" pitchFamily="49" charset="0"/>
            </a:endParaRPr>
          </a:p>
          <a:p>
            <a:endParaRPr lang="cs-CZ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OBR.17]: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Clayoquot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. 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[cit.2014-05-09]. Dostupný pod licencí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WWW:&lt;http://commons.wikimedia.org/wiki/File:Cherries_summerland.jpg&gt;.</a:t>
            </a:r>
          </a:p>
          <a:p>
            <a:endParaRPr lang="cs-CZ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Nečíslovaný 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obrazový materiál je použit z galerie obrázků a klipartů Microsoft Office.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147002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ROZMNOŽOVÁNÍ ROSTLIN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1031" name="Picture 7" descr="C:\Users\Administrator\AppData\Local\Microsoft\Windows\Temporary Internet Files\Content.IE5\DGTKAY82\MC90033837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284984"/>
            <a:ext cx="2376264" cy="2690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548680"/>
            <a:ext cx="799288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Rozmnožování rostlin</a:t>
            </a: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655365" y="1839615"/>
            <a:ext cx="3672408" cy="173340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u="sng" dirty="0" smtClean="0">
                <a:latin typeface="Comic Sans MS" pitchFamily="66" charset="0"/>
              </a:rPr>
              <a:t>POHLAVNÍ</a:t>
            </a:r>
            <a:endParaRPr lang="cs-CZ" sz="3200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cxnSp>
        <p:nvCxnSpPr>
          <p:cNvPr id="14" name="Přímá spojovací šipka 13"/>
          <p:cNvCxnSpPr>
            <a:endCxn id="12" idx="0"/>
          </p:cNvCxnSpPr>
          <p:nvPr/>
        </p:nvCxnSpPr>
        <p:spPr>
          <a:xfrm flipH="1">
            <a:off x="2491569" y="1263551"/>
            <a:ext cx="2016224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>
            <a:stCxn id="2" idx="2"/>
          </p:cNvCxnSpPr>
          <p:nvPr/>
        </p:nvCxnSpPr>
        <p:spPr>
          <a:xfrm>
            <a:off x="4535996" y="1256566"/>
            <a:ext cx="2196244" cy="5882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Zaoblený obdélník 15"/>
          <p:cNvSpPr/>
          <p:nvPr/>
        </p:nvSpPr>
        <p:spPr>
          <a:xfrm>
            <a:off x="4644008" y="1844824"/>
            <a:ext cx="3744416" cy="172819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3200" dirty="0" smtClean="0">
              <a:latin typeface="Comic Sans MS" pitchFamily="66" charset="0"/>
            </a:endParaRPr>
          </a:p>
          <a:p>
            <a:pPr algn="ctr"/>
            <a:r>
              <a:rPr lang="cs-CZ" sz="3200" u="sng" dirty="0" smtClean="0">
                <a:latin typeface="Comic Sans MS" pitchFamily="66" charset="0"/>
              </a:rPr>
              <a:t>NEPOHLAVNÍ</a:t>
            </a:r>
          </a:p>
          <a:p>
            <a:pPr algn="ctr"/>
            <a:endParaRPr lang="cs-CZ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683568" y="3789040"/>
            <a:ext cx="3672408" cy="173340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latin typeface="Comic Sans MS" pitchFamily="66" charset="0"/>
              </a:rPr>
              <a:t>SEMENY</a:t>
            </a:r>
            <a:endParaRPr lang="cs-CZ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4716016" y="3861048"/>
            <a:ext cx="3744416" cy="18002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3200" dirty="0" smtClean="0">
              <a:latin typeface="Comic Sans MS" pitchFamily="66" charset="0"/>
            </a:endParaRPr>
          </a:p>
          <a:p>
            <a:pPr algn="ctr"/>
            <a:r>
              <a:rPr lang="cs-CZ" sz="3200" b="1" dirty="0" smtClean="0">
                <a:latin typeface="Comic Sans MS" pitchFamily="66" charset="0"/>
              </a:rPr>
              <a:t>ČÁSTMI ROSTLIN</a:t>
            </a:r>
          </a:p>
          <a:p>
            <a:pPr algn="ctr"/>
            <a:endParaRPr lang="cs-CZ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87220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POHLAVNÍ ROZMNOŽOVÁNÍ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2053" name="Picture 5" descr="C:\Users\Administrator\AppData\Local\Microsoft\Windows\Temporary Internet Files\Content.IE5\MF6905JC\MP90040968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08920"/>
            <a:ext cx="2471971" cy="3717032"/>
          </a:xfrm>
          <a:prstGeom prst="rect">
            <a:avLst/>
          </a:prstGeom>
          <a:noFill/>
        </p:spPr>
      </p:pic>
      <p:pic>
        <p:nvPicPr>
          <p:cNvPr id="2054" name="Picture 6" descr="C:\Users\Administrator\AppData\Local\Microsoft\Windows\Temporary Internet Files\Content.IE5\AQ5TX254\MP90040058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08920"/>
            <a:ext cx="2495550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611560" y="1628800"/>
            <a:ext cx="7848872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400" b="1" dirty="0" smtClean="0">
                <a:latin typeface="Comic Sans MS" pitchFamily="66" charset="0"/>
              </a:rPr>
              <a:t> </a:t>
            </a:r>
            <a:r>
              <a:rPr lang="cs-CZ" sz="3200" b="1" dirty="0" smtClean="0">
                <a:latin typeface="Comic Sans MS" pitchFamily="66" charset="0"/>
              </a:rPr>
              <a:t>NOVÁ ROSTLINA VZNIKÁ ZE SEMENE</a:t>
            </a:r>
            <a:r>
              <a:rPr lang="cs-CZ" sz="2400" b="1" dirty="0" smtClean="0">
                <a:latin typeface="Comic Sans MS" pitchFamily="66" charset="0"/>
              </a:rPr>
              <a:t>.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11560" y="2852936"/>
            <a:ext cx="7848872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3200" b="1" dirty="0" smtClean="0">
                <a:latin typeface="Comic Sans MS" pitchFamily="66" charset="0"/>
              </a:rPr>
              <a:t>NOVÁ ROSTLINA JE KOMBINACÍ VLASTNOSTÍ A ZNAKŮ RODIČOVSKÝCH ROSTLIN.</a:t>
            </a:r>
            <a:endParaRPr lang="cs-CZ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548680"/>
            <a:ext cx="799288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Semeno</a:t>
            </a: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611560" y="1484784"/>
            <a:ext cx="7848872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cs-CZ" sz="3200" dirty="0" smtClean="0">
                <a:latin typeface="Comic Sans MS" pitchFamily="66" charset="0"/>
              </a:rPr>
              <a:t>vzniká z oplozeného vajíčka</a:t>
            </a:r>
            <a:endParaRPr lang="cs-CZ" sz="3200" dirty="0">
              <a:latin typeface="Comic Sans MS" pitchFamily="66" charset="0"/>
            </a:endParaRPr>
          </a:p>
        </p:txBody>
      </p:sp>
      <p:cxnSp>
        <p:nvCxnSpPr>
          <p:cNvPr id="25" name="Přímá spojovací šipka 24"/>
          <p:cNvCxnSpPr>
            <a:stCxn id="2" idx="2"/>
            <a:endCxn id="21" idx="0"/>
          </p:cNvCxnSpPr>
          <p:nvPr/>
        </p:nvCxnSpPr>
        <p:spPr>
          <a:xfrm>
            <a:off x="4535996" y="1256566"/>
            <a:ext cx="0" cy="2282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Zaoblený obdélník 8"/>
          <p:cNvSpPr/>
          <p:nvPr/>
        </p:nvSpPr>
        <p:spPr>
          <a:xfrm>
            <a:off x="647564" y="2564904"/>
            <a:ext cx="3672408" cy="23762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SAMČÍ </a:t>
            </a:r>
          </a:p>
          <a:p>
            <a:pPr algn="ctr"/>
            <a:r>
              <a:rPr lang="cs-CZ" sz="3200" dirty="0" smtClean="0">
                <a:latin typeface="Comic Sans MS" pitchFamily="66" charset="0"/>
              </a:rPr>
              <a:t>pohlavní buňka</a:t>
            </a:r>
          </a:p>
          <a:p>
            <a:pPr algn="ctr"/>
            <a:r>
              <a:rPr lang="cs-CZ" sz="3200" dirty="0" smtClean="0">
                <a:latin typeface="Comic Sans MS" pitchFamily="66" charset="0"/>
              </a:rPr>
              <a:t>=</a:t>
            </a:r>
          </a:p>
          <a:p>
            <a:pPr algn="ctr"/>
            <a:r>
              <a:rPr lang="cs-CZ" sz="3200" dirty="0" smtClean="0">
                <a:solidFill>
                  <a:srgbClr val="7030A0"/>
                </a:solidFill>
                <a:latin typeface="Comic Sans MS" pitchFamily="66" charset="0"/>
              </a:rPr>
              <a:t>PYLOVÉ ZRNO</a:t>
            </a:r>
            <a:endParaRPr lang="cs-CZ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644008" y="2552710"/>
            <a:ext cx="3744416" cy="238845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SAMIČÍ </a:t>
            </a:r>
          </a:p>
          <a:p>
            <a:pPr algn="ctr"/>
            <a:r>
              <a:rPr lang="cs-CZ" sz="3200" dirty="0" smtClean="0">
                <a:latin typeface="Comic Sans MS" pitchFamily="66" charset="0"/>
              </a:rPr>
              <a:t>pohlavní buňka</a:t>
            </a:r>
          </a:p>
          <a:p>
            <a:pPr algn="ctr"/>
            <a:r>
              <a:rPr lang="cs-CZ" sz="3200" dirty="0" smtClean="0">
                <a:latin typeface="Comic Sans MS" pitchFamily="66" charset="0"/>
              </a:rPr>
              <a:t>=</a:t>
            </a:r>
          </a:p>
          <a:p>
            <a:pPr algn="ctr"/>
            <a:r>
              <a:rPr lang="cs-CZ" sz="3200" dirty="0" smtClean="0">
                <a:solidFill>
                  <a:srgbClr val="7030A0"/>
                </a:solidFill>
                <a:latin typeface="Comic Sans MS" pitchFamily="66" charset="0"/>
              </a:rPr>
              <a:t>VAJÍČKO</a:t>
            </a:r>
            <a:endParaRPr lang="cs-CZ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139952" y="2912750"/>
            <a:ext cx="7761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600" dirty="0" smtClean="0">
                <a:latin typeface="Comic Sans MS" pitchFamily="66" charset="0"/>
              </a:rPr>
              <a:t>+</a:t>
            </a:r>
            <a:endParaRPr lang="cs-CZ" sz="9600" dirty="0">
              <a:latin typeface="Comic Sans MS" pitchFamily="66" charset="0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1907704" y="5733256"/>
            <a:ext cx="554190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4000" b="1" dirty="0" smtClean="0">
                <a:latin typeface="Comic Sans MS" pitchFamily="66" charset="0"/>
              </a:rPr>
              <a:t>OPLOZENÉ VAJÍČKO</a:t>
            </a:r>
            <a:endParaRPr lang="cs-CZ" sz="4000" b="1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4139952" y="4581128"/>
            <a:ext cx="8130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600" dirty="0" smtClean="0">
                <a:latin typeface="Comic Sans MS" pitchFamily="66" charset="0"/>
              </a:rPr>
              <a:t>=</a:t>
            </a:r>
            <a:endParaRPr lang="cs-CZ" sz="9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1" grpId="0" animBg="1"/>
      <p:bldP spid="9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File:Saintpaulia20100216 0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636912"/>
            <a:ext cx="5184576" cy="388843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87220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NEPOHLAVNÍ ROZMNOŽOVÁNÍ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051720" y="6093296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Obr.1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2420888"/>
            <a:ext cx="7848872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3200" dirty="0" smtClean="0">
                <a:latin typeface="Comic Sans MS" pitchFamily="66" charset="0"/>
              </a:rPr>
              <a:t> </a:t>
            </a:r>
            <a:r>
              <a:rPr lang="cs-CZ" sz="3200" b="1" dirty="0" smtClean="0">
                <a:latin typeface="Comic Sans MS" pitchFamily="66" charset="0"/>
              </a:rPr>
              <a:t>DŮLEŽITÁ U NEPOHLAVNÍHO ROZMNOŽOVÁNÍ  </a:t>
            </a:r>
          </a:p>
          <a:p>
            <a:pPr algn="ctr"/>
            <a:r>
              <a:rPr lang="cs-CZ" sz="3200" b="1" dirty="0" smtClean="0">
                <a:latin typeface="Comic Sans MS" pitchFamily="66" charset="0"/>
              </a:rPr>
              <a:t>  JE REGENERAČNÍ  SCHOPNOST ROSTLIN.</a:t>
            </a:r>
            <a:endParaRPr lang="cs-CZ" sz="3200" b="1" dirty="0">
              <a:latin typeface="Comic Sans MS" pitchFamily="66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11560" y="692696"/>
            <a:ext cx="7848872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3200" b="1" dirty="0" smtClean="0">
                <a:latin typeface="Comic Sans MS" pitchFamily="66" charset="0"/>
              </a:rPr>
              <a:t>NOVÁ ROSTLINA VZNIKÁ Z ČÁSTI TĚLA  </a:t>
            </a:r>
          </a:p>
          <a:p>
            <a:pPr algn="ctr"/>
            <a:r>
              <a:rPr lang="cs-CZ" sz="3200" b="1" dirty="0" smtClean="0">
                <a:latin typeface="Comic Sans MS" pitchFamily="66" charset="0"/>
              </a:rPr>
              <a:t>  MATEŘSKÉ ROSTLINY.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83568" y="4653136"/>
            <a:ext cx="7848872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3200" b="1" dirty="0" smtClean="0">
                <a:latin typeface="Comic Sans MS" pitchFamily="66" charset="0"/>
              </a:rPr>
              <a:t>NOVÁ ROSTLINA JE ÚPLNĚ STEJNÁ JAKO   </a:t>
            </a:r>
          </a:p>
          <a:p>
            <a:pPr algn="ctr"/>
            <a:r>
              <a:rPr lang="cs-CZ" sz="3200" b="1" dirty="0" smtClean="0">
                <a:latin typeface="Comic Sans MS" pitchFamily="66" charset="0"/>
              </a:rPr>
              <a:t>  MATEŘSKÁ  ROSTLINA.</a:t>
            </a:r>
            <a:endParaRPr lang="cs-CZ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1896</TotalTime>
  <Words>657</Words>
  <Application>Microsoft Office PowerPoint</Application>
  <PresentationFormat>Předvádění na obrazovce (4:3)</PresentationFormat>
  <Paragraphs>162</Paragraphs>
  <Slides>20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Snímek 1</vt:lpstr>
      <vt:lpstr>Snímek 2</vt:lpstr>
      <vt:lpstr>ROZMNOŽOVÁNÍ ROSTLIN</vt:lpstr>
      <vt:lpstr>Snímek 4</vt:lpstr>
      <vt:lpstr>POHLAVNÍ ROZMNOŽOVÁNÍ</vt:lpstr>
      <vt:lpstr>Snímek 6</vt:lpstr>
      <vt:lpstr>Snímek 7</vt:lpstr>
      <vt:lpstr>NEPOHLAVNÍ ROZMNOŽOVÁNÍ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Semena a plody</dc:title>
  <dc:creator>Administrator</dc:creator>
  <cp:lastModifiedBy>Administrator</cp:lastModifiedBy>
  <cp:revision>119</cp:revision>
  <dcterms:created xsi:type="dcterms:W3CDTF">2014-05-09T19:03:51Z</dcterms:created>
  <dcterms:modified xsi:type="dcterms:W3CDTF">2014-05-18T19:49:12Z</dcterms:modified>
</cp:coreProperties>
</file>