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  <p:sldMasterId id="2147483948" r:id="rId2"/>
  </p:sldMasterIdLst>
  <p:notesMasterIdLst>
    <p:notesMasterId r:id="rId14"/>
  </p:notesMasterIdLst>
  <p:sldIdLst>
    <p:sldId id="256" r:id="rId3"/>
    <p:sldId id="258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64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D672"/>
    <a:srgbClr val="E1A101"/>
    <a:srgbClr val="CC0000"/>
    <a:srgbClr val="A50021"/>
    <a:srgbClr val="FF5050"/>
    <a:srgbClr val="05BEFF"/>
    <a:srgbClr val="5BD4FF"/>
    <a:srgbClr val="6666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348880"/>
            <a:ext cx="83529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28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-31.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5013176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1560" y="62068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708920"/>
          <a:ext cx="8208912" cy="321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143976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Život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ve středověku 1</a:t>
                      </a:r>
                      <a:endParaRPr lang="cs-CZ" sz="1600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VY_32_INOVACE_35.11.JUS.VL.4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17. 03. 2014</a:t>
                      </a:r>
                      <a:endParaRPr lang="cs-CZ" sz="1600" i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vojový diagram: děrná páska 6"/>
          <p:cNvSpPr/>
          <p:nvPr/>
        </p:nvSpPr>
        <p:spPr>
          <a:xfrm>
            <a:off x="827584" y="908720"/>
            <a:ext cx="7632848" cy="1728192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000000"/>
                </a:solidFill>
                <a:latin typeface="Algerian" pitchFamily="82" charset="0"/>
              </a:rPr>
              <a:t>ŽIVOT  VE  STŘEDOVĚKU 1</a:t>
            </a:r>
            <a:endParaRPr lang="cs-CZ" sz="48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PC1\AppData\Local\Microsoft\Windows\Temporary Internet Files\Content.IE5\QYO9IJNR\MC900149321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24944"/>
            <a:ext cx="194421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děrná páska 2"/>
          <p:cNvSpPr/>
          <p:nvPr/>
        </p:nvSpPr>
        <p:spPr>
          <a:xfrm>
            <a:off x="539552" y="404664"/>
            <a:ext cx="5760640" cy="1152128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STŘEDOVĚKÉ  VESNICE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84482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TVOŘILO JE JEN NĚKOLIK DOMŮ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2420888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ROLNÍCI – PODDANÍ – KRÁLE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      - ŠLECHTY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      - CÍRKVE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357301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TĚŽKÝ ŽIVOT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221089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MUSELI ODVÁDĚT - PODDANSKÉ DÁVKY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- ROBOTU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- ČÁST ÚRODY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566124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ČÁST PENĚZ JIM ZŮSTÁVALA PRO VLASTNÍ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SPOTŘEBU 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PC1\AppData\Local\Microsoft\Windows\Temporary Internet Files\Content.IE5\QYO9IJNR\MC900378795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924944"/>
            <a:ext cx="1630238" cy="1121617"/>
          </a:xfrm>
          <a:prstGeom prst="rect">
            <a:avLst/>
          </a:prstGeom>
          <a:noFill/>
        </p:spPr>
      </p:pic>
      <p:pic>
        <p:nvPicPr>
          <p:cNvPr id="1029" name="Picture 5" descr="C:\Users\PC1\AppData\Local\Microsoft\Windows\Temporary Internet Files\Content.IE5\U8YVGGYX\MC9004299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76672"/>
            <a:ext cx="1841500" cy="1489075"/>
          </a:xfrm>
          <a:prstGeom prst="rect">
            <a:avLst/>
          </a:prstGeom>
          <a:noFill/>
        </p:spPr>
      </p:pic>
      <p:pic>
        <p:nvPicPr>
          <p:cNvPr id="3074" name="Picture 2" descr="C:\Users\PC1\AppData\Local\Microsoft\Windows\Temporary Internet Files\Content.IE5\U8YVGGYX\MC90033478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4293096"/>
            <a:ext cx="1059790" cy="1829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539552" y="404664"/>
            <a:ext cx="5760640" cy="1152128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STŘEDOVĚKÁ  MĚSTA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98884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PROŽÍVALA NEJVĚTŠÍ ROZKVĚT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263691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BYLA MENŠÍ (KROMĚ PRAHY)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3284984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CHRÁNĚNA – PŘÍKOPY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KAMENNÝMI  HRADBAMI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S BRANAMI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486916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STAVĚLY SE TAM  - MĚŠŤANSKÉ DOMY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- KOSTEL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- RADNICE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9" name="Picture 5" descr="C:\Users\PC1\AppData\Local\Microsoft\Windows\Temporary Internet Files\Content.IE5\ZAZH75IC\MC90043621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908720"/>
            <a:ext cx="1561905" cy="1828572"/>
          </a:xfrm>
          <a:prstGeom prst="rect">
            <a:avLst/>
          </a:prstGeom>
          <a:noFill/>
        </p:spPr>
      </p:pic>
      <p:pic>
        <p:nvPicPr>
          <p:cNvPr id="1035" name="Picture 11" descr="C:\Users\PC1\AppData\Local\Microsoft\Windows\Temporary Internet Files\Content.IE5\U8YVGGYX\MC9003913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725144"/>
            <a:ext cx="1458468" cy="1818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539552" y="548680"/>
            <a:ext cx="5760640" cy="1152128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OBYVATELÉ  MĚST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348880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OBCHODNÍCI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ŘEMESLNÍCI  -  MLYNÁŘI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PEKAŘI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ŘEZNÍCI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KREJČÍ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ŠEVCI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KOVÁŘI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HRNČÍŘI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-   A JINÍ                     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8" name="Picture 2" descr="C:\Users\PC1\AppData\Local\Microsoft\Windows\Temporary Internet Files\Content.IE5\QYO9IJNR\MC9003340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60648"/>
            <a:ext cx="1821485" cy="1704442"/>
          </a:xfrm>
          <a:prstGeom prst="rect">
            <a:avLst/>
          </a:prstGeom>
          <a:noFill/>
        </p:spPr>
      </p:pic>
      <p:pic>
        <p:nvPicPr>
          <p:cNvPr id="4099" name="Picture 3" descr="C:\Users\PC1\AppData\Local\Microsoft\Windows\Temporary Internet Files\Content.IE5\ZAZH75IC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653136"/>
            <a:ext cx="1230782" cy="1826057"/>
          </a:xfrm>
          <a:prstGeom prst="rect">
            <a:avLst/>
          </a:prstGeom>
          <a:noFill/>
        </p:spPr>
      </p:pic>
      <p:pic>
        <p:nvPicPr>
          <p:cNvPr id="4100" name="Picture 4" descr="C:\Users\PC1\AppData\Local\Microsoft\Windows\Temporary Internet Files\Content.IE5\QYO9IJNR\dglxasset[2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132856"/>
            <a:ext cx="1817827" cy="1746504"/>
          </a:xfrm>
          <a:prstGeom prst="rect">
            <a:avLst/>
          </a:prstGeom>
          <a:noFill/>
        </p:spPr>
      </p:pic>
      <p:pic>
        <p:nvPicPr>
          <p:cNvPr id="4101" name="Picture 5" descr="C:\Users\PC1\AppData\Local\Microsoft\Windows\Temporary Internet Files\Content.IE5\U8YVGGYX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4365104"/>
            <a:ext cx="1512168" cy="1604546"/>
          </a:xfrm>
          <a:prstGeom prst="rect">
            <a:avLst/>
          </a:prstGeom>
          <a:noFill/>
        </p:spPr>
      </p:pic>
      <p:pic>
        <p:nvPicPr>
          <p:cNvPr id="4103" name="Picture 7" descr="C:\Users\PC1\AppData\Local\Microsoft\Windows\Temporary Internet Files\Content.IE5\ZAZH75IC\dglxasset[2].asp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3501008"/>
            <a:ext cx="1085393" cy="1815998"/>
          </a:xfrm>
          <a:prstGeom prst="rect">
            <a:avLst/>
          </a:prstGeom>
          <a:noFill/>
        </p:spPr>
      </p:pic>
      <p:pic>
        <p:nvPicPr>
          <p:cNvPr id="4105" name="Picture 9" descr="C:\Users\PC1\AppData\Local\Microsoft\Windows\Temporary Internet Files\Content.IE5\3X7Y2AS2\dglxasset[2].asp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2708920"/>
            <a:ext cx="1296144" cy="1628800"/>
          </a:xfrm>
          <a:prstGeom prst="rect">
            <a:avLst/>
          </a:prstGeom>
          <a:noFill/>
        </p:spPr>
      </p:pic>
      <p:pic>
        <p:nvPicPr>
          <p:cNvPr id="4106" name="Picture 10" descr="C:\Users\PC1\AppData\Local\Microsoft\Windows\Temporary Internet Files\Content.IE5\U8YVGGYX\dglxasset[3].aspx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0" y="260648"/>
            <a:ext cx="1826057" cy="1681582"/>
          </a:xfrm>
          <a:prstGeom prst="rect">
            <a:avLst/>
          </a:prstGeom>
          <a:noFill/>
        </p:spPr>
      </p:pic>
      <p:pic>
        <p:nvPicPr>
          <p:cNvPr id="4108" name="Picture 12" descr="C:\Users\PC1\AppData\Local\Microsoft\Windows\Temporary Internet Files\Content.IE5\U8YVGGYX\MC90040807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4869160"/>
            <a:ext cx="1368152" cy="1656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děrná páska 2"/>
          <p:cNvSpPr/>
          <p:nvPr/>
        </p:nvSpPr>
        <p:spPr>
          <a:xfrm>
            <a:off x="3923928" y="1268760"/>
            <a:ext cx="2520280" cy="1080120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PÁNI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234888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ŽILI V KAMENNÝCH HRADECH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VLASTNILI ROZSÁHLÁ PANSTVÍ S MNOHA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VESNICEMI A STOVKAMI PODDANÝCH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POŘÁDALI  HOSTINY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RYTÍŘSKÉ TURNAJE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LOVY DIVOKÉ ZVĚŘE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NEJSILNĚJŠÍ ŠLECHTICI SE POKOUŠELI 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ÚČASTNIT NA VLÁDĚ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46" name="Picture 2" descr="C:\Users\PC1\AppData\Local\Microsoft\Windows\Temporary Internet Files\Content.IE5\U8YVGGYX\MC900310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908720"/>
            <a:ext cx="1627632" cy="1837030"/>
          </a:xfrm>
          <a:prstGeom prst="rect">
            <a:avLst/>
          </a:prstGeom>
          <a:noFill/>
        </p:spPr>
      </p:pic>
      <p:sp>
        <p:nvSpPr>
          <p:cNvPr id="6" name="Vývojový diagram: děrná páska 5"/>
          <p:cNvSpPr/>
          <p:nvPr/>
        </p:nvSpPr>
        <p:spPr>
          <a:xfrm>
            <a:off x="539552" y="332656"/>
            <a:ext cx="3744416" cy="1080120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ŠLECHTA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3275856" y="980728"/>
            <a:ext cx="2736304" cy="1080120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ZEMANÉ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242088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VLASTNILI ČASTO JEN JEDNU VESNICI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ŽILI V NEVELKÝCH TVRZÍCH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BYLI SVOBODNÍ = NEPODLÉHALI ŽÁDNÉ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  VRCHNOSTI, KROMĚ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         KRÁLE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ČASTO MUSELI BOJOVAT S PÁNY,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KTEŘÍ SE SNAŽILI SEBRAT JIM POZEMKY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A PODDANÉ</a:t>
            </a:r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2915816" y="620688"/>
            <a:ext cx="2736304" cy="1080120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CÍRKEV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2204864"/>
            <a:ext cx="8316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VELMI BOHATÁ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PATŘILY JIM  - KOSTELY A KLÁŠTERY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- LESY, POLE, RYBNÍKY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- VESNICE S PODDANÝMI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                          - NĚKTERÁ MĚSTA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ŽILI V PŘEPYCHU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SNAŽILI SE DOSÁHNOUT ÚČASTI NA VLÁDĚ</a:t>
            </a:r>
          </a:p>
          <a:p>
            <a:endParaRPr lang="cs-CZ" sz="28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C:\Users\PC1\AppData\Local\Microsoft\Windows\Temporary Internet Files\Content.IE5\U8YVGGYX\MC9002389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229200"/>
            <a:ext cx="1751990" cy="1345997"/>
          </a:xfrm>
          <a:prstGeom prst="rect">
            <a:avLst/>
          </a:prstGeom>
          <a:noFill/>
        </p:spPr>
      </p:pic>
      <p:pic>
        <p:nvPicPr>
          <p:cNvPr id="5123" name="Picture 3" descr="C:\Users\PC1\AppData\Local\Microsoft\Windows\Temporary Internet Files\Content.IE5\ZAZH75IC\MC9002004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48680"/>
            <a:ext cx="1826057" cy="1463954"/>
          </a:xfrm>
          <a:prstGeom prst="rect">
            <a:avLst/>
          </a:prstGeom>
          <a:noFill/>
        </p:spPr>
      </p:pic>
      <p:pic>
        <p:nvPicPr>
          <p:cNvPr id="5129" name="Picture 9" descr="C:\Users\PC1\AppData\Local\Microsoft\Windows\Temporary Internet Files\Content.IE5\ZAZH75IC\MC90031035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620688"/>
            <a:ext cx="1497787" cy="182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ír">
  <a:themeElements>
    <a:clrScheme name="Vlastní 5">
      <a:dk1>
        <a:srgbClr val="FED46B"/>
      </a:dk1>
      <a:lt1>
        <a:srgbClr val="FED46B"/>
      </a:lt1>
      <a:dk2>
        <a:srgbClr val="FED46B"/>
      </a:dk2>
      <a:lt2>
        <a:srgbClr val="FED46B"/>
      </a:lt2>
      <a:accent1>
        <a:srgbClr val="27130D"/>
      </a:accent1>
      <a:accent2>
        <a:srgbClr val="FEB80A"/>
      </a:accent2>
      <a:accent3>
        <a:srgbClr val="FEF6E1"/>
      </a:accent3>
      <a:accent4>
        <a:srgbClr val="FDB911"/>
      </a:accent4>
      <a:accent5>
        <a:srgbClr val="637F26"/>
      </a:accent5>
      <a:accent6>
        <a:srgbClr val="C56D53"/>
      </a:accent6>
      <a:hlink>
        <a:srgbClr val="835D00"/>
      </a:hlink>
      <a:folHlink>
        <a:srgbClr val="835D0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364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Papír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236</cp:revision>
  <dcterms:created xsi:type="dcterms:W3CDTF">2014-01-19T19:47:44Z</dcterms:created>
  <dcterms:modified xsi:type="dcterms:W3CDTF">2014-03-31T07:49:25Z</dcterms:modified>
</cp:coreProperties>
</file>