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4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299" r:id="rId42"/>
    <p:sldId id="301" r:id="rId43"/>
    <p:sldId id="302" r:id="rId44"/>
    <p:sldId id="303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46AAC-5411-420D-B8C1-00B3EE46E31E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C7B5-0386-4C67-A8BE-DA998454B4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40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res-et-lectures.net/rolland_christophe1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emingway_portrait.jp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Ernest_Hemingway_Signature.sv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LeMondeTitre.jpg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heOldManGregorioFuentes.jp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50_francs_banknote_A.jpg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D0%A1%D0%B5%D0%BD%D1%82-%D0%AD%D0%BA%D1%81.jp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pa_Evropy_hustoty_SME.PNG?uselang=c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Remarque_Autograph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File:Erich_Maria_Remarque1.jpg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http://commons.wikimedia.org/wiki/File:Sorbonne_.jpg - obr.11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52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http://www.livres-et-lectures.net/rolland_christophe1.htm</a:t>
            </a:r>
            <a:r>
              <a:rPr lang="cs-CZ" dirty="0" smtClean="0"/>
              <a:t> obr.12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172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http://commons.wikimedia.org/wiki/File:Flag_of_the_United_States.svg - obr.13 (8.11.2013)</a:t>
            </a:r>
          </a:p>
          <a:p>
            <a:r>
              <a:rPr lang="cs-CZ" dirty="0" smtClean="0">
                <a:hlinkClick r:id="rId3"/>
              </a:rPr>
              <a:t>http://commons.wikimedia.org/wiki/File:Hemingway_portrait.jpg</a:t>
            </a:r>
            <a:r>
              <a:rPr lang="cs-CZ" dirty="0" smtClean="0"/>
              <a:t> obr.14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4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http://commons.wikimedia.org/wiki/File:Flag_of_the_Red_Cross.svg - obr.15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094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http://cs.wikipedia.org/wiki/Soubor:Ernest_Hemingway_Signature.svg</a:t>
            </a:r>
            <a:r>
              <a:rPr lang="cs-CZ" dirty="0" smtClean="0"/>
              <a:t>  - obr.16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06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http://cs.wikipedia.org/wiki/Soubor:LeMondeTitre.jpg</a:t>
            </a:r>
            <a:r>
              <a:rPr lang="cs-CZ" dirty="0" smtClean="0"/>
              <a:t> obr.17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22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http://cs.wikipedia.org/wiki/Soubor:TheOldManGregorioFuentes.jpg</a:t>
            </a:r>
            <a:r>
              <a:rPr lang="cs-CZ" dirty="0" smtClean="0"/>
              <a:t> obr.18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572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http://commons.wikimedia.org/wiki/File:Flag_of_France.svg - obr.19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060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http://commons.wikimedia.org/wiki/File:50_francs_banknote_A.jpg</a:t>
            </a:r>
            <a:r>
              <a:rPr lang="cs-CZ" dirty="0" smtClean="0"/>
              <a:t> obr.20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901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http://commons.wikimedia.org/wiki/File:%D0%A1%D0%B5%D0%BD%D1%82-%D0%AD%D0%BA%D1%81.jpg</a:t>
            </a:r>
            <a:r>
              <a:rPr lang="cs-CZ" dirty="0" smtClean="0"/>
              <a:t>  - obr.21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93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http://commons.wikimedia.org/wiki/File:Franz_ferdinand.jpg - obr.1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5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http://commons.wikimedia.org/wiki/File:Mapa_Evropy_hustoty_SME.PNG? </a:t>
            </a:r>
            <a:r>
              <a:rPr lang="cs-CZ" dirty="0" err="1" smtClean="0">
                <a:hlinkClick r:id="rId3"/>
              </a:rPr>
              <a:t>uselang</a:t>
            </a:r>
            <a:r>
              <a:rPr lang="cs-CZ" dirty="0" smtClean="0">
                <a:hlinkClick r:id="rId3"/>
              </a:rPr>
              <a:t>=</a:t>
            </a:r>
            <a:r>
              <a:rPr lang="cs-CZ" dirty="0" err="1" smtClean="0">
                <a:hlinkClick r:id="rId3"/>
              </a:rPr>
              <a:t>cs</a:t>
            </a:r>
            <a:r>
              <a:rPr lang="cs-CZ" dirty="0" smtClean="0"/>
              <a:t> obr.2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98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http://commons.wikimedia.org/wiki/File:Remarque_Autograph.jpg</a:t>
            </a:r>
            <a:r>
              <a:rPr lang="cs-CZ" dirty="0" smtClean="0"/>
              <a:t> obr.3</a:t>
            </a:r>
            <a:r>
              <a:rPr lang="cs-CZ" baseline="0" dirty="0" smtClean="0"/>
              <a:t> (8.11.2013)</a:t>
            </a:r>
          </a:p>
          <a:p>
            <a:r>
              <a:rPr lang="cs-CZ" dirty="0" smtClean="0">
                <a:hlinkClick r:id="rId4"/>
              </a:rPr>
              <a:t>http://commons.wikimedia.org/wiki/File:Erich_Maria_Remarque1.jpg</a:t>
            </a:r>
            <a:r>
              <a:rPr lang="cs-CZ" dirty="0" smtClean="0"/>
              <a:t> obr.4 (8.11.2013)</a:t>
            </a:r>
          </a:p>
          <a:p>
            <a:r>
              <a:rPr lang="cs-CZ" dirty="0" smtClean="0"/>
              <a:t>http://commons.wikimedia.org/wiki/File:Flag_of_Germany_(unoff).svg - obr.5</a:t>
            </a:r>
            <a:r>
              <a:rPr lang="cs-CZ" baseline="0" dirty="0" smtClean="0"/>
              <a:t>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241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http://commons.wikimedia.org/wiki/File:NobelP2.png - obr.6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189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http://commons.wikimedia.org/wiki/File:Goddard-Modern-Times.jpg - obr.7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09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http://commons.wikimedia.org/wiki/File:Romain_Rolland_1915.jpg - obr.8 (8.11.2013)</a:t>
            </a:r>
          </a:p>
          <a:p>
            <a:r>
              <a:rPr lang="cs-CZ" dirty="0" smtClean="0"/>
              <a:t>http://commons.wikimedia.org/wiki/File:Flag_of_France.svg - obr.9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254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http://commons.wikimedia.org/wiki/File:Paris_-_Eiffelturm_und_Marsfeld2.jpg - obr.10 (8.11.2013)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C7B5-0386-4C67-A8BE-DA998454B4A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47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83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71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37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00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63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3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92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7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5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22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3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4258-C0D2-4487-916B-2015193563C4}" type="datetimeFigureOut">
              <a:rPr lang="cs-CZ" smtClean="0"/>
              <a:t>22.1.2014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57E8-09F7-4CD0-A3DF-28A5065F22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5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Po návratu z války měl velké problémy začlenit se do běžného života.</a:t>
            </a:r>
          </a:p>
          <a:p>
            <a:endParaRPr lang="cs-CZ" dirty="0"/>
          </a:p>
          <a:p>
            <a:r>
              <a:rPr lang="cs-CZ" dirty="0" smtClean="0"/>
              <a:t>Vystřídal řadu povolání (hudebník, malíř, učitel, automobilový závodník…).</a:t>
            </a:r>
          </a:p>
          <a:p>
            <a:endParaRPr lang="cs-CZ" dirty="0"/>
          </a:p>
          <a:p>
            <a:r>
              <a:rPr lang="cs-CZ" dirty="0" smtClean="0"/>
              <a:t>V roce 1931 emigroval do Švýcarska a v tomtéž roce byl nominován na Nobelovu cenu míru válečným časopisem.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9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Nobelova cena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Nobelova cena z mír je jedna z pěti Nobelových cen, která je udělována osobě nebo organizaci, která „vykonala nejvíce pro bratrství mezi </a:t>
            </a:r>
            <a:r>
              <a:rPr lang="cs-CZ" dirty="0"/>
              <a:t>n</a:t>
            </a:r>
            <a:r>
              <a:rPr lang="cs-CZ" dirty="0" smtClean="0"/>
              <a:t>árody, zrušení nebo zmenšení existujících armád či pořádání a propagaci mírových kongresů“.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095200" cy="21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6176" y="6326113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11960" y="5079395"/>
            <a:ext cx="176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Alfred Nobel</a:t>
            </a:r>
            <a:endParaRPr lang="cs-CZ" sz="2400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1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rozdíl od ostatních Nobelových cen ji neuděluje švédská Akademie věd, ale norský Nobelův výbor, který je jmenován norským parlamentem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 roce 1933 (po nástupu nacismu) se dostal na index zakázaných autorů a v roce 1938 byl zbaven německého občanství – byl označen za „literárního zrádce“ a jeho knihy byly veřejně páleny, protože jeho popis války byl pro režim nevhodný.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18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1939 emigroval do USA – New Yorku.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 válce žil střídavě v USA a ve Švýcarsku.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1958 se oženil s americkou filmovou hvězdou </a:t>
            </a:r>
            <a:r>
              <a:rPr lang="cs-CZ" i="1" dirty="0" err="1" smtClean="0">
                <a:solidFill>
                  <a:srgbClr val="00CC00"/>
                </a:solidFill>
              </a:rPr>
              <a:t>Paulette</a:t>
            </a:r>
            <a:r>
              <a:rPr lang="cs-CZ" i="1" dirty="0" smtClean="0">
                <a:solidFill>
                  <a:srgbClr val="00CC00"/>
                </a:solidFill>
              </a:rPr>
              <a:t> </a:t>
            </a:r>
            <a:r>
              <a:rPr lang="cs-CZ" i="1" dirty="0" err="1" smtClean="0">
                <a:solidFill>
                  <a:srgbClr val="00CC00"/>
                </a:solidFill>
              </a:rPr>
              <a:t>Goddard</a:t>
            </a:r>
            <a:r>
              <a:rPr lang="cs-CZ" i="1" dirty="0" smtClean="0">
                <a:solidFill>
                  <a:srgbClr val="00CC00"/>
                </a:solidFill>
              </a:rPr>
              <a:t> </a:t>
            </a:r>
            <a:r>
              <a:rPr lang="cs-CZ" dirty="0" smtClean="0"/>
              <a:t>(bývalá manželka Charlieho Chaplina).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1970 umírá ve Švýcarsku.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3"/>
            <a:ext cx="2095200" cy="255233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91336" y="6277209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Ericha Maria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Remarqua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Ve svých knihách se věnuje tzv. </a:t>
            </a:r>
            <a:r>
              <a:rPr lang="cs-CZ" i="1" dirty="0" smtClean="0">
                <a:solidFill>
                  <a:srgbClr val="00CC00"/>
                </a:solidFill>
              </a:rPr>
              <a:t>ztracené generaci</a:t>
            </a:r>
            <a:r>
              <a:rPr lang="cs-CZ" dirty="0" smtClean="0"/>
              <a:t>, ke které se sice přihlásil, ale nepatřil do ní, protože nebyl Američan.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Nejčastěji se v jeho dílech objevuje téma </a:t>
            </a:r>
            <a:r>
              <a:rPr lang="cs-CZ" i="1" dirty="0" smtClean="0">
                <a:solidFill>
                  <a:srgbClr val="00CC00"/>
                </a:solidFill>
              </a:rPr>
              <a:t>automobilových závodů </a:t>
            </a:r>
            <a:r>
              <a:rPr lang="cs-CZ" dirty="0" smtClean="0"/>
              <a:t>(sám byl automobilovým závodníkem) a </a:t>
            </a:r>
            <a:r>
              <a:rPr lang="cs-CZ" i="1" dirty="0" smtClean="0">
                <a:solidFill>
                  <a:srgbClr val="00CC00"/>
                </a:solidFill>
              </a:rPr>
              <a:t>protiválečná témata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Několik povídek vydal již v roce 1931.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Prosadit se mu podařilo až vydáním knihy </a:t>
            </a:r>
            <a:r>
              <a:rPr lang="cs-CZ" i="1" dirty="0" smtClean="0">
                <a:solidFill>
                  <a:srgbClr val="00CC00"/>
                </a:solidFill>
              </a:rPr>
              <a:t>Na západní frontě klid</a:t>
            </a:r>
            <a:r>
              <a:rPr lang="cs-CZ" dirty="0" smtClean="0"/>
              <a:t>, která mu zajistila celosvětový úspěch.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8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cs-CZ" i="1" dirty="0" smtClean="0">
                <a:solidFill>
                  <a:srgbClr val="00CC00"/>
                </a:solidFill>
              </a:rPr>
              <a:t>Na západní frontě klid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Tři kamarádi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Cesta zpátky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Vítězný oblouk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Jiskra života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Černý obelisk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Nebe nezná vyvolených</a:t>
            </a:r>
          </a:p>
          <a:p>
            <a:pPr marL="0" indent="0">
              <a:buNone/>
            </a:pPr>
            <a:endParaRPr lang="cs-CZ" i="1" dirty="0" smtClean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Noc v Lisabonu</a:t>
            </a:r>
            <a:endParaRPr lang="cs-CZ" i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západní frontě klid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Tento román popisuje </a:t>
            </a:r>
            <a:r>
              <a:rPr lang="cs-CZ" i="1" dirty="0" smtClean="0">
                <a:solidFill>
                  <a:srgbClr val="00CC00"/>
                </a:solidFill>
              </a:rPr>
              <a:t>krutou realitu války </a:t>
            </a:r>
            <a:r>
              <a:rPr lang="cs-CZ" dirty="0" smtClean="0"/>
              <a:t>a ne vždy zrovna snadný </a:t>
            </a:r>
            <a:r>
              <a:rPr lang="cs-CZ" i="1" dirty="0" smtClean="0">
                <a:solidFill>
                  <a:srgbClr val="00CC00"/>
                </a:solidFill>
              </a:rPr>
              <a:t>návrat vojáků </a:t>
            </a:r>
            <a:r>
              <a:rPr lang="cs-CZ" dirty="0" smtClean="0"/>
              <a:t>do běžného civilního života.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Není zde zobrazován boj vojáků, ale jejich </a:t>
            </a:r>
            <a:r>
              <a:rPr lang="cs-CZ" i="1" dirty="0" smtClean="0">
                <a:solidFill>
                  <a:srgbClr val="00CC00"/>
                </a:solidFill>
              </a:rPr>
              <a:t>utrpení a nesmyslnost </a:t>
            </a:r>
            <a:r>
              <a:rPr lang="cs-CZ" dirty="0" smtClean="0"/>
              <a:t>celého konfliktu.</a:t>
            </a:r>
          </a:p>
          <a:p>
            <a:endParaRPr lang="cs-CZ" dirty="0" smtClean="0"/>
          </a:p>
          <a:p>
            <a:r>
              <a:rPr lang="cs-CZ" dirty="0" smtClean="0"/>
              <a:t>Citace: </a:t>
            </a:r>
            <a:r>
              <a:rPr lang="cs-CZ" i="1" dirty="0" smtClean="0">
                <a:solidFill>
                  <a:srgbClr val="00CC00"/>
                </a:solidFill>
              </a:rPr>
              <a:t>„prvním povoláním bylo vyrábění mrtvol“.</a:t>
            </a:r>
            <a:endParaRPr lang="cs-CZ" i="1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2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dirty="0" smtClean="0"/>
              <a:t>První německé vydání se objevilo v roce 1928 – během jednoho roku se prodal </a:t>
            </a:r>
            <a:r>
              <a:rPr lang="cs-CZ" dirty="0"/>
              <a:t>p</a:t>
            </a:r>
            <a:r>
              <a:rPr lang="cs-CZ" dirty="0" smtClean="0"/>
              <a:t>řes jeden milion knih jen v Německu, další milion se prodal v zahraničí.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češtině byla tato kniha vydána v roce 1929.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 rok později – v roce 1930 – byl podle knihy natočen film, který získal Oscara.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Romain Rolland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Francouzský spisovatel.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Nositel Nobelovy ceny za literaturu z roku 1915.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095500" cy="29622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07904" y="6360425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116632"/>
            <a:ext cx="1144800" cy="7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7" y="922921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405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Jako dítě byl Romain Rolland velmi chytrý a talentovaný, proto se rodiče rozhodli odjet z malého městečka do Paříže, aby dopřáli svému synovi co nejlepší vzdělání.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Vystudoval historii, část studií prožil i v Římě, kde zahájil svoji literární činnost.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4221088"/>
            <a:ext cx="2381250" cy="24479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781237" y="6299681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8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99734"/>
              </p:ext>
            </p:extLst>
          </p:nvPr>
        </p:nvGraphicFramePr>
        <p:xfrm>
          <a:off x="467544" y="2492896"/>
          <a:ext cx="8208912" cy="321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Johana Hřivnová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Český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Český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9.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19. a 20. století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Literatura a I. světová válka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VY_32_INOVACE_36.03.HRI.CJ.9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08.11.2013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1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904656"/>
          </a:xfrm>
        </p:spPr>
        <p:txBody>
          <a:bodyPr/>
          <a:lstStyle/>
          <a:p>
            <a:r>
              <a:rPr lang="cs-CZ" dirty="0"/>
              <a:t>Přednášel dějiny umění a dějiny hudby na francouzské </a:t>
            </a:r>
            <a:r>
              <a:rPr lang="cs-CZ" dirty="0" err="1" smtClean="0"/>
              <a:t>Sorboně</a:t>
            </a:r>
            <a:r>
              <a:rPr lang="cs-CZ" dirty="0" smtClean="0"/>
              <a:t> (1160).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320479" cy="3456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67743" y="5332566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944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390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Romaina Rollanda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1904 začíná pracovat na nejrozsáhlejší  literárním díle, za které získal i Nobelovu cenu – </a:t>
            </a:r>
            <a:r>
              <a:rPr lang="cs-CZ" i="1" dirty="0" smtClean="0">
                <a:solidFill>
                  <a:srgbClr val="00CC00"/>
                </a:solidFill>
              </a:rPr>
              <a:t>Jan Kryštof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Tento román vyšel až v roce 1914.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Švédská akademie odůvodnila své rozhodnutí takto: „</a:t>
            </a:r>
            <a:r>
              <a:rPr lang="cs-CZ" i="1" dirty="0" smtClean="0"/>
              <a:t>jako projev vysoké pocty za vznešený idealismus jeho literárních prací a za sympatii a lásku k pravdě, s nimiž líčil různé typy lidí</a:t>
            </a:r>
            <a:r>
              <a:rPr lang="cs-CZ" dirty="0" smtClean="0"/>
              <a:t>“.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83636" y="4581128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31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Finanční odměnu, kterou za Nobelovu cenu získal, věnoval Rolland na zmírnění útrap lidí postižených první světovou válkou.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Jan Kryštof bylo rozsáhlé dílo, takže po jeho dokončení už tvořil kratší díla – </a:t>
            </a:r>
            <a:r>
              <a:rPr lang="cs-CZ" i="1" dirty="0" smtClean="0">
                <a:solidFill>
                  <a:srgbClr val="00CC00"/>
                </a:solidFill>
              </a:rPr>
              <a:t>Dobrý člověk ještě žije </a:t>
            </a:r>
            <a:r>
              <a:rPr lang="cs-CZ" i="1" dirty="0" smtClean="0"/>
              <a:t>(1919).</a:t>
            </a:r>
          </a:p>
          <a:p>
            <a:pPr marL="0" indent="0">
              <a:buNone/>
            </a:pPr>
            <a:endParaRPr lang="cs-CZ" i="1" dirty="0">
              <a:solidFill>
                <a:srgbClr val="00CC00"/>
              </a:solidFill>
            </a:endParaRPr>
          </a:p>
          <a:p>
            <a:r>
              <a:rPr lang="cs-CZ" dirty="0" smtClean="0"/>
              <a:t>Jde o jeho nejoblíbenější a nejčtenější dílo.</a:t>
            </a:r>
          </a:p>
        </p:txBody>
      </p:sp>
    </p:spTree>
    <p:extLst>
      <p:ext uri="{BB962C8B-B14F-4D97-AF65-F5344CB8AC3E}">
        <p14:creationId xmlns:p14="http://schemas.microsoft.com/office/powerpoint/2010/main" val="37630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Ve stejné době napsal i protiválečnou novelu </a:t>
            </a:r>
            <a:r>
              <a:rPr lang="cs-CZ" i="1" dirty="0" smtClean="0">
                <a:solidFill>
                  <a:srgbClr val="00CC00"/>
                </a:solidFill>
              </a:rPr>
              <a:t>Petr a Lucie </a:t>
            </a:r>
            <a:r>
              <a:rPr lang="cs-CZ" dirty="0" smtClean="0"/>
              <a:t>(1920).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Kromě děl krásné literatury je Romain Rolland autorem životopisů významných osobností – </a:t>
            </a:r>
            <a:r>
              <a:rPr lang="cs-CZ" i="1" dirty="0" err="1" smtClean="0">
                <a:solidFill>
                  <a:srgbClr val="00CC00"/>
                </a:solidFill>
              </a:rPr>
              <a:t>Michelangelo</a:t>
            </a:r>
            <a:r>
              <a:rPr lang="cs-CZ" i="1" dirty="0" smtClean="0">
                <a:solidFill>
                  <a:srgbClr val="00CC00"/>
                </a:solidFill>
              </a:rPr>
              <a:t>, Ludvig van Beethoven, Lev Nikolajevič Tolstoj</a:t>
            </a:r>
            <a:r>
              <a:rPr lang="cs-CZ" dirty="0" smtClean="0">
                <a:solidFill>
                  <a:srgbClr val="00CC00"/>
                </a:solidFill>
              </a:rPr>
              <a:t>…</a:t>
            </a:r>
            <a:endParaRPr lang="cs-CZ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2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 a Lucie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Napsaná v roce 1920, v češtině vydaná v roce 1925.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Autor popisuje tragickou lásku dvou milenců během I. světové války.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Hlavní postavy – Petr a Lucie – </a:t>
            </a:r>
            <a:r>
              <a:rPr lang="cs-CZ" dirty="0"/>
              <a:t>při bombardování </a:t>
            </a:r>
            <a:r>
              <a:rPr lang="cs-CZ" dirty="0" smtClean="0"/>
              <a:t>kostela jsou v něm pohřbeni padajícím pilířem.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17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Ostatní zpracování: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Rocková opera </a:t>
            </a:r>
            <a:r>
              <a:rPr lang="cs-CZ" i="1" dirty="0" err="1" smtClean="0">
                <a:solidFill>
                  <a:srgbClr val="00CC00"/>
                </a:solidFill>
              </a:rPr>
              <a:t>Pietro</a:t>
            </a:r>
            <a:r>
              <a:rPr lang="cs-CZ" i="1" dirty="0" smtClean="0">
                <a:solidFill>
                  <a:srgbClr val="00CC00"/>
                </a:solidFill>
              </a:rPr>
              <a:t> a Lucia</a:t>
            </a:r>
            <a:r>
              <a:rPr lang="cs-CZ" dirty="0" smtClean="0"/>
              <a:t>, která měla premiéru 2.12.2012.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Opera </a:t>
            </a:r>
            <a:r>
              <a:rPr lang="cs-CZ" i="1" dirty="0" smtClean="0">
                <a:solidFill>
                  <a:srgbClr val="00CC00"/>
                </a:solidFill>
              </a:rPr>
              <a:t>Peter a Lucia </a:t>
            </a:r>
            <a:r>
              <a:rPr lang="cs-CZ" dirty="0" smtClean="0"/>
              <a:t>z let 1963 – 1966.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4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66" y="4221088"/>
            <a:ext cx="2095200" cy="263691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 Miller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Americký spisovatel, který byl a je považován za čelního představitele tzv. </a:t>
            </a:r>
            <a:r>
              <a:rPr lang="cs-CZ" i="1" dirty="0" smtClean="0">
                <a:solidFill>
                  <a:srgbClr val="00CC00"/>
                </a:solidFill>
              </a:rPr>
              <a:t>ztracené generace.</a:t>
            </a:r>
            <a:endParaRPr lang="cs-CZ" i="1" dirty="0" smtClean="0"/>
          </a:p>
          <a:p>
            <a:r>
              <a:rPr lang="cs-CZ" dirty="0" smtClean="0"/>
              <a:t>Během studia na gymnáziu se pokoušel psát první verše, povídky a sloupky do novin.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144800" cy="6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788" y="731164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21820" y="6488668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60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028825"/>
            <a:ext cx="20955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Po střední škole pracoval jako reportér listu </a:t>
            </a:r>
            <a:r>
              <a:rPr lang="cs-CZ" i="1" dirty="0" smtClean="0">
                <a:solidFill>
                  <a:srgbClr val="00CC00"/>
                </a:solidFill>
              </a:rPr>
              <a:t>Star</a:t>
            </a:r>
            <a:r>
              <a:rPr lang="cs-CZ" dirty="0" smtClean="0"/>
              <a:t>, poté odjel dobrovolně do Itálie, kde pracoval v ambulantním voze Červeného kříže – zde byl těžce raněn.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Po návratu z Evropy pracoval jako zahraniční zpravodaj a stále více se věnoval literatuře.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Stal se členem skupiny amerických intelektuálů – </a:t>
            </a:r>
            <a:r>
              <a:rPr lang="cs-CZ" i="1" dirty="0" smtClean="0">
                <a:solidFill>
                  <a:srgbClr val="00CC00"/>
                </a:solidFill>
              </a:rPr>
              <a:t>Ztracená generace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36535" y="3429000"/>
            <a:ext cx="80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9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1961 zřejmě spáchal sebevraždu, ale nezanechal žádný dopis na rozloučenou a jeho smrt bývá často vysvětlována jako nehoda při čištění hlavně.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8488"/>
            <a:ext cx="3888432" cy="137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711624" y="4574402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73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Tvorba Ernesta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Hemingwaye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 roce 1954 získal Nobelovu cenu za literaturu – za dílo </a:t>
            </a:r>
            <a:r>
              <a:rPr lang="cs-CZ" i="1" dirty="0" smtClean="0">
                <a:solidFill>
                  <a:srgbClr val="00CC00"/>
                </a:solidFill>
              </a:rPr>
              <a:t>Stařec a moře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Ve svých dílech často vystupuje jako </a:t>
            </a:r>
            <a:r>
              <a:rPr lang="cs-CZ" i="1" dirty="0" smtClean="0">
                <a:solidFill>
                  <a:srgbClr val="00CC00"/>
                </a:solidFill>
              </a:rPr>
              <a:t>Nick Adams.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Byl ovlivněn válkou, vyhledával nebezpečí a měl velikou zálibu v nebezpečných sportech (býčí zápasy, box) a lovu  (jeho hlavními postavami jsou často muži, kteří tento nebezpečný způsob života upřednostňují – lovci, toreadoři, vojáci).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6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LITERATURA A I.SVĚTOVÁ VÁLKA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Světoví představitelé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66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Ve svých povídkách hledal pravdu o </a:t>
            </a:r>
            <a:r>
              <a:rPr lang="cs-CZ" dirty="0" smtClean="0">
                <a:solidFill>
                  <a:srgbClr val="00CC00"/>
                </a:solidFill>
              </a:rPr>
              <a:t>člověku v mezní situaci</a:t>
            </a:r>
            <a:r>
              <a:rPr lang="cs-CZ" dirty="0" smtClean="0"/>
              <a:t> – proto své hrdiny stavěl do nebezpečných situací, ve kterých prokazovali čest a odvahu.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Většina jeho děl byla inspirována </a:t>
            </a:r>
            <a:r>
              <a:rPr lang="cs-CZ" dirty="0" smtClean="0">
                <a:solidFill>
                  <a:srgbClr val="00CC00"/>
                </a:solidFill>
              </a:rPr>
              <a:t>vlastními zážitky.</a:t>
            </a:r>
          </a:p>
          <a:p>
            <a:pPr marL="0" indent="0">
              <a:buNone/>
            </a:pPr>
            <a:endParaRPr lang="cs-CZ" dirty="0">
              <a:solidFill>
                <a:srgbClr val="00CC00"/>
              </a:solidFill>
            </a:endParaRPr>
          </a:p>
          <a:p>
            <a:r>
              <a:rPr lang="cs-CZ" i="1" dirty="0" smtClean="0">
                <a:solidFill>
                  <a:srgbClr val="00CC00"/>
                </a:solidFill>
              </a:rPr>
              <a:t>Sbohem, armádo </a:t>
            </a:r>
            <a:r>
              <a:rPr lang="cs-CZ" dirty="0" smtClean="0"/>
              <a:t>– román s autobiografickými prvky, který byl publikován v roce 1929. Hlavní postava je poručík </a:t>
            </a:r>
            <a:r>
              <a:rPr lang="cs-CZ" dirty="0" err="1" smtClean="0"/>
              <a:t>Frederic</a:t>
            </a:r>
            <a:r>
              <a:rPr lang="cs-CZ" dirty="0" smtClean="0"/>
              <a:t> Henry, který sloužil za </a:t>
            </a:r>
            <a:r>
              <a:rPr lang="cs-CZ" dirty="0" err="1" smtClean="0"/>
              <a:t>I.světové</a:t>
            </a:r>
            <a:r>
              <a:rPr lang="cs-CZ" dirty="0" smtClean="0"/>
              <a:t> války v italské armádě.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4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cs-CZ" i="1" dirty="0" smtClean="0">
                <a:solidFill>
                  <a:srgbClr val="00CC00"/>
                </a:solidFill>
              </a:rPr>
              <a:t>Komu zvoní hrana </a:t>
            </a:r>
            <a:r>
              <a:rPr lang="cs-CZ" dirty="0" smtClean="0"/>
              <a:t>– 1940, román, jehož námět čerpal ze španělské občanské války. * děj se odehrával v pouhých třech dnech.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Tato kniha získala 8.pozici v anketě „100 nejdůležitějších knih 20.století“. Tato anketa proběhla v roce 1999 ve francouzském deníku </a:t>
            </a:r>
            <a:r>
              <a:rPr lang="cs-CZ" i="1" dirty="0" err="1" smtClean="0">
                <a:solidFill>
                  <a:srgbClr val="FF0000"/>
                </a:solidFill>
              </a:rPr>
              <a:t>Le</a:t>
            </a:r>
            <a:r>
              <a:rPr lang="cs-CZ" i="1" dirty="0" smtClean="0">
                <a:solidFill>
                  <a:srgbClr val="FF0000"/>
                </a:solidFill>
              </a:rPr>
              <a:t> Monde.</a:t>
            </a:r>
          </a:p>
          <a:p>
            <a:pPr marL="0" indent="0">
              <a:buNone/>
            </a:pPr>
            <a:endParaRPr lang="cs-CZ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2952328" cy="100811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77822" y="5119843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9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i="1" dirty="0" smtClean="0">
                <a:solidFill>
                  <a:srgbClr val="00CC00"/>
                </a:solidFill>
              </a:rPr>
              <a:t>Stařec a moře </a:t>
            </a:r>
            <a:r>
              <a:rPr lang="cs-CZ" dirty="0" smtClean="0"/>
              <a:t>– tuto knihu napsal v roce 1951 na Kubě. Hlavní postava je kubánský rybář Santiago, který se po 84 dnech vydává rybařit, aby prolomil toto dlouhé období, kdy neulovil žádnou rybu.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Během 2 dnů se prodalo 5,2 miliónů výtisků.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4"/>
            <a:ext cx="2095200" cy="185380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875112" y="3833351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18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96136" y="2708920"/>
            <a:ext cx="3063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Gregorio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Fuentes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 – muž, který </a:t>
            </a:r>
          </a:p>
          <a:p>
            <a:r>
              <a:rPr lang="cs-CZ" i="1" dirty="0" err="1" smtClean="0">
                <a:solidFill>
                  <a:schemeClr val="tx2">
                    <a:lumMod val="75000"/>
                  </a:schemeClr>
                </a:solidFill>
              </a:rPr>
              <a:t>Hemingwaye</a:t>
            </a:r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 inspiroval pro </a:t>
            </a:r>
          </a:p>
          <a:p>
            <a:r>
              <a:rPr lang="cs-CZ" i="1" dirty="0" smtClean="0">
                <a:solidFill>
                  <a:schemeClr val="tx2">
                    <a:lumMod val="75000"/>
                  </a:schemeClr>
                </a:solidFill>
              </a:rPr>
              <a:t>hlavní postavu.</a:t>
            </a:r>
            <a:endParaRPr lang="cs-CZ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Antoine de Saint Exupéry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1900 Lyon, letec </a:t>
            </a:r>
            <a:r>
              <a:rPr lang="cs-CZ" dirty="0"/>
              <a:t>a </a:t>
            </a:r>
            <a:r>
              <a:rPr lang="cs-CZ" dirty="0" smtClean="0"/>
              <a:t>spisovatel.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Dětství prožil se svými sourozenci na zámku prarodičů.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Doma mu říkali „Král sluníčko“ kvůli jeho modrým očím a blonďatým vlasům.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" y="0"/>
            <a:ext cx="1144800" cy="76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626" y="795579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95" y="1268760"/>
            <a:ext cx="7620000" cy="469582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8974" y="6368240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575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Již v dětství psal básně a obdivoval létající piloty.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V Paříži se připravoval na zkoušky námořní akademie, u kterých ale neuspěl, proto se rozhodl studovat architekturu.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032"/>
            <a:ext cx="2095200" cy="282498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00192" y="6542021"/>
            <a:ext cx="8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153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1926 vstoupil do literatury povídkou </a:t>
            </a:r>
            <a:r>
              <a:rPr lang="cs-CZ" i="1" dirty="0" smtClean="0">
                <a:solidFill>
                  <a:srgbClr val="00CC00"/>
                </a:solidFill>
              </a:rPr>
              <a:t>Letec. </a:t>
            </a:r>
            <a:endParaRPr lang="cs-CZ" dirty="0" smtClean="0"/>
          </a:p>
          <a:p>
            <a:pPr marL="0" indent="0">
              <a:buNone/>
            </a:pPr>
            <a:endParaRPr lang="cs-CZ" i="1" dirty="0">
              <a:solidFill>
                <a:srgbClr val="00CC00"/>
              </a:solidFill>
            </a:endParaRPr>
          </a:p>
          <a:p>
            <a:r>
              <a:rPr lang="cs-CZ" i="1" dirty="0" smtClean="0"/>
              <a:t>1927 se stal velitelem stanice </a:t>
            </a:r>
            <a:r>
              <a:rPr lang="cs-CZ" i="1" dirty="0" err="1" smtClean="0"/>
              <a:t>Juba</a:t>
            </a:r>
            <a:r>
              <a:rPr lang="cs-CZ" i="1" dirty="0" smtClean="0"/>
              <a:t> v západní Africe → </a:t>
            </a:r>
            <a:r>
              <a:rPr lang="cs-CZ" i="1" dirty="0" smtClean="0">
                <a:solidFill>
                  <a:srgbClr val="00CC00"/>
                </a:solidFill>
              </a:rPr>
              <a:t>Kurýr na jihu.</a:t>
            </a:r>
          </a:p>
          <a:p>
            <a:pPr marL="0" indent="0">
              <a:buNone/>
            </a:pPr>
            <a:endParaRPr lang="cs-CZ" i="1" dirty="0">
              <a:solidFill>
                <a:srgbClr val="00CC00"/>
              </a:solidFill>
            </a:endParaRPr>
          </a:p>
          <a:p>
            <a:r>
              <a:rPr lang="cs-CZ" dirty="0" smtClean="0"/>
              <a:t>Ve své kariéře se dostal do </a:t>
            </a:r>
            <a:r>
              <a:rPr lang="cs-CZ" i="1" dirty="0">
                <a:solidFill>
                  <a:srgbClr val="00CC00"/>
                </a:solidFill>
              </a:rPr>
              <a:t>B</a:t>
            </a:r>
            <a:r>
              <a:rPr lang="cs-CZ" i="1" dirty="0" smtClean="0">
                <a:solidFill>
                  <a:srgbClr val="00CC00"/>
                </a:solidFill>
              </a:rPr>
              <a:t>uenos Aires </a:t>
            </a:r>
            <a:r>
              <a:rPr lang="cs-CZ" dirty="0" smtClean="0"/>
              <a:t>– při pobytu v Jižní Americe se podílel na hledání svého přítele, který se ztratil při přeletu And → </a:t>
            </a:r>
            <a:r>
              <a:rPr lang="cs-CZ" i="1" dirty="0" smtClean="0">
                <a:solidFill>
                  <a:srgbClr val="00CC00"/>
                </a:solidFill>
              </a:rPr>
              <a:t>Noční let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568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48672"/>
          </a:xfrm>
        </p:spPr>
        <p:txBody>
          <a:bodyPr/>
          <a:lstStyle/>
          <a:p>
            <a:r>
              <a:rPr lang="cs-CZ" dirty="0" smtClean="0"/>
              <a:t>Po návratu do </a:t>
            </a:r>
            <a:r>
              <a:rPr lang="cs-CZ" dirty="0"/>
              <a:t>F</a:t>
            </a:r>
            <a:r>
              <a:rPr lang="cs-CZ" dirty="0" smtClean="0"/>
              <a:t>rancie pracoval jako reportér – reportáže z cest – Moskva, Španělsko, New York…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 přítelem </a:t>
            </a:r>
            <a:r>
              <a:rPr lang="cs-CZ" dirty="0" err="1" smtClean="0"/>
              <a:t>Prévotem</a:t>
            </a:r>
            <a:r>
              <a:rPr lang="cs-CZ" dirty="0" smtClean="0"/>
              <a:t> se pokusil o dálkový let New York → Ohňová země, ale v Guatemale došlo k letecké havárii a sám při ní utrpěl mnohá zranění.</a:t>
            </a:r>
          </a:p>
          <a:p>
            <a:endParaRPr lang="cs-CZ" dirty="0" smtClean="0"/>
          </a:p>
          <a:p>
            <a:r>
              <a:rPr lang="cs-CZ" dirty="0" smtClean="0"/>
              <a:t>Při rekonvalescenci sepisoval knihu </a:t>
            </a:r>
            <a:r>
              <a:rPr lang="cs-CZ" i="1" dirty="0" smtClean="0">
                <a:solidFill>
                  <a:srgbClr val="00CC00"/>
                </a:solidFill>
              </a:rPr>
              <a:t>Země lidí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933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cs-CZ" dirty="0" smtClean="0"/>
              <a:t>Za II. světové války nastoupil do vojenské služby v hodnosti kapitána a přestože byl lékaři prohlášen za neschopného válečných letů, usiloval o to, aby se mohl aktivně zapojit.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Údajně byl jedním z nejodvážnějších letců, bojoval s nasazením a bez ohledu na riziko → </a:t>
            </a:r>
            <a:r>
              <a:rPr lang="cs-CZ" i="1" dirty="0" smtClean="0">
                <a:solidFill>
                  <a:srgbClr val="00CC00"/>
                </a:solidFill>
              </a:rPr>
              <a:t>Válečný pilot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6431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let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Vzhledem k vysokému věku nedostal od francouzských lékařů povolení k dalším letům, ale vyžádal si toto povolení u amerických lékařů, kteří mu povolili dalších devět letů.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6598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93" y="4432072"/>
            <a:ext cx="2095200" cy="24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Válečné události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3890" y="1600199"/>
            <a:ext cx="8229600" cy="4525963"/>
          </a:xfrm>
        </p:spPr>
        <p:txBody>
          <a:bodyPr/>
          <a:lstStyle/>
          <a:p>
            <a:r>
              <a:rPr lang="cs-CZ" dirty="0" smtClean="0"/>
              <a:t>Významnou událostí, která měla vliv a poznamenala 20.století, byla 1.světová válka (1914 – 1918).</a:t>
            </a:r>
          </a:p>
          <a:p>
            <a:r>
              <a:rPr lang="cs-CZ" dirty="0" smtClean="0"/>
              <a:t>Vypukla v červenci 1914 a záminkou k jejímu rozpoutání byl atentát na rakousko-uherského následníka trůnu </a:t>
            </a:r>
            <a:r>
              <a:rPr lang="cs-CZ" dirty="0" smtClean="0">
                <a:solidFill>
                  <a:srgbClr val="00CC00"/>
                </a:solidFill>
              </a:rPr>
              <a:t>Františka Ferdinanda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CC00"/>
                </a:solidFill>
              </a:rPr>
              <a:t>d´Este </a:t>
            </a:r>
            <a:r>
              <a:rPr lang="cs-CZ" dirty="0" smtClean="0"/>
              <a:t>v srbském Sarajevu.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37248" y="648866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6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40697" y="2132856"/>
            <a:ext cx="81369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KOŠŤÁK,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Literatura 2.díl. Praha : Fortuna, 1997. ISBN 80-7168-396-5. s. 50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PROKOP, V. Přehled světové literatury 20.století. Sokolov : O.K. Soft, 2010. s. 29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PROKOP, V. Přehled světové literatury 20.století. Sokolov : O.K. Soft, 2010. 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24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PROKOP, V. Přehled světové literatury 20.století. Sokolov : O.K. Soft, 2010. 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19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PROKOP, V. Přehled světové literatury 20.století. Sokolov : O.K. Soft, 2010. 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9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zdroje: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cs-CZ" sz="1600" dirty="0">
              <a:latin typeface="Courier New" pitchFamily="49" charset="0"/>
              <a:cs typeface="Courier New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4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[Obr.1][cit.2013-11-08].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Dostupný pod licencí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File:Franz_ferdinand.jpg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6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[Obr.2][cit.2013-11-08].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www:&lt;http://commons.wikimedia.org/wiki/File:Mapa_Evropy_hustoty_SME.PNG?_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Uselang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9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[Obr.3][cit.2013-11-08].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File:Remarque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Autograph.jpg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[Obr.4][cit.2013-11-08].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www:&lt;http://commons.wikimedia.org/wiki/File:Erich_Maria_Remarque1.jpg&gt;.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[Obr.5][cit.2013-11-08].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://commons.wikimedia.org/wiki/File:Flag_of_Germany_(unoff).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svg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01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11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[Obr.6][cit.2013-11-08].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commons.wikimedia.org/wiki/File:NobelP2.png&gt;.</a:t>
            </a:r>
          </a:p>
          <a:p>
            <a:pPr marL="0" indent="0" algn="just">
              <a:buNone/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13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[Obr.7][cit.2013-11-08].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File:Goddard-Modern-Times.jpg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18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[Obr.8][cit.2013-11-08]. Dostupný pod licencí na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commons.wikimedia.org/wiki/File:Romain_Rolland_1915.jpg&gt;.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[Obr.9][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File:Flag_of_France.svg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19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[Obr.10][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]. Dostupný 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://commons.wikimedia.org/wiki/File:Paris_-_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Eiffelturm_und_Marsfeld2.jpg&gt;.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20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[Obr.11][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://commons.wikimedia.org/wiki/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File:Sorbonne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_.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21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[Obr.12][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na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www:&lt;http://www.livres-et-lectures-net/rolland chrostophe1.htm&gt;.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56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26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[Obr.13][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File:Flag_of_the_United_States.svg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[Obr.14][cit.2013-11-08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www:&lt;http://commons.wikimedia.org/wiki/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File:Hemingway_portrait.jpg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27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[Obr.15][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cit.2013-11-08]. Dostupný pod licencí na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 www:&lt;http</a:t>
            </a:r>
            <a:r>
              <a:rPr lang="cs-CZ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File:Flag_of_the_Red_Cross.svg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28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[Obr.16][cit.2013-11-08].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Soubor:Ernest_Hemingway_Signature.svg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31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[Obr.17][cit.2013-11-08].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Soubor:LeMondeTitre.jpg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32</a:t>
            </a:r>
          </a:p>
          <a:p>
            <a:pPr marL="0" indent="0" algn="just">
              <a:buNone/>
            </a:pP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[Obr.18][cit.2013-11-08]. Dostupný pod licencí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www:&lt;http://cs.wikipedia.org/wiki/</a:t>
            </a:r>
            <a:r>
              <a:rPr lang="cs-CZ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Soubor:TheOldManGregorioFuentes.jpg</a:t>
            </a:r>
            <a:r>
              <a:rPr lang="cs-CZ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endParaRPr lang="cs-CZ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79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33</a:t>
            </a:r>
          </a:p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[Obr.19][cit.2013-11-08]. Dostupný pod licencí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</a:t>
            </a:r>
            <a:r>
              <a:rPr lang="cs-CZ" sz="1500" i="1" dirty="0"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commons.wikimedia.org/wiki/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File:Flag_of_France.svg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</a:p>
          <a:p>
            <a:pPr marL="0" indent="0" algn="just">
              <a:buNone/>
            </a:pPr>
            <a:endParaRPr lang="cs-CZ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34</a:t>
            </a:r>
          </a:p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[Obr.20][cit.2013-11-08]. Dostupný pod licencí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www:&lt;http://commons.wikimedia.org/wiki/File:50_francs_banknote_A.jpg&gt;.</a:t>
            </a:r>
          </a:p>
          <a:p>
            <a:pPr marL="0" indent="0" algn="just">
              <a:buNone/>
            </a:pPr>
            <a:endParaRPr lang="cs-CZ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Strana 35</a:t>
            </a:r>
          </a:p>
          <a:p>
            <a:pPr marL="0" indent="0" algn="just">
              <a:buNone/>
            </a:pP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[Obr.21][cit.2013-11-08]. Dostupný pod licencí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Creative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Commons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 www:&lt;http://commons.wikinmedia.org/wiki/</a:t>
            </a:r>
            <a:r>
              <a:rPr lang="cs-CZ" sz="15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cs-CZ" sz="15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:%D0%A1%D0%B5%D0%BD%D1%82-%D0%AD%D0%BA%D1%81.jpg&gt;.</a:t>
            </a:r>
            <a:endParaRPr lang="cs-CZ" sz="15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9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Do války se zapojily tyto mocnosti: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CC00"/>
                </a:solidFill>
              </a:rPr>
              <a:t>Rakousko-Uhersko,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CC00"/>
                </a:solidFill>
              </a:rPr>
              <a:t>Německo, 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CC00"/>
                </a:solidFill>
              </a:rPr>
              <a:t>Itálie</a:t>
            </a:r>
            <a:r>
              <a:rPr lang="cs-CZ" dirty="0" smtClean="0"/>
              <a:t> (z počátku), </a:t>
            </a:r>
          </a:p>
          <a:p>
            <a:pPr marL="0" indent="0">
              <a:buNone/>
            </a:pPr>
            <a:r>
              <a:rPr lang="cs-CZ" dirty="0" smtClean="0"/>
              <a:t>státy </a:t>
            </a:r>
            <a:r>
              <a:rPr lang="cs-CZ" i="1" dirty="0" smtClean="0">
                <a:solidFill>
                  <a:srgbClr val="00CC00"/>
                </a:solidFill>
              </a:rPr>
              <a:t>Dohody - Anglie, Francie, Rusko,  </a:t>
            </a:r>
          </a:p>
          <a:p>
            <a:pPr marL="0" indent="0">
              <a:buNone/>
            </a:pPr>
            <a:r>
              <a:rPr lang="cs-CZ" dirty="0" smtClean="0"/>
              <a:t>další země včetně </a:t>
            </a:r>
            <a:r>
              <a:rPr lang="cs-CZ" i="1" dirty="0" smtClean="0">
                <a:solidFill>
                  <a:srgbClr val="00CC00"/>
                </a:solidFill>
              </a:rPr>
              <a:t>USA a Japonska</a:t>
            </a:r>
            <a:r>
              <a:rPr lang="cs-CZ" dirty="0" smtClean="0"/>
              <a:t>.</a:t>
            </a:r>
          </a:p>
          <a:p>
            <a:r>
              <a:rPr lang="cs-CZ" dirty="0" smtClean="0"/>
              <a:t>Celkem bojovalo 28 států a asi 70 miliónů vojáků.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0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/>
          <a:lstStyle/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Rusko</a:t>
            </a:r>
          </a:p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Německo</a:t>
            </a:r>
          </a:p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Anglie</a:t>
            </a:r>
          </a:p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Itálie</a:t>
            </a:r>
          </a:p>
          <a:p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Francie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17" y="188640"/>
            <a:ext cx="398145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90516" y="6501131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411760" y="1340768"/>
            <a:ext cx="4269482" cy="2628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1691680" y="1916832"/>
            <a:ext cx="4032448" cy="205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1907704" y="2600908"/>
            <a:ext cx="4773538" cy="2412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051720" y="3068960"/>
            <a:ext cx="388843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1907704" y="692696"/>
            <a:ext cx="6192688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13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První světová válka způsobila v celé Evropě 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hluboký společenský a duchovní otřes </a:t>
            </a:r>
            <a:r>
              <a:rPr lang="cs-CZ" dirty="0" smtClean="0"/>
              <a:t>a velmi výraznou stopu zanechala také v literatuře.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V literárních dílech </a:t>
            </a:r>
            <a:r>
              <a:rPr lang="cs-CZ" dirty="0" smtClean="0"/>
              <a:t>autoři zobrazují válečné hrůzy a snaží se před nimi varovat.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Spisovatelé se snaží zachytit skutečnost = </a:t>
            </a:r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realistické tendence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2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Přehled světových autorů: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Erich Maria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Remarque</a:t>
            </a:r>
            <a:endParaRPr lang="cs-CZ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Romain Rolland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Ernest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Hemingway</a:t>
            </a:r>
            <a:endParaRPr lang="cs-CZ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Autoři tzv. Ztracené generace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Antoine de Saint Exupéry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Thomas Mann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Pražská německá literatura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Rudyard Kipling</a:t>
            </a:r>
          </a:p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</a:rPr>
              <a:t>John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</a:rPr>
              <a:t>Galsworthy</a:t>
            </a:r>
            <a:endParaRPr lang="cs-CZ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6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801" y="1484784"/>
            <a:ext cx="17049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Erich Maria </a:t>
            </a:r>
            <a:r>
              <a:rPr lang="cs-CZ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Remarque</a:t>
            </a:r>
            <a:endParaRPr lang="cs-CZ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Německý spisovatel.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V roce 1916 (bylo mu 18 let) odešel dobrovolně do války.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Na západní frontě byl vážně zraněn a konec války prožil v nemocnici v Duisburgu.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584" y="5589240"/>
            <a:ext cx="4286250" cy="1181100"/>
          </a:xfrm>
          <a:prstGeom prst="rect">
            <a:avLst/>
          </a:prstGeom>
          <a:pattFill prst="lgConfetti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6749971" y="642418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471098" y="408150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79512" y="874440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1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2332</Words>
  <Application>Microsoft Office PowerPoint</Application>
  <PresentationFormat>Předvádění na obrazovce (4:3)</PresentationFormat>
  <Paragraphs>343</Paragraphs>
  <Slides>44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Prezentace aplikace PowerPoint</vt:lpstr>
      <vt:lpstr>Prezentace aplikace PowerPoint</vt:lpstr>
      <vt:lpstr>LITERATURA A I.SVĚTOVÁ VÁLKA 1</vt:lpstr>
      <vt:lpstr>Válečné události</vt:lpstr>
      <vt:lpstr>Prezentace aplikace PowerPoint</vt:lpstr>
      <vt:lpstr>Prezentace aplikace PowerPoint</vt:lpstr>
      <vt:lpstr>Prezentace aplikace PowerPoint</vt:lpstr>
      <vt:lpstr>Přehled světových autorů:</vt:lpstr>
      <vt:lpstr>Erich Maria Remarque</vt:lpstr>
      <vt:lpstr>Prezentace aplikace PowerPoint</vt:lpstr>
      <vt:lpstr>Nobelova cena</vt:lpstr>
      <vt:lpstr>Prezentace aplikace PowerPoint</vt:lpstr>
      <vt:lpstr>Prezentace aplikace PowerPoint</vt:lpstr>
      <vt:lpstr>Tvorba Ericha Maria Remarqua</vt:lpstr>
      <vt:lpstr>Prezentace aplikace PowerPoint</vt:lpstr>
      <vt:lpstr>Na západní frontě klid</vt:lpstr>
      <vt:lpstr>Prezentace aplikace PowerPoint</vt:lpstr>
      <vt:lpstr>Romain Rolland</vt:lpstr>
      <vt:lpstr>Prezentace aplikace PowerPoint</vt:lpstr>
      <vt:lpstr>Prezentace aplikace PowerPoint</vt:lpstr>
      <vt:lpstr>Tvorba Romaina Rollanda</vt:lpstr>
      <vt:lpstr>Prezentace aplikace PowerPoint</vt:lpstr>
      <vt:lpstr>Prezentace aplikace PowerPoint</vt:lpstr>
      <vt:lpstr>Petr a Lucie</vt:lpstr>
      <vt:lpstr>Prezentace aplikace PowerPoint</vt:lpstr>
      <vt:lpstr>Ernest Miller Hemingway</vt:lpstr>
      <vt:lpstr>Prezentace aplikace PowerPoint</vt:lpstr>
      <vt:lpstr>Prezentace aplikace PowerPoint</vt:lpstr>
      <vt:lpstr>Tvorba Ernesta Hemingwaye</vt:lpstr>
      <vt:lpstr>Prezentace aplikace PowerPoint</vt:lpstr>
      <vt:lpstr>Prezentace aplikace PowerPoint</vt:lpstr>
      <vt:lpstr>Prezentace aplikace PowerPoint</vt:lpstr>
      <vt:lpstr>Antoine de Saint Exupéry</vt:lpstr>
      <vt:lpstr>Prezentace aplikace PowerPoint</vt:lpstr>
      <vt:lpstr>Prezentace aplikace PowerPoint</vt:lpstr>
      <vt:lpstr>Tvorba </vt:lpstr>
      <vt:lpstr>Prezentace aplikace PowerPoint</vt:lpstr>
      <vt:lpstr>Prezentace aplikace PowerPoint</vt:lpstr>
      <vt:lpstr>Poslední let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Hrivnova</dc:creator>
  <cp:lastModifiedBy>Hrivnova</cp:lastModifiedBy>
  <cp:revision>62</cp:revision>
  <dcterms:created xsi:type="dcterms:W3CDTF">2013-11-08T11:59:06Z</dcterms:created>
  <dcterms:modified xsi:type="dcterms:W3CDTF">2014-01-22T11:21:49Z</dcterms:modified>
</cp:coreProperties>
</file>