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307" r:id="rId2"/>
    <p:sldId id="308" r:id="rId3"/>
    <p:sldId id="283" r:id="rId4"/>
    <p:sldId id="296" r:id="rId5"/>
    <p:sldId id="297" r:id="rId6"/>
    <p:sldId id="298" r:id="rId7"/>
    <p:sldId id="301" r:id="rId8"/>
    <p:sldId id="302" r:id="rId9"/>
    <p:sldId id="299" r:id="rId10"/>
    <p:sldId id="288" r:id="rId11"/>
    <p:sldId id="305" r:id="rId12"/>
    <p:sldId id="304" r:id="rId13"/>
    <p:sldId id="306" r:id="rId14"/>
    <p:sldId id="30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0D"/>
    <a:srgbClr val="55CB74"/>
    <a:srgbClr val="7BD7BB"/>
    <a:srgbClr val="4DEE32"/>
    <a:srgbClr val="55CB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9FF0FA-0182-47A8-BE98-CB542B03A162}" type="datetimeFigureOut">
              <a:rPr lang="cs-CZ" smtClean="0"/>
              <a:pPr/>
              <a:t>17.4.2014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Doplň tvary slovesa SPÁT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v podmiňovacím způsobu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5616" y="1772816"/>
          <a:ext cx="6552728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368152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č. </a:t>
                      </a:r>
                      <a:r>
                        <a:rPr lang="cs-CZ" sz="3200" dirty="0" err="1" smtClean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spal(a, o)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bych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spal(a, o)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bys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spal(a, o)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č. mn.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spali 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bychom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spali 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byste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spali 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868144" y="1772816"/>
            <a:ext cx="1800200" cy="1728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76056" y="3501008"/>
            <a:ext cx="2592288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835696" y="5733256"/>
            <a:ext cx="2952328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příčestí minulé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076056" y="5733256"/>
            <a:ext cx="3672408" cy="7920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tvary slovesa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BÝT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Přímá spojovací šipka 9"/>
          <p:cNvCxnSpPr>
            <a:stCxn id="7" idx="0"/>
          </p:cNvCxnSpPr>
          <p:nvPr/>
        </p:nvCxnSpPr>
        <p:spPr>
          <a:xfrm flipV="1">
            <a:off x="3311860" y="5229200"/>
            <a:ext cx="1332148" cy="50405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8" idx="0"/>
            <a:endCxn id="6" idx="2"/>
          </p:cNvCxnSpPr>
          <p:nvPr/>
        </p:nvCxnSpPr>
        <p:spPr>
          <a:xfrm flipH="1" flipV="1">
            <a:off x="6372200" y="5229200"/>
            <a:ext cx="5400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051" name="Picture 3" descr="C:\Users\PC4\AppData\Local\Microsoft\Windows\Temporary Internet Files\Content.IE5\FLMSY49N\MC9004405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72816"/>
            <a:ext cx="374441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339752" y="2132856"/>
            <a:ext cx="482453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Tvary podmiňovacího způsobu 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    u zvratných sloves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Pozor na tvary zvratných sloves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ve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osobě čísla jednotného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PC4\AppData\Local\Microsoft\Windows\Temporary Internet Files\Content.IE5\TZN0DDWF\MC9003294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83591" cy="1080120"/>
          </a:xfrm>
          <a:prstGeom prst="rect">
            <a:avLst/>
          </a:prstGeom>
          <a:noFill/>
        </p:spPr>
      </p:pic>
      <p:pic>
        <p:nvPicPr>
          <p:cNvPr id="1026" name="Picture 2" descr="C:\Users\PC4\AppData\Local\Microsoft\Windows\Temporary Internet Files\Content.IE5\FLMSY49N\MC9002982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44824"/>
            <a:ext cx="492862" cy="8668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12" name="Pětiúhelník 11"/>
          <p:cNvSpPr/>
          <p:nvPr/>
        </p:nvSpPr>
        <p:spPr>
          <a:xfrm>
            <a:off x="539552" y="3212976"/>
            <a:ext cx="2088232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dívat se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ětiúhelník 12"/>
          <p:cNvSpPr/>
          <p:nvPr/>
        </p:nvSpPr>
        <p:spPr>
          <a:xfrm>
            <a:off x="539552" y="4437112"/>
            <a:ext cx="1872208" cy="864096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hrát si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Vývojový diagram: postup 13"/>
          <p:cNvSpPr/>
          <p:nvPr/>
        </p:nvSpPr>
        <p:spPr>
          <a:xfrm>
            <a:off x="2771800" y="3212976"/>
            <a:ext cx="2808312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díval bys se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Vývojový diagram: postup 14"/>
          <p:cNvSpPr/>
          <p:nvPr/>
        </p:nvSpPr>
        <p:spPr>
          <a:xfrm>
            <a:off x="5868144" y="3212976"/>
            <a:ext cx="2808312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díval by ses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Vývojový diagram: postup 15"/>
          <p:cNvSpPr/>
          <p:nvPr/>
        </p:nvSpPr>
        <p:spPr>
          <a:xfrm>
            <a:off x="2771800" y="4437112"/>
            <a:ext cx="2808312" cy="864096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hrála bys si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Vývojový diagram: postup 16"/>
          <p:cNvSpPr/>
          <p:nvPr/>
        </p:nvSpPr>
        <p:spPr>
          <a:xfrm>
            <a:off x="5868144" y="4437112"/>
            <a:ext cx="2808312" cy="864096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hrála by sis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Přímá spojovací čára 18"/>
          <p:cNvCxnSpPr/>
          <p:nvPr/>
        </p:nvCxnSpPr>
        <p:spPr>
          <a:xfrm flipH="1">
            <a:off x="3491880" y="2852936"/>
            <a:ext cx="1584176" cy="30243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635896" y="2852936"/>
            <a:ext cx="1368152" cy="30243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95456" cy="990600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Doplň tvary slovesa  SMÁT se, ČÍST si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v podmiňovacím způsobu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772816"/>
          <a:ext cx="777686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3456384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smál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bych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četl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bych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smál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ses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četl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sis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smál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četl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smáli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bychom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četli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bychom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smáli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byste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četli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byste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smáli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četli 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by 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1691680" y="1772816"/>
            <a:ext cx="3456384" cy="1728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148064" y="1772816"/>
            <a:ext cx="3240360" cy="1728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691680" y="3501008"/>
            <a:ext cx="3456384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48064" y="3501008"/>
            <a:ext cx="3240360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8" name="Picture 6" descr="C:\Users\PC4\AppData\Local\Microsoft\Windows\Temporary Internet Files\Content.IE5\TZN0DDWF\MC9004398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1872208" cy="1177309"/>
          </a:xfrm>
          <a:prstGeom prst="rect">
            <a:avLst/>
          </a:prstGeom>
          <a:noFill/>
        </p:spPr>
      </p:pic>
      <p:pic>
        <p:nvPicPr>
          <p:cNvPr id="3076" name="Picture 4" descr="C:\Users\PC4\AppData\Local\Microsoft\Windows\Temporary Internet Files\Content.IE5\FLMSY49N\MC9004404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780928"/>
            <a:ext cx="157315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187624" y="2708920"/>
            <a:ext cx="6120680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Spojky aby, kdyby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53400" cy="4925144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Spojky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kdyby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se v podmiňovacím způsobu spojují s pomocným slovesem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bych, bys, by, bychom, byste, by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aby + bych =</a:t>
            </a:r>
            <a:endParaRPr lang="cs-CZ" sz="3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aby + byste =</a:t>
            </a:r>
            <a:endParaRPr lang="cs-CZ" sz="3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kdyby + bys =</a:t>
            </a:r>
            <a:endParaRPr lang="cs-CZ" sz="3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kdyby + bychom =</a:t>
            </a:r>
            <a:endParaRPr lang="cs-CZ" sz="3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5076056" y="2132856"/>
            <a:ext cx="30963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899592" y="2636912"/>
            <a:ext cx="165618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3419872" y="3429000"/>
            <a:ext cx="1440160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abych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355976" y="5877272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kdybychom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491880" y="4221088"/>
            <a:ext cx="1440160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abyste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88" y="5085184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kdybys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543998"/>
            <a:ext cx="813690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145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153.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Slovesný způsob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VY_32_INOVACE_37.19.PLA.CJ.4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11. 04. 2014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403648" y="3068960"/>
            <a:ext cx="7123113" cy="1673225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6600" b="1" dirty="0" smtClean="0">
                <a:latin typeface="Arial Black" pitchFamily="34" charset="0"/>
                <a:cs typeface="Arial" pitchFamily="34" charset="0"/>
              </a:rPr>
              <a:t>SLOVESNÝ       </a:t>
            </a:r>
          </a:p>
          <a:p>
            <a:r>
              <a:rPr lang="cs-CZ" sz="6600" b="1" dirty="0" smtClean="0">
                <a:latin typeface="Arial Black" pitchFamily="34" charset="0"/>
                <a:cs typeface="Arial" pitchFamily="34" charset="0"/>
              </a:rPr>
              <a:t>     ZPŮSOB</a:t>
            </a:r>
            <a:endParaRPr lang="cs-CZ" sz="66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      SLOVESNÝ ZPŮSOB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495800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slovesné tvary mohou vyjádřit způsob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827584" y="2636912"/>
            <a:ext cx="3024336" cy="151216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OZNAMOVACÍ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Vývojový diagram: magnetický disk 8"/>
          <p:cNvSpPr/>
          <p:nvPr/>
        </p:nvSpPr>
        <p:spPr>
          <a:xfrm>
            <a:off x="5508104" y="2780928"/>
            <a:ext cx="3168352" cy="1512168"/>
          </a:xfrm>
          <a:prstGeom prst="flowChartMagneticDisk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PODMIŇOVACÍ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Vývojový diagram: magnetický disk 9"/>
          <p:cNvSpPr/>
          <p:nvPr/>
        </p:nvSpPr>
        <p:spPr>
          <a:xfrm>
            <a:off x="2555776" y="3789040"/>
            <a:ext cx="3168352" cy="1512168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ROZKAZOVACÍ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5076056" y="5085184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3491880" y="5085184"/>
            <a:ext cx="122413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619672" y="5085184"/>
            <a:ext cx="172819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004048" y="2204864"/>
            <a:ext cx="158417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3059832" y="2204864"/>
            <a:ext cx="93610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979712" y="2204864"/>
            <a:ext cx="936104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OZNAMOVACÍ ZPŮSOB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748464" cy="50691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vyjadřuje (oznamuje nám), že se něco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děje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dělo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nebo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bude dít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u tvarů oznamovacího způsobu rozlišujeme  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přítomný, minulý a budoucí čas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1600" y="3356992"/>
            <a:ext cx="1440160" cy="5040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čteme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771800" y="3356992"/>
            <a:ext cx="194421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četli jsme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148064" y="3356992"/>
            <a:ext cx="2592288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budeme číst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Přímá spojovací šipka 14"/>
          <p:cNvCxnSpPr>
            <a:stCxn id="5" idx="2"/>
          </p:cNvCxnSpPr>
          <p:nvPr/>
        </p:nvCxnSpPr>
        <p:spPr>
          <a:xfrm flipH="1">
            <a:off x="1691680" y="2708920"/>
            <a:ext cx="75608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4" idx="2"/>
          </p:cNvCxnSpPr>
          <p:nvPr/>
        </p:nvCxnSpPr>
        <p:spPr>
          <a:xfrm>
            <a:off x="3527884" y="2708920"/>
            <a:ext cx="360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6" idx="2"/>
          </p:cNvCxnSpPr>
          <p:nvPr/>
        </p:nvCxnSpPr>
        <p:spPr>
          <a:xfrm>
            <a:off x="5796136" y="270892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11" idx="0"/>
            <a:endCxn id="8" idx="2"/>
          </p:cNvCxnSpPr>
          <p:nvPr/>
        </p:nvCxnSpPr>
        <p:spPr>
          <a:xfrm flipH="1" flipV="1">
            <a:off x="1691680" y="3861048"/>
            <a:ext cx="792088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12" idx="0"/>
            <a:endCxn id="9" idx="2"/>
          </p:cNvCxnSpPr>
          <p:nvPr/>
        </p:nvCxnSpPr>
        <p:spPr>
          <a:xfrm flipH="1" flipV="1">
            <a:off x="3743908" y="3861048"/>
            <a:ext cx="36004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stCxn id="13" idx="0"/>
            <a:endCxn id="10" idx="2"/>
          </p:cNvCxnSpPr>
          <p:nvPr/>
        </p:nvCxnSpPr>
        <p:spPr>
          <a:xfrm flipV="1">
            <a:off x="6228184" y="3861048"/>
            <a:ext cx="21602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6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C4\AppData\Local\Microsoft\Windows\Temporary Internet Files\Content.IE5\FLMSY49N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780928"/>
            <a:ext cx="792088" cy="634592"/>
          </a:xfrm>
          <a:prstGeom prst="rect">
            <a:avLst/>
          </a:prstGeom>
          <a:noFill/>
        </p:spPr>
      </p:pic>
      <p:sp>
        <p:nvSpPr>
          <p:cNvPr id="22" name="Obdélník 21"/>
          <p:cNvSpPr/>
          <p:nvPr/>
        </p:nvSpPr>
        <p:spPr>
          <a:xfrm>
            <a:off x="6084168" y="3501008"/>
            <a:ext cx="2808312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1691680" y="2780928"/>
            <a:ext cx="73682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419872" y="2780928"/>
            <a:ext cx="31683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ROZKAZOVACÍ ZPŮSOB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5257800"/>
          </a:xfrm>
        </p:spPr>
        <p:txBody>
          <a:bodyPr>
            <a:noAutofit/>
          </a:bodyPr>
          <a:lstStyle/>
          <a:p>
            <a:r>
              <a:rPr lang="cs-CZ" dirty="0" smtClean="0"/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vyjadřuje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děj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který se podle rozkazu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(zákazu, výzvy, přání)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nebo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nemá uskutečnit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tvary rozkazovacího způsobu nevyjadřují čas           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tvoří se jen pro           </a:t>
            </a:r>
            <a:r>
              <a:rPr lang="cs-CZ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osobu č.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jedn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cs-CZ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osobu č. množ.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cs-CZ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osobu č. množ.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  <p:sp>
        <p:nvSpPr>
          <p:cNvPr id="17" name="Pětiúhelník 16"/>
          <p:cNvSpPr/>
          <p:nvPr/>
        </p:nvSpPr>
        <p:spPr>
          <a:xfrm>
            <a:off x="3635896" y="4365104"/>
            <a:ext cx="864096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ětiúhelník 18"/>
          <p:cNvSpPr/>
          <p:nvPr/>
        </p:nvSpPr>
        <p:spPr>
          <a:xfrm>
            <a:off x="3635896" y="5157192"/>
            <a:ext cx="927720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ětiúhelník 19"/>
          <p:cNvSpPr/>
          <p:nvPr/>
        </p:nvSpPr>
        <p:spPr>
          <a:xfrm>
            <a:off x="3635896" y="5949280"/>
            <a:ext cx="1071736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MY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17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2699792" y="4437112"/>
            <a:ext cx="144016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Tvary rozkazovacího způsobu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5048" y="1412776"/>
            <a:ext cx="8568952" cy="4495800"/>
          </a:xfrm>
        </p:spPr>
        <p:txBody>
          <a:bodyPr/>
          <a:lstStyle/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6" y="1844824"/>
          <a:ext cx="7992888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872208"/>
                <a:gridCol w="2160240"/>
                <a:gridCol w="237626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 č. </a:t>
                      </a:r>
                      <a:r>
                        <a:rPr lang="cs-CZ" sz="2800" dirty="0" err="1" smtClean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5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1.os. č. mn.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5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 č. mn.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50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piš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piš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piš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číst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čti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čtě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čtě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počítat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počítej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počítej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počítej</a:t>
                      </a:r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cs-CZ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339752" y="2348880"/>
            <a:ext cx="64087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339752" y="2924944"/>
            <a:ext cx="64087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339752" y="3501008"/>
            <a:ext cx="64087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Picture 3" descr="C:\Users\PC4\AppData\Local\Microsoft\Windows\Temporary Internet Files\Content.IE5\S4H86BRK\MC9002982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409413" cy="720080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55576" y="4437112"/>
            <a:ext cx="81369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Rozkaz pro 3. osobu můžeme vyjádřit pomocí    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                     částic 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ať, nechť.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Ať jde (jdou) pryč!    </a:t>
            </a:r>
          </a:p>
          <a:p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Nechť vstoupí!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Napiš správný tvar rozkaz. způsobu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os. č. </a:t>
            </a:r>
            <a:r>
              <a:rPr lang="cs-CZ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             1. os. č. mn.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endParaRPr lang="cs-CZ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                           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os. č. mn.                 2. os. č. </a:t>
            </a:r>
            <a:r>
              <a:rPr lang="cs-CZ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             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endParaRPr lang="cs-CZ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3. os. č. mn.                  3. os. č. </a:t>
            </a:r>
            <a:r>
              <a:rPr lang="cs-CZ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       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  <p:pic>
        <p:nvPicPr>
          <p:cNvPr id="1038" name="Picture 14" descr="C:\Users\PC4\AppData\Local\Microsoft\Windows\Temporary Internet Files\Content.IE5\S4H86BRK\MC9000547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01008"/>
            <a:ext cx="1224136" cy="1229310"/>
          </a:xfrm>
          <a:prstGeom prst="rect">
            <a:avLst/>
          </a:prstGeom>
          <a:noFill/>
        </p:spPr>
      </p:pic>
      <p:pic>
        <p:nvPicPr>
          <p:cNvPr id="2054" name="Picture 6" descr="C:\Users\PC4\AppData\Local\Microsoft\Windows\Temporary Internet Files\Content.IE5\TZN0DDWF\MC9004319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772816"/>
            <a:ext cx="1080120" cy="1080120"/>
          </a:xfrm>
          <a:prstGeom prst="rect">
            <a:avLst/>
          </a:prstGeom>
          <a:noFill/>
        </p:spPr>
      </p:pic>
      <p:pic>
        <p:nvPicPr>
          <p:cNvPr id="2055" name="Picture 7" descr="C:\Users\PC4\AppData\Local\Microsoft\Windows\Temporary Internet Files\Content.IE5\TZN0DDWF\MC9004319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501008"/>
            <a:ext cx="1080120" cy="1080120"/>
          </a:xfrm>
          <a:prstGeom prst="rect">
            <a:avLst/>
          </a:prstGeom>
          <a:noFill/>
        </p:spPr>
      </p:pic>
      <p:sp>
        <p:nvSpPr>
          <p:cNvPr id="19" name="Vodorovný svitek 18"/>
          <p:cNvSpPr/>
          <p:nvPr/>
        </p:nvSpPr>
        <p:spPr>
          <a:xfrm>
            <a:off x="1907704" y="2276872"/>
            <a:ext cx="1296144" cy="792088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Stůj!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Vodorovný svitek 19"/>
          <p:cNvSpPr/>
          <p:nvPr/>
        </p:nvSpPr>
        <p:spPr>
          <a:xfrm>
            <a:off x="1691680" y="4077072"/>
            <a:ext cx="2664296" cy="792088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Nevstupujte!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Vodorovný svitek 20"/>
          <p:cNvSpPr/>
          <p:nvPr/>
        </p:nvSpPr>
        <p:spPr>
          <a:xfrm>
            <a:off x="5940152" y="4077072"/>
            <a:ext cx="1584176" cy="720080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Zatoč!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Vodorovný svitek 21"/>
          <p:cNvSpPr/>
          <p:nvPr/>
        </p:nvSpPr>
        <p:spPr>
          <a:xfrm>
            <a:off x="5508104" y="2276872"/>
            <a:ext cx="3287216" cy="792088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Nepředjíždějme!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PC4\AppData\Local\Microsoft\Windows\Temporary Internet Files\Content.IE5\TZN0DDWF\MC90041124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844824"/>
            <a:ext cx="1064167" cy="1008112"/>
          </a:xfrm>
          <a:prstGeom prst="rect">
            <a:avLst/>
          </a:prstGeom>
          <a:noFill/>
        </p:spPr>
      </p:pic>
      <p:pic>
        <p:nvPicPr>
          <p:cNvPr id="1030" name="Picture 6" descr="C:\Users\PC4\AppData\Local\Microsoft\Windows\Temporary Internet Files\Content.IE5\RT52BWQG\MC90043202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5301208"/>
            <a:ext cx="1080118" cy="1080119"/>
          </a:xfrm>
          <a:prstGeom prst="rect">
            <a:avLst/>
          </a:prstGeom>
          <a:noFill/>
        </p:spPr>
      </p:pic>
      <p:sp>
        <p:nvSpPr>
          <p:cNvPr id="28" name="Vodorovný svitek 27"/>
          <p:cNvSpPr/>
          <p:nvPr/>
        </p:nvSpPr>
        <p:spPr>
          <a:xfrm>
            <a:off x="1619672" y="5805264"/>
            <a:ext cx="3096344" cy="79208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Nechť přejdou!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C:\Users\PC4\AppData\Local\Microsoft\Windows\Temporary Internet Files\Content.IE5\TZN0DDWF\MC90043203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5085184"/>
            <a:ext cx="810784" cy="1224136"/>
          </a:xfrm>
          <a:prstGeom prst="rect">
            <a:avLst/>
          </a:prstGeom>
          <a:noFill/>
        </p:spPr>
      </p:pic>
      <p:sp>
        <p:nvSpPr>
          <p:cNvPr id="30" name="Vodorovný svitek 29"/>
          <p:cNvSpPr/>
          <p:nvPr/>
        </p:nvSpPr>
        <p:spPr>
          <a:xfrm>
            <a:off x="5868144" y="5805264"/>
            <a:ext cx="2880320" cy="79208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Ať zaparkuje!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8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067944" y="1628800"/>
            <a:ext cx="4176464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PODMIŇOVACÍ  ZPŮSOB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53732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vyjadřuje děj, který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se mohl uskutečnit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tvary podmiňovacího způsobu jsou složené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dirty="0"/>
          </a:p>
        </p:txBody>
      </p:sp>
      <p:sp>
        <p:nvSpPr>
          <p:cNvPr id="6" name="Vývojový diagram: paměť s přímým přístupem 5"/>
          <p:cNvSpPr/>
          <p:nvPr/>
        </p:nvSpPr>
        <p:spPr>
          <a:xfrm>
            <a:off x="755576" y="3068960"/>
            <a:ext cx="3168352" cy="1512168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Příčestí minulé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4788024" y="3068960"/>
            <a:ext cx="3456384" cy="1512168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Tvary slovesa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BÝT</a:t>
            </a:r>
            <a:endParaRPr lang="cs-CZ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Kříž 9"/>
          <p:cNvSpPr/>
          <p:nvPr/>
        </p:nvSpPr>
        <p:spPr>
          <a:xfrm>
            <a:off x="4067944" y="3429000"/>
            <a:ext cx="576064" cy="648072"/>
          </a:xfrm>
          <a:prstGeom prst="plus">
            <a:avLst>
              <a:gd name="adj" fmla="val 34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áček 15"/>
          <p:cNvSpPr/>
          <p:nvPr/>
        </p:nvSpPr>
        <p:spPr>
          <a:xfrm>
            <a:off x="4211960" y="4725144"/>
            <a:ext cx="4320480" cy="1944216"/>
          </a:xfrm>
          <a:prstGeom prst="cloudCallout">
            <a:avLst>
              <a:gd name="adj1" fmla="val 30189"/>
              <a:gd name="adj2" fmla="val -9238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bych, bys, by,</a:t>
            </a:r>
          </a:p>
          <a:p>
            <a:pPr algn="ctr"/>
            <a:r>
              <a:rPr lang="cs-CZ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bychom, byste</a:t>
            </a:r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láček 16"/>
          <p:cNvSpPr/>
          <p:nvPr/>
        </p:nvSpPr>
        <p:spPr>
          <a:xfrm>
            <a:off x="683568" y="4725144"/>
            <a:ext cx="3059832" cy="1944216"/>
          </a:xfrm>
          <a:prstGeom prst="cloudCallout">
            <a:avLst>
              <a:gd name="adj1" fmla="val 39202"/>
              <a:gd name="adj2" fmla="val -9387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-l, -la, -</a:t>
            </a:r>
            <a:r>
              <a:rPr lang="cs-CZ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</a:t>
            </a:r>
            <a:endParaRPr lang="cs-CZ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-li, -</a:t>
            </a:r>
            <a:r>
              <a:rPr lang="cs-CZ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ly</a:t>
            </a:r>
            <a:r>
              <a:rPr lang="cs-CZ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-la</a:t>
            </a:r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9" grpId="0" animBg="1"/>
      <p:bldP spid="10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1415</TotalTime>
  <Words>665</Words>
  <Application>Microsoft Office PowerPoint</Application>
  <PresentationFormat>Předvádění na obrazovce (4:3)</PresentationFormat>
  <Paragraphs>200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Medián</vt:lpstr>
      <vt:lpstr>Snímek 1</vt:lpstr>
      <vt:lpstr>Snímek 2</vt:lpstr>
      <vt:lpstr>Snímek 3</vt:lpstr>
      <vt:lpstr>       SLOVESNÝ ZPŮSOB</vt:lpstr>
      <vt:lpstr>    OZNAMOVACÍ ZPŮSOB</vt:lpstr>
      <vt:lpstr>    ROZKAZOVACÍ ZPŮSOB</vt:lpstr>
      <vt:lpstr> Tvary rozkazovacího způsobu</vt:lpstr>
      <vt:lpstr>   Napiš správný tvar rozkaz. způsobu</vt:lpstr>
      <vt:lpstr>    PODMIŇOVACÍ  ZPŮSOB</vt:lpstr>
      <vt:lpstr>        Doplň tvary slovesa SPÁT          v podmiňovacím způsobu</vt:lpstr>
      <vt:lpstr>     Tvary podmiňovacího způsobu               u zvratných sloves</vt:lpstr>
      <vt:lpstr>Doplň tvary slovesa  SMÁT se, ČÍST si          v podmiňovacím způsobu</vt:lpstr>
      <vt:lpstr>        Spojky aby, kdyby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266</cp:revision>
  <dcterms:created xsi:type="dcterms:W3CDTF">2013-10-06T11:27:12Z</dcterms:created>
  <dcterms:modified xsi:type="dcterms:W3CDTF">2014-04-17T16:51:54Z</dcterms:modified>
</cp:coreProperties>
</file>