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82" r:id="rId4"/>
    <p:sldId id="293" r:id="rId5"/>
    <p:sldId id="281" r:id="rId6"/>
    <p:sldId id="294" r:id="rId7"/>
    <p:sldId id="292" r:id="rId8"/>
    <p:sldId id="295" r:id="rId9"/>
    <p:sldId id="29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1" autoAdjust="0"/>
    <p:restoredTop sz="95669" autoAdjust="0"/>
  </p:normalViewPr>
  <p:slideViewPr>
    <p:cSldViewPr>
      <p:cViewPr varScale="1">
        <p:scale>
          <a:sx n="66" d="100"/>
          <a:sy n="66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Soustavy rovnic – dosazovací metoda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VY_32_INOVACE_07.16.KUB.MA.9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04. 01. 2013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23528" y="332656"/>
            <a:ext cx="8496944" cy="1008112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Př.: Součet dvou čísel je 14. Jejich rozdíl je 4. </a:t>
            </a:r>
          </a:p>
          <a:p>
            <a:pPr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Urči tato čísla.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5157192"/>
            <a:ext cx="64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23528" y="1484784"/>
            <a:ext cx="8568952" cy="5112568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5576" y="16288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Součet dvou čísel je 14: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76056" y="15567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x + y = 14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27584" y="206084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Jejich rozdíl je 4: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148064" y="206084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x - y = 4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683568" y="2564904"/>
            <a:ext cx="77768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11560" y="263691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 první rovnice soustavy vyjádříme jednu neznámou: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059832" y="306896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x =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14 - y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699792" y="400506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(14 – y) </a:t>
            </a:r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- y = 4</a:t>
            </a:r>
            <a:endParaRPr lang="cs-CZ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357301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Dosadíme do druhé rovnice: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83568" y="450912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Vypočítáme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400" dirty="0" smtClean="0">
                <a:latin typeface="Comic Sans MS" pitchFamily="66" charset="0"/>
              </a:rPr>
              <a:t>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131840" y="4581128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14 - 2y = 4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     2y = 10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        </a:t>
            </a:r>
            <a:r>
              <a:rPr lang="cs-CZ" sz="2800" b="1" u="sng" dirty="0" smtClean="0">
                <a:solidFill>
                  <a:srgbClr val="C00000"/>
                </a:solidFill>
                <a:latin typeface="Comic Sans MS" pitchFamily="66" charset="0"/>
              </a:rPr>
              <a:t>y = 5</a:t>
            </a:r>
            <a:endParaRPr lang="cs-CZ" sz="28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3923928" y="2996952"/>
            <a:ext cx="1512168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2843808" y="3933056"/>
            <a:ext cx="1512168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1560" y="59492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Vypočítanou hodnotu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400" dirty="0" smtClean="0">
                <a:latin typeface="Comic Sans MS" pitchFamily="66" charset="0"/>
              </a:rPr>
              <a:t> dosadíme do vztahu vyjadřující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:  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37" name="Zakřivená spojovací čára 36"/>
          <p:cNvCxnSpPr/>
          <p:nvPr/>
        </p:nvCxnSpPr>
        <p:spPr>
          <a:xfrm rot="10800000">
            <a:off x="5796136" y="3356992"/>
            <a:ext cx="2664296" cy="259228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660232" y="3068960"/>
            <a:ext cx="216024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x = 14 – 5</a:t>
            </a:r>
          </a:p>
          <a:p>
            <a:r>
              <a:rPr lang="cs-CZ" sz="2800" b="1" u="sng" dirty="0" smtClean="0">
                <a:solidFill>
                  <a:srgbClr val="C00000"/>
                </a:solidFill>
                <a:latin typeface="Comic Sans MS" pitchFamily="66" charset="0"/>
              </a:rPr>
              <a:t>x = 9</a:t>
            </a:r>
            <a:endParaRPr lang="cs-CZ" sz="28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23528" y="332656"/>
            <a:ext cx="8496944" cy="1008112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Př.: Součet dvou čísel je 14. Jejich rozdíl je 4. </a:t>
            </a:r>
          </a:p>
          <a:p>
            <a:pPr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Urči tato čísla.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5157192"/>
            <a:ext cx="64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23528" y="1484784"/>
            <a:ext cx="8568952" cy="5112568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5576" y="16288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Součet dvou čísel je 14: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76056" y="15567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x + y = 14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27584" y="206084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Jejich rozdíl je 4: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148064" y="206084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x - y = 4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683568" y="2564904"/>
            <a:ext cx="77768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67544" y="270892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Dvojice čísel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 = 9</a:t>
            </a:r>
            <a:r>
              <a:rPr lang="cs-CZ" sz="2400" dirty="0" smtClean="0">
                <a:latin typeface="Comic Sans MS" pitchFamily="66" charset="0"/>
              </a:rPr>
              <a:t>,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 = 5 </a:t>
            </a:r>
            <a:r>
              <a:rPr lang="cs-CZ" sz="2400" dirty="0" smtClean="0">
                <a:latin typeface="Comic Sans MS" pitchFamily="66" charset="0"/>
              </a:rPr>
              <a:t>je řešením soustavy dvou rovnic se dvěma neznámými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 a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400" dirty="0" smtClean="0">
                <a:latin typeface="Comic Sans MS" pitchFamily="66" charset="0"/>
              </a:rPr>
              <a:t>.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9552" y="364502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Zapisujeme: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987824" y="37170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[x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] = [9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5]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39552" y="443711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Provedeme zkoušku: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11560" y="544522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9;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9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14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11560" y="59492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9;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14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11560" y="494116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Dosadíme do první rovnice: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716016" y="494116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Dosadíme do druhé rovnice: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788024" y="544522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9;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9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- 5 = 4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788024" y="59492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9;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/>
      <p:bldP spid="35" grpId="0"/>
      <p:bldP spid="36" grpId="0"/>
      <p:bldP spid="39" grpId="0"/>
      <p:bldP spid="40" grpId="0"/>
      <p:bldP spid="41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4644008" y="836712"/>
            <a:ext cx="4248472" cy="5760640"/>
          </a:xfrm>
          <a:prstGeom prst="roundRect">
            <a:avLst>
              <a:gd name="adj" fmla="val 4504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251520" y="836712"/>
            <a:ext cx="4248472" cy="5760640"/>
          </a:xfrm>
          <a:prstGeom prst="roundRect">
            <a:avLst>
              <a:gd name="adj" fmla="val 4504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04856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>
                <a:latin typeface="Comic Sans MS" pitchFamily="66" charset="0"/>
              </a:rPr>
              <a:t>Řešíme soustavu rovnic dosazovací metodou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87624" y="8367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4x + 5y = 17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403648" y="119675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x - y = 2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1043608" y="1700808"/>
            <a:ext cx="273630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716016" y="105273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např.: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x = 2 + y</a:t>
            </a:r>
            <a:endParaRPr lang="cs-CZ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860032" y="191683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4.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(2 + y)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+ 5y = 17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004048" y="278092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8 + 4y + 5y = 17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076056" y="314096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8 + 9y = 17     /-8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148064" y="350100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9y = 9     /:9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364088" y="38610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Comic Sans MS" pitchFamily="66" charset="0"/>
              </a:rPr>
              <a:t>y = 1</a:t>
            </a:r>
            <a:endParaRPr lang="cs-CZ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364088" y="422108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x = 2 + 1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364088" y="458112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Comic Sans MS" pitchFamily="66" charset="0"/>
              </a:rPr>
              <a:t>x = 3</a:t>
            </a:r>
            <a:endParaRPr lang="cs-CZ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836712"/>
            <a:ext cx="4248472" cy="1080120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1. Rozhodni, z které rovnice je výhodné vyjádřit jednu neznámou.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644008" y="1916832"/>
            <a:ext cx="4248472" cy="936104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2. Výraz z prvního kroku, dosaď do druhé rovnice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644008" y="2852936"/>
            <a:ext cx="4248472" cy="1440160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3. Získanou lineární rovnici 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o jedné neznáme vyřeš.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644008" y="4293096"/>
            <a:ext cx="4248472" cy="720080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4. Výsledek dosaď do výrazu 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z prvního kroku.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5508104" y="501317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[x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3;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716016" y="551723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12 +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17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7884368" y="5517232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17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716016" y="594928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 – 1 = 2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7884368" y="5949280"/>
            <a:ext cx="12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7" name="Volný tvar 56"/>
          <p:cNvSpPr/>
          <p:nvPr/>
        </p:nvSpPr>
        <p:spPr>
          <a:xfrm>
            <a:off x="6660232" y="1268760"/>
            <a:ext cx="2189928" cy="2952328"/>
          </a:xfrm>
          <a:custGeom>
            <a:avLst/>
            <a:gdLst>
              <a:gd name="connsiteX0" fmla="*/ 0 w 2261936"/>
              <a:gd name="connsiteY0" fmla="*/ 2839453 h 2927685"/>
              <a:gd name="connsiteX1" fmla="*/ 1171074 w 2261936"/>
              <a:gd name="connsiteY1" fmla="*/ 2839453 h 2927685"/>
              <a:gd name="connsiteX2" fmla="*/ 1957137 w 2261936"/>
              <a:gd name="connsiteY2" fmla="*/ 2310064 h 2927685"/>
              <a:gd name="connsiteX3" fmla="*/ 2069431 w 2261936"/>
              <a:gd name="connsiteY3" fmla="*/ 641685 h 2927685"/>
              <a:gd name="connsiteX4" fmla="*/ 802105 w 2261936"/>
              <a:gd name="connsiteY4" fmla="*/ 96253 h 2927685"/>
              <a:gd name="connsiteX5" fmla="*/ 689810 w 2261936"/>
              <a:gd name="connsiteY5" fmla="*/ 64169 h 292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1936" h="2927685">
                <a:moveTo>
                  <a:pt x="0" y="2839453"/>
                </a:moveTo>
                <a:cubicBezTo>
                  <a:pt x="422442" y="2883569"/>
                  <a:pt x="844884" y="2927685"/>
                  <a:pt x="1171074" y="2839453"/>
                </a:cubicBezTo>
                <a:cubicBezTo>
                  <a:pt x="1497264" y="2751221"/>
                  <a:pt x="1807411" y="2676359"/>
                  <a:pt x="1957137" y="2310064"/>
                </a:cubicBezTo>
                <a:cubicBezTo>
                  <a:pt x="2106863" y="1943769"/>
                  <a:pt x="2261936" y="1010653"/>
                  <a:pt x="2069431" y="641685"/>
                </a:cubicBezTo>
                <a:cubicBezTo>
                  <a:pt x="1876926" y="272717"/>
                  <a:pt x="1032042" y="192506"/>
                  <a:pt x="802105" y="96253"/>
                </a:cubicBezTo>
                <a:cubicBezTo>
                  <a:pt x="572168" y="0"/>
                  <a:pt x="630989" y="32084"/>
                  <a:pt x="689810" y="64169"/>
                </a:cubicBezTo>
              </a:path>
            </a:pathLst>
          </a:cu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4644008" y="5013176"/>
            <a:ext cx="4248472" cy="1584176"/>
          </a:xfrm>
          <a:prstGeom prst="roundRect">
            <a:avLst>
              <a:gd name="adj" fmla="val 14835"/>
            </a:avLst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5. Zapiš výsledek jako uspořádanou dvojici a proveď zkoušku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8" name="Picture 8" descr="C:\Users\PC3\AppData\Local\Microsoft\Windows\Temporary Internet Files\Content.IE5\DFTQN1ZU\MC9004136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646235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5" grpId="0" animBg="1"/>
      <p:bldP spid="38" grpId="0" animBg="1"/>
      <p:bldP spid="57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4644008" y="836712"/>
            <a:ext cx="4248472" cy="5760640"/>
          </a:xfrm>
          <a:prstGeom prst="roundRect">
            <a:avLst>
              <a:gd name="adj" fmla="val 4504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251520" y="836712"/>
            <a:ext cx="4248472" cy="5760640"/>
          </a:xfrm>
          <a:prstGeom prst="roundRect">
            <a:avLst>
              <a:gd name="adj" fmla="val 4504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04856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>
                <a:latin typeface="Comic Sans MS" pitchFamily="66" charset="0"/>
              </a:rPr>
              <a:t>Řešíme soustavu rovnic dosazovací metodou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87624" y="8367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6a = 5b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115616" y="11967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2a - b = 12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1043608" y="1700808"/>
            <a:ext cx="273630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644008" y="10527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např.: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 = 2a - 12</a:t>
            </a:r>
            <a:endParaRPr lang="cs-CZ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220072" y="170080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6a = 5.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(2a – 12)</a:t>
            </a:r>
            <a:endParaRPr lang="cs-CZ" sz="2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076056" y="249289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6a = 10a - 60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932040" y="285293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-4a = -60    /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  <a:sym typeface="Wingdings" pitchFamily="2" charset="2"/>
              </a:rPr>
              <a:t>:(-4)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292080" y="321297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Comic Sans MS" pitchFamily="66" charset="0"/>
              </a:rPr>
              <a:t>a = 15</a:t>
            </a:r>
            <a:endParaRPr lang="cs-CZ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292080" y="364502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b = 2.15 - 12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292080" y="40050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Comic Sans MS" pitchFamily="66" charset="0"/>
              </a:rPr>
              <a:t>b = 18</a:t>
            </a:r>
            <a:endParaRPr lang="cs-CZ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4008" y="836712"/>
            <a:ext cx="4248472" cy="864096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 1. Z jedné rovnice vyjádři jednu neznámou.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644008" y="1700808"/>
            <a:ext cx="4248472" cy="864096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2. Výraz z prvního kroku, dosaď do druhé rovnice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644008" y="2564904"/>
            <a:ext cx="4248472" cy="1152128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3. Získanou lineární rovnici o jedné neznáme vyřeš.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644008" y="3717032"/>
            <a:ext cx="4248472" cy="792088"/>
          </a:xfrm>
          <a:prstGeom prst="roundRect">
            <a:avLst/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4. Výsledek dosaď do výrazu 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z prvního kroku.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5364088" y="450912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a;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b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15;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18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644008" y="494116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18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 6 . 15 = 90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7" name="Volný tvar 56"/>
          <p:cNvSpPr/>
          <p:nvPr/>
        </p:nvSpPr>
        <p:spPr>
          <a:xfrm>
            <a:off x="6948264" y="1268760"/>
            <a:ext cx="1901896" cy="2376264"/>
          </a:xfrm>
          <a:custGeom>
            <a:avLst/>
            <a:gdLst>
              <a:gd name="connsiteX0" fmla="*/ 0 w 2261936"/>
              <a:gd name="connsiteY0" fmla="*/ 2839453 h 2927685"/>
              <a:gd name="connsiteX1" fmla="*/ 1171074 w 2261936"/>
              <a:gd name="connsiteY1" fmla="*/ 2839453 h 2927685"/>
              <a:gd name="connsiteX2" fmla="*/ 1957137 w 2261936"/>
              <a:gd name="connsiteY2" fmla="*/ 2310064 h 2927685"/>
              <a:gd name="connsiteX3" fmla="*/ 2069431 w 2261936"/>
              <a:gd name="connsiteY3" fmla="*/ 641685 h 2927685"/>
              <a:gd name="connsiteX4" fmla="*/ 802105 w 2261936"/>
              <a:gd name="connsiteY4" fmla="*/ 96253 h 2927685"/>
              <a:gd name="connsiteX5" fmla="*/ 689810 w 2261936"/>
              <a:gd name="connsiteY5" fmla="*/ 64169 h 292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1936" h="2927685">
                <a:moveTo>
                  <a:pt x="0" y="2839453"/>
                </a:moveTo>
                <a:cubicBezTo>
                  <a:pt x="422442" y="2883569"/>
                  <a:pt x="844884" y="2927685"/>
                  <a:pt x="1171074" y="2839453"/>
                </a:cubicBezTo>
                <a:cubicBezTo>
                  <a:pt x="1497264" y="2751221"/>
                  <a:pt x="1807411" y="2676359"/>
                  <a:pt x="1957137" y="2310064"/>
                </a:cubicBezTo>
                <a:cubicBezTo>
                  <a:pt x="2106863" y="1943769"/>
                  <a:pt x="2261936" y="1010653"/>
                  <a:pt x="2069431" y="641685"/>
                </a:cubicBezTo>
                <a:cubicBezTo>
                  <a:pt x="1876926" y="272717"/>
                  <a:pt x="1032042" y="192506"/>
                  <a:pt x="802105" y="96253"/>
                </a:cubicBezTo>
                <a:cubicBezTo>
                  <a:pt x="572168" y="0"/>
                  <a:pt x="630989" y="32084"/>
                  <a:pt x="689810" y="64169"/>
                </a:cubicBezTo>
              </a:path>
            </a:pathLst>
          </a:cu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8" name="Picture 8" descr="C:\Users\PC3\AppData\Local\Microsoft\Windows\Temporary Internet Files\Content.IE5\DFTQN1ZU\MC9004136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288"/>
            <a:ext cx="646235" cy="836712"/>
          </a:xfrm>
          <a:prstGeom prst="rect">
            <a:avLst/>
          </a:prstGeom>
          <a:noFill/>
        </p:spPr>
      </p:pic>
      <p:sp>
        <p:nvSpPr>
          <p:cNvPr id="28" name="TextovéPole 27"/>
          <p:cNvSpPr txBox="1"/>
          <p:nvPr/>
        </p:nvSpPr>
        <p:spPr>
          <a:xfrm>
            <a:off x="4644008" y="530120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15; 18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 5 . 18 = 90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644008" y="573325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18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 2 . 15 - 18 = 12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44008" y="60932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18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 12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44008" y="4509120"/>
            <a:ext cx="4248472" cy="2088232"/>
          </a:xfrm>
          <a:prstGeom prst="roundRect">
            <a:avLst>
              <a:gd name="adj" fmla="val 11642"/>
            </a:avLst>
          </a:prstGeom>
          <a:solidFill>
            <a:srgbClr val="CDDDA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5. Zapiš výsledek jako uspořádanou dvojici a proveď zkoušku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5" grpId="0" animBg="1"/>
      <p:bldP spid="38" grpId="0" animBg="1"/>
      <p:bldP spid="57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04856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>
                <a:latin typeface="Comic Sans MS" pitchFamily="66" charset="0"/>
              </a:rPr>
              <a:t>Řešíme soustavu rovnic dosazovací metodou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23528" y="836712"/>
            <a:ext cx="8496944" cy="5832648"/>
          </a:xfrm>
          <a:prstGeom prst="roundRect">
            <a:avLst>
              <a:gd name="adj" fmla="val 4155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8100392" y="630932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řešení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pic>
        <p:nvPicPr>
          <p:cNvPr id="132106" name="Picture 10" descr="C:\Users\PC3\AppData\Local\Microsoft\Windows\Temporary Internet Files\Content.IE5\BDPRXFJ3\MC900290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692696"/>
            <a:ext cx="1211718" cy="1174798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2627784" y="83671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2u + 3v - 5 = -v - 1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491880" y="126876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omic Sans MS" pitchFamily="66" charset="0"/>
              </a:rPr>
              <a:t> u + v = 5</a:t>
            </a:r>
            <a:endParaRPr lang="cs-CZ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1331640" y="1823728"/>
            <a:ext cx="6408712" cy="5034272"/>
            <a:chOff x="1331640" y="2060848"/>
            <a:chExt cx="6408712" cy="5034272"/>
          </a:xfrm>
        </p:grpSpPr>
        <p:grpSp>
          <p:nvGrpSpPr>
            <p:cNvPr id="29" name="Skupina 28"/>
            <p:cNvGrpSpPr/>
            <p:nvPr/>
          </p:nvGrpSpPr>
          <p:grpSpPr>
            <a:xfrm>
              <a:off x="1331640" y="2060848"/>
              <a:ext cx="6408712" cy="4995936"/>
              <a:chOff x="1331640" y="2060848"/>
              <a:chExt cx="6408712" cy="4995936"/>
            </a:xfrm>
          </p:grpSpPr>
          <p:sp>
            <p:nvSpPr>
              <p:cNvPr id="30" name="Zaoblený obdélník 29"/>
              <p:cNvSpPr/>
              <p:nvPr/>
            </p:nvSpPr>
            <p:spPr>
              <a:xfrm>
                <a:off x="1331640" y="2060848"/>
                <a:ext cx="6408712" cy="4995936"/>
              </a:xfrm>
              <a:prstGeom prst="roundRect">
                <a:avLst>
                  <a:gd name="adj" fmla="val 4852"/>
                </a:avLst>
              </a:prstGeom>
              <a:solidFill>
                <a:schemeClr val="bg1"/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2123728" y="2132856"/>
                <a:ext cx="4896544" cy="2939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u = 5 - v</a:t>
                </a:r>
              </a:p>
              <a:p>
                <a:pPr algn="ctr"/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2(5 – v) + 3v – 5 = -v - 1</a:t>
                </a:r>
              </a:p>
              <a:p>
                <a:pPr algn="ctr"/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10 - 2v + 3v – 5 = -v - 1</a:t>
                </a:r>
              </a:p>
              <a:p>
                <a:pPr algn="ctr"/>
                <a:r>
                  <a:rPr lang="cs-CZ" sz="2400" dirty="0" smtClean="0">
                    <a:solidFill>
                      <a:srgbClr val="FF0000"/>
                    </a:solidFill>
                    <a:latin typeface="Comic Sans MS" pitchFamily="66" charset="0"/>
                    <a:cs typeface="Times New Roman" pitchFamily="18" charset="0"/>
                  </a:rPr>
                  <a:t>   </a:t>
                </a:r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2v =  - 6</a:t>
                </a:r>
                <a:endParaRPr lang="cs-CZ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endParaRPr>
              </a:p>
              <a:p>
                <a:pPr algn="ctr"/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    </a:t>
                </a:r>
                <a:r>
                  <a:rPr lang="cs-CZ" sz="2400" u="sng" dirty="0" smtClean="0">
                    <a:latin typeface="Comic Sans MS" pitchFamily="66" charset="0"/>
                    <a:cs typeface="Times New Roman" pitchFamily="18" charset="0"/>
                  </a:rPr>
                  <a:t>v = -3</a:t>
                </a:r>
              </a:p>
              <a:p>
                <a:pPr algn="ctr"/>
                <a:endParaRPr lang="cs-CZ" sz="900" u="sng" dirty="0" smtClean="0">
                  <a:latin typeface="Comic Sans MS" pitchFamily="66" charset="0"/>
                  <a:cs typeface="Times New Roman" pitchFamily="18" charset="0"/>
                </a:endParaRPr>
              </a:p>
              <a:p>
                <a:pPr algn="ctr"/>
                <a:r>
                  <a:rPr lang="cs-CZ" sz="2400" dirty="0" smtClean="0">
                    <a:latin typeface="Comic Sans MS" pitchFamily="66" charset="0"/>
                    <a:cs typeface="Times New Roman" pitchFamily="18" charset="0"/>
                  </a:rPr>
                  <a:t>u = 5 – (-3)           </a:t>
                </a:r>
                <a:r>
                  <a:rPr lang="cs-CZ" sz="2400" u="sng" dirty="0" smtClean="0">
                    <a:latin typeface="Comic Sans MS" pitchFamily="66" charset="0"/>
                    <a:cs typeface="Times New Roman" pitchFamily="18" charset="0"/>
                  </a:rPr>
                  <a:t>u = 8</a:t>
                </a:r>
              </a:p>
              <a:p>
                <a:pPr algn="ctr"/>
                <a:endParaRPr lang="cs-CZ" sz="800" u="sng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endParaRPr>
              </a:p>
              <a:p>
                <a:pPr algn="ctr"/>
                <a:r>
                  <a:rPr lang="en-US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[</a:t>
                </a:r>
                <a:r>
                  <a:rPr lang="cs-CZ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u;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v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] = [</a:t>
                </a:r>
                <a:r>
                  <a:rPr lang="cs-CZ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8;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-3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omic Sans MS" pitchFamily="66" charset="0"/>
                  </a:rPr>
                  <a:t>]</a:t>
                </a:r>
                <a:endParaRPr lang="cs-CZ" sz="2400" u="sng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>
              <a:off x="1475656" y="5373216"/>
              <a:ext cx="5472608" cy="1721904"/>
              <a:chOff x="1475656" y="5373216"/>
              <a:chExt cx="5472608" cy="1721904"/>
            </a:xfrm>
          </p:grpSpPr>
          <p:sp>
            <p:nvSpPr>
              <p:cNvPr id="20" name="TextovéPole 19"/>
              <p:cNvSpPr txBox="1"/>
              <p:nvPr/>
            </p:nvSpPr>
            <p:spPr>
              <a:xfrm>
                <a:off x="1475656" y="5373216"/>
                <a:ext cx="5472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Comic Sans MS" pitchFamily="66" charset="0"/>
                  </a:rPr>
                  <a:t>L</a:t>
                </a:r>
                <a:r>
                  <a:rPr lang="cs-CZ" sz="2400" baseline="-25000" dirty="0" smtClean="0">
                    <a:latin typeface="Comic Sans MS" pitchFamily="66" charset="0"/>
                  </a:rPr>
                  <a:t>1</a:t>
                </a:r>
                <a:r>
                  <a:rPr lang="cs-CZ" sz="2400" dirty="0" smtClean="0">
                    <a:latin typeface="Comic Sans MS" pitchFamily="66" charset="0"/>
                  </a:rPr>
                  <a:t>(</a:t>
                </a:r>
                <a:r>
                  <a:rPr lang="en-US" sz="2400" dirty="0" smtClean="0">
                    <a:latin typeface="Comic Sans MS" pitchFamily="66" charset="0"/>
                  </a:rPr>
                  <a:t>[</a:t>
                </a:r>
                <a:r>
                  <a:rPr lang="cs-CZ" sz="2400" dirty="0" smtClean="0">
                    <a:latin typeface="Comic Sans MS" pitchFamily="66" charset="0"/>
                  </a:rPr>
                  <a:t>8;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-3</a:t>
                </a:r>
                <a:r>
                  <a:rPr lang="en-US" sz="2400" dirty="0" smtClean="0">
                    <a:latin typeface="Comic Sans MS" pitchFamily="66" charset="0"/>
                  </a:rPr>
                  <a:t>]</a:t>
                </a:r>
                <a:r>
                  <a:rPr lang="cs-CZ" sz="2400" dirty="0" smtClean="0">
                    <a:latin typeface="Comic Sans MS" pitchFamily="66" charset="0"/>
                  </a:rPr>
                  <a:t>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= 2.8 + 3.(-3) – 5 = 2 </a:t>
                </a:r>
                <a:endParaRPr lang="cs-CZ" sz="2400" dirty="0">
                  <a:latin typeface="Comic Sans MS" pitchFamily="66" charset="0"/>
                </a:endParaRP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1475656" y="5805264"/>
                <a:ext cx="5472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Comic Sans MS" pitchFamily="66" charset="0"/>
                  </a:rPr>
                  <a:t>P</a:t>
                </a:r>
                <a:r>
                  <a:rPr lang="cs-CZ" sz="2400" baseline="-25000" dirty="0" smtClean="0">
                    <a:latin typeface="Comic Sans MS" pitchFamily="66" charset="0"/>
                  </a:rPr>
                  <a:t>1</a:t>
                </a:r>
                <a:r>
                  <a:rPr lang="cs-CZ" sz="2400" dirty="0" smtClean="0">
                    <a:latin typeface="Comic Sans MS" pitchFamily="66" charset="0"/>
                  </a:rPr>
                  <a:t>(</a:t>
                </a:r>
                <a:r>
                  <a:rPr lang="en-US" sz="2400" dirty="0" smtClean="0">
                    <a:latin typeface="Comic Sans MS" pitchFamily="66" charset="0"/>
                  </a:rPr>
                  <a:t>[</a:t>
                </a:r>
                <a:r>
                  <a:rPr lang="cs-CZ" sz="2400" dirty="0" smtClean="0">
                    <a:latin typeface="Comic Sans MS" pitchFamily="66" charset="0"/>
                  </a:rPr>
                  <a:t>8;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-3</a:t>
                </a:r>
                <a:r>
                  <a:rPr lang="en-US" sz="2400" dirty="0" smtClean="0">
                    <a:latin typeface="Comic Sans MS" pitchFamily="66" charset="0"/>
                  </a:rPr>
                  <a:t>]</a:t>
                </a:r>
                <a:r>
                  <a:rPr lang="cs-CZ" sz="2400" dirty="0" smtClean="0">
                    <a:latin typeface="Comic Sans MS" pitchFamily="66" charset="0"/>
                  </a:rPr>
                  <a:t>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= 3 – 1 = 2 </a:t>
                </a:r>
                <a:endParaRPr lang="cs-CZ" sz="2400" dirty="0">
                  <a:latin typeface="Comic Sans MS" pitchFamily="66" charset="0"/>
                </a:endParaRPr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1475656" y="6165304"/>
                <a:ext cx="5472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Comic Sans MS" pitchFamily="66" charset="0"/>
                  </a:rPr>
                  <a:t>L</a:t>
                </a:r>
                <a:r>
                  <a:rPr lang="cs-CZ" sz="2400" baseline="-25000" dirty="0" smtClean="0">
                    <a:latin typeface="Comic Sans MS" pitchFamily="66" charset="0"/>
                  </a:rPr>
                  <a:t>2</a:t>
                </a:r>
                <a:r>
                  <a:rPr lang="cs-CZ" sz="2400" dirty="0" smtClean="0">
                    <a:latin typeface="Comic Sans MS" pitchFamily="66" charset="0"/>
                  </a:rPr>
                  <a:t>(</a:t>
                </a:r>
                <a:r>
                  <a:rPr lang="en-US" sz="2400" dirty="0" smtClean="0">
                    <a:latin typeface="Comic Sans MS" pitchFamily="66" charset="0"/>
                  </a:rPr>
                  <a:t>[</a:t>
                </a:r>
                <a:r>
                  <a:rPr lang="cs-CZ" sz="2400" dirty="0" smtClean="0">
                    <a:latin typeface="Comic Sans MS" pitchFamily="66" charset="0"/>
                  </a:rPr>
                  <a:t>8;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-3</a:t>
                </a:r>
                <a:r>
                  <a:rPr lang="en-US" sz="2400" dirty="0" smtClean="0">
                    <a:latin typeface="Comic Sans MS" pitchFamily="66" charset="0"/>
                  </a:rPr>
                  <a:t>]</a:t>
                </a:r>
                <a:r>
                  <a:rPr lang="cs-CZ" sz="2400" dirty="0" smtClean="0">
                    <a:latin typeface="Comic Sans MS" pitchFamily="66" charset="0"/>
                  </a:rPr>
                  <a:t>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= 8 + (-3) = 5 </a:t>
                </a:r>
                <a:endParaRPr lang="cs-CZ" sz="2400" dirty="0">
                  <a:latin typeface="Comic Sans MS" pitchFamily="66" charset="0"/>
                </a:endParaRPr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1475656" y="6620879"/>
                <a:ext cx="5472608" cy="47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latin typeface="Comic Sans MS" pitchFamily="66" charset="0"/>
                  </a:rPr>
                  <a:t>P</a:t>
                </a:r>
                <a:r>
                  <a:rPr lang="cs-CZ" sz="2400" baseline="-25000" dirty="0" smtClean="0">
                    <a:latin typeface="Comic Sans MS" pitchFamily="66" charset="0"/>
                  </a:rPr>
                  <a:t>2</a:t>
                </a:r>
                <a:r>
                  <a:rPr lang="cs-CZ" sz="2400" dirty="0" smtClean="0">
                    <a:latin typeface="Comic Sans MS" pitchFamily="66" charset="0"/>
                  </a:rPr>
                  <a:t>(</a:t>
                </a:r>
                <a:r>
                  <a:rPr lang="en-US" sz="2400" dirty="0" smtClean="0">
                    <a:latin typeface="Comic Sans MS" pitchFamily="66" charset="0"/>
                  </a:rPr>
                  <a:t>[</a:t>
                </a:r>
                <a:r>
                  <a:rPr lang="cs-CZ" sz="2400" dirty="0" smtClean="0">
                    <a:latin typeface="Comic Sans MS" pitchFamily="66" charset="0"/>
                  </a:rPr>
                  <a:t>8;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-3</a:t>
                </a:r>
                <a:r>
                  <a:rPr lang="en-US" sz="2400" dirty="0" smtClean="0">
                    <a:latin typeface="Comic Sans MS" pitchFamily="66" charset="0"/>
                  </a:rPr>
                  <a:t>]</a:t>
                </a:r>
                <a:r>
                  <a:rPr lang="cs-CZ" sz="2400" dirty="0" smtClean="0">
                    <a:latin typeface="Comic Sans MS" pitchFamily="66" charset="0"/>
                  </a:rPr>
                  <a:t>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r>
                  <a:rPr lang="cs-CZ" sz="2400" dirty="0" smtClean="0">
                    <a:latin typeface="Comic Sans MS" pitchFamily="66" charset="0"/>
                  </a:rPr>
                  <a:t>= 5 </a:t>
                </a:r>
                <a:endParaRPr lang="cs-CZ" sz="2400" dirty="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179512" y="548680"/>
            <a:ext cx="8784976" cy="5976664"/>
          </a:xfrm>
          <a:prstGeom prst="roundRect">
            <a:avLst>
              <a:gd name="adj" fmla="val 4155"/>
            </a:avLst>
          </a:prstGeom>
          <a:solidFill>
            <a:schemeClr val="bg1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476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u="sng" dirty="0" smtClean="0">
                <a:latin typeface="Comic Sans MS" pitchFamily="66" charset="0"/>
              </a:rPr>
              <a:t>Řeš samostatně do sešitu (výsledky se zobrazí po kliknutí na příklad):</a:t>
            </a:r>
            <a:endParaRPr lang="cs-CZ" sz="2800" u="sng" dirty="0">
              <a:latin typeface="Comic Sans MS" pitchFamily="66" charset="0"/>
            </a:endParaRPr>
          </a:p>
        </p:txBody>
      </p:sp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4686300" y="4945063"/>
          <a:ext cx="277813" cy="534987"/>
        </p:xfrm>
        <a:graphic>
          <a:graphicData uri="http://schemas.openxmlformats.org/presentationml/2006/ole">
            <p:oleObj spid="_x0000_s134147" name="Rovnice" r:id="rId3" imgW="114120" imgH="215640" progId="Equation.3">
              <p:embed/>
            </p:oleObj>
          </a:graphicData>
        </a:graphic>
      </p:graphicFrame>
      <p:sp>
        <p:nvSpPr>
          <p:cNvPr id="15" name="Zaoblený obdélník 14"/>
          <p:cNvSpPr/>
          <p:nvPr/>
        </p:nvSpPr>
        <p:spPr>
          <a:xfrm>
            <a:off x="251520" y="620688"/>
            <a:ext cx="25922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2x + y = 35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2x = y + 13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23528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12;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11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51520" y="2492896"/>
            <a:ext cx="25922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x + y = 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2x - 5y = 7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-1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1520" y="4509120"/>
            <a:ext cx="25922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4x - y = -13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x - y + 7 = 0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23528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-2;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275856" y="620688"/>
            <a:ext cx="25922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2x + 3y = 13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3x = 2y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300192" y="620688"/>
            <a:ext cx="25922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x - 2y = 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2x - 3y = 5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300192" y="2492896"/>
            <a:ext cx="25922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0,5x+y=-0,5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3x = y+0,5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275856" y="4509120"/>
            <a:ext cx="25922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3x + 2y = 3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3x = -y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300192" y="4509120"/>
            <a:ext cx="25922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x =-6y - 19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2x -3y = 22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347864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2;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275856" y="2492896"/>
            <a:ext cx="2592288" cy="13681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y + x = 10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x – 4 = 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372200" y="177281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10;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347864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7;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372200" y="3717032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0;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-0,5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3347864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-1;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6372200" y="5733256"/>
            <a:ext cx="2448272" cy="648072"/>
          </a:xfrm>
          <a:prstGeom prst="rect">
            <a:avLst/>
          </a:prstGeom>
          <a:solidFill>
            <a:srgbClr val="CDDDA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x;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 = [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5;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]</a:t>
            </a:r>
            <a:endParaRPr lang="cs-CZ" sz="2400" u="sng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1044</Words>
  <Application>Microsoft Office PowerPoint</Application>
  <PresentationFormat>Předvádění na obrazovce (4:3)</PresentationFormat>
  <Paragraphs>160</Paragraphs>
  <Slides>9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Snímek 1</vt:lpstr>
      <vt:lpstr>Snímek 2</vt:lpstr>
      <vt:lpstr>Snímek 3</vt:lpstr>
      <vt:lpstr>Snímek 4</vt:lpstr>
      <vt:lpstr>Řešíme soustavu rovnic dosazovací metodou</vt:lpstr>
      <vt:lpstr>Řešíme soustavu rovnic dosazovací metodou</vt:lpstr>
      <vt:lpstr>Řešíme soustavu rovnic dosazovací metodou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159</cp:revision>
  <dcterms:created xsi:type="dcterms:W3CDTF">2012-09-23T08:27:50Z</dcterms:created>
  <dcterms:modified xsi:type="dcterms:W3CDTF">2013-02-06T20:43:40Z</dcterms:modified>
</cp:coreProperties>
</file>