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90" r:id="rId2"/>
    <p:sldId id="289" r:id="rId3"/>
    <p:sldId id="271" r:id="rId4"/>
    <p:sldId id="274" r:id="rId5"/>
    <p:sldId id="272" r:id="rId6"/>
    <p:sldId id="275" r:id="rId7"/>
    <p:sldId id="277" r:id="rId8"/>
    <p:sldId id="279" r:id="rId9"/>
    <p:sldId id="281" r:id="rId10"/>
    <p:sldId id="283" r:id="rId11"/>
    <p:sldId id="259" r:id="rId12"/>
    <p:sldId id="266" r:id="rId13"/>
    <p:sldId id="261" r:id="rId14"/>
    <p:sldId id="262" r:id="rId15"/>
    <p:sldId id="263" r:id="rId16"/>
    <p:sldId id="264" r:id="rId17"/>
    <p:sldId id="267" r:id="rId18"/>
    <p:sldId id="268" r:id="rId19"/>
    <p:sldId id="284" r:id="rId20"/>
    <p:sldId id="292" r:id="rId21"/>
    <p:sldId id="270" r:id="rId22"/>
    <p:sldId id="265" r:id="rId2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80F33-C9F5-47A1-B4E7-28BB62D2A40F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888C8C-3815-434D-AFDD-3398B609C71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1" name="Zástupný symbol pro poznámky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smtClean="0"/>
          </a:p>
        </p:txBody>
      </p:sp>
      <p:sp>
        <p:nvSpPr>
          <p:cNvPr id="6148" name="Zástupný symbol pro číslo snímku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0C33594-237F-4075-9C56-F7F461F9E116}" type="slidenum">
              <a:rPr lang="cs-CZ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229735-EE17-4801-87CC-11204F709D16}" type="datetimeFigureOut">
              <a:rPr lang="cs-CZ" smtClean="0"/>
              <a:pPr/>
              <a:t>28.1.2013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2D6EB-7ACF-4FC9-94F3-F4367BCBE69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zs-mozartova.cz/" TargetMode="External"/><Relationship Id="rId5" Type="http://schemas.openxmlformats.org/officeDocument/2006/relationships/hyperlink" Target="mailto:kundrum@centrum.cz" TargetMode="Externa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//upload.wikimedia.org/wikipedia/commons/7/7b/Palacio_Real_(Madrid)_08.jpg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//upload.wikimedia.org/wikipedia/commons/8/8e/Vistaescorial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BCN01.JPG" TargetMode="External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emf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3/3b/Mallorca_2004_23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//upload.wikimedia.org/wikipedia/commons/f/f3/Canarias-rotulado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hyperlink" Target="//upload.wikimedia.org/wikipedia/commons/d/d6/Playa_Jardin_Tenerife_2005.p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//upload.wikimedia.org/wikipedia/commons/0/08/Playa_del_ingles_gran_canaria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hyperlink" Target="//upload.wikimedia.org/wikipedia/commons/d/d8/Puerto_rico_playa_urbanizaci%C3%B3n_gran_canaria.jpg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zs-mozartova.cz/" TargetMode="External"/><Relationship Id="rId4" Type="http://schemas.openxmlformats.org/officeDocument/2006/relationships/hyperlink" Target="mailto:kundrum@centrum.cz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kundrum@centrum.cz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zs-mozartova.cz/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//upload.wikimedia.org/wikipedia/commons/9/9a/Flag_of_Spain.svg" TargetMode="External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hyperlink" Target="//upload.wikimedia.org/wikipedia/commons/2/24/Juan_Carlos_I_of_Spain_2007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hyperlink" Target="//upload.wikimedia.org/wikipedia/commons/e/e0/Felipe_de_Borb%C3%B3n_y_Grecia_(2012)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2204864"/>
            <a:ext cx="6481763" cy="141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Obdélník 5"/>
          <p:cNvSpPr>
            <a:spLocks noChangeArrowheads="1"/>
          </p:cNvSpPr>
          <p:nvPr/>
        </p:nvSpPr>
        <p:spPr bwMode="auto">
          <a:xfrm>
            <a:off x="0" y="4725143"/>
            <a:ext cx="9144000" cy="2154436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cs-CZ" sz="2000" b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800" b="1" i="1" dirty="0">
                <a:latin typeface="Courier New" pitchFamily="49" charset="0"/>
                <a:cs typeface="Courier New" pitchFamily="49" charset="0"/>
              </a:rPr>
              <a:t>EU PENÍZE ŠKOLÁM</a:t>
            </a:r>
          </a:p>
          <a:p>
            <a:pPr algn="ctr"/>
            <a:endParaRPr lang="cs-CZ" sz="14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b="1" i="1" dirty="0">
                <a:latin typeface="Courier New" pitchFamily="49" charset="0"/>
                <a:cs typeface="Courier New" pitchFamily="49" charset="0"/>
              </a:rPr>
              <a:t>Operační program Vzdělávání pro konkurenceschopnost</a:t>
            </a:r>
          </a:p>
          <a:p>
            <a:pPr algn="ctr"/>
            <a:endParaRPr lang="cs-CZ" sz="1200" b="1" i="1" dirty="0">
              <a:latin typeface="Courier New" pitchFamily="49" charset="0"/>
              <a:cs typeface="Courier New" pitchFamily="49" charset="0"/>
            </a:endParaRPr>
          </a:p>
          <a:p>
            <a:pPr algn="ctr"/>
            <a:r>
              <a:rPr lang="cs-CZ" sz="2000" dirty="0">
                <a:latin typeface="Courier New" pitchFamily="49" charset="0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cs typeface="Courier New" pitchFamily="49" charset="0"/>
              </a:rPr>
            </a:br>
            <a:endParaRPr lang="cs-CZ" sz="2000" dirty="0"/>
          </a:p>
        </p:txBody>
      </p:sp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email: </a:t>
            </a:r>
            <a:r>
              <a:rPr lang="cs-CZ" sz="1400" b="1" i="1" noProof="1" smtClean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kundrum@centrum.cz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  <a:hlinkClick r:id="rId6"/>
              </a:rPr>
              <a:t>www.zs-mozartova.cz</a:t>
            </a:r>
            <a:r>
              <a:rPr lang="cs-CZ" sz="1400" b="1" i="1" dirty="0">
                <a:solidFill>
                  <a:srgbClr val="002060"/>
                </a:solidFill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b="1" i="1" noProof="1">
              <a:solidFill>
                <a:srgbClr val="002060"/>
              </a:solidFill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683568" y="3871501"/>
            <a:ext cx="7884368" cy="646331"/>
          </a:xfrm>
          <a:prstGeom prst="rect">
            <a:avLst/>
          </a:prstGeom>
          <a:solidFill>
            <a:srgbClr val="D9D9D9"/>
          </a:solidFill>
          <a:ln w="9525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Projekt: ŠKOLA RADOSTI, ŠKOLA KVALITY 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Registrační číslo projektu: CZ.1.07/1.4.00/21.3688</a:t>
            </a:r>
            <a:endParaRPr kumimoji="0" lang="cs-CZ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9\Desktop\DUMY\skeny - mapy\sken-mapy E  - Španěls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408"/>
            <a:ext cx="7200800" cy="6522592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251520" y="188640"/>
            <a:ext cx="5472608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Mapa Španělska - města</a:t>
            </a:r>
            <a:endParaRPr lang="cs-CZ" sz="3600" dirty="0"/>
          </a:p>
        </p:txBody>
      </p:sp>
      <p:sp>
        <p:nvSpPr>
          <p:cNvPr id="4" name="Zaoblený obdélník 3"/>
          <p:cNvSpPr/>
          <p:nvPr/>
        </p:nvSpPr>
        <p:spPr>
          <a:xfrm>
            <a:off x="6516216" y="980728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Barcelona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5508104" y="5013176"/>
            <a:ext cx="2664296" cy="648072"/>
          </a:xfrm>
          <a:prstGeom prst="roundRect">
            <a:avLst>
              <a:gd name="adj" fmla="val 21008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Malaga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1259632" y="1556792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Madrid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6732240" y="3284984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Valencia</a:t>
            </a:r>
            <a:endParaRPr lang="cs-CZ" sz="24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0" y="3861048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Sevilla</a:t>
            </a:r>
            <a:endParaRPr lang="cs-CZ" sz="2400" b="1" dirty="0"/>
          </a:p>
        </p:txBody>
      </p:sp>
      <p:cxnSp>
        <p:nvCxnSpPr>
          <p:cNvPr id="17" name="Přímá spojovací šipka 16"/>
          <p:cNvCxnSpPr>
            <a:stCxn id="4" idx="2"/>
          </p:cNvCxnSpPr>
          <p:nvPr/>
        </p:nvCxnSpPr>
        <p:spPr>
          <a:xfrm flipH="1">
            <a:off x="7092280" y="1628800"/>
            <a:ext cx="54006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Přímá spojovací šipka 19"/>
          <p:cNvCxnSpPr>
            <a:stCxn id="7" idx="1"/>
          </p:cNvCxnSpPr>
          <p:nvPr/>
        </p:nvCxnSpPr>
        <p:spPr>
          <a:xfrm flipH="1">
            <a:off x="6012160" y="3609020"/>
            <a:ext cx="720080" cy="3240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Přímá spojovací šipka 21"/>
          <p:cNvCxnSpPr/>
          <p:nvPr/>
        </p:nvCxnSpPr>
        <p:spPr>
          <a:xfrm>
            <a:off x="2267744" y="4221088"/>
            <a:ext cx="576064" cy="93610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Přímá spojovací šipka 23"/>
          <p:cNvCxnSpPr>
            <a:stCxn id="5" idx="1"/>
          </p:cNvCxnSpPr>
          <p:nvPr/>
        </p:nvCxnSpPr>
        <p:spPr>
          <a:xfrm flipH="1">
            <a:off x="3707904" y="5337212"/>
            <a:ext cx="1800200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Přímá spojovací šipka 25"/>
          <p:cNvCxnSpPr>
            <a:stCxn id="6" idx="3"/>
          </p:cNvCxnSpPr>
          <p:nvPr/>
        </p:nvCxnSpPr>
        <p:spPr>
          <a:xfrm>
            <a:off x="3491880" y="1880828"/>
            <a:ext cx="648072" cy="13321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ený obdélník 4"/>
          <p:cNvSpPr/>
          <p:nvPr/>
        </p:nvSpPr>
        <p:spPr>
          <a:xfrm>
            <a:off x="755576" y="404664"/>
            <a:ext cx="2448272" cy="72008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MADRID</a:t>
            </a:r>
            <a:endParaRPr lang="cs-CZ" sz="3600" b="1" dirty="0"/>
          </a:p>
        </p:txBody>
      </p:sp>
      <p:pic>
        <p:nvPicPr>
          <p:cNvPr id="6146" name="Picture 2" descr="File:Palacio Real (Madrid) 08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7620000" cy="5076826"/>
          </a:xfrm>
          <a:prstGeom prst="rect">
            <a:avLst/>
          </a:prstGeom>
          <a:noFill/>
        </p:spPr>
      </p:pic>
      <p:sp>
        <p:nvSpPr>
          <p:cNvPr id="4" name="TextovéPole 3"/>
          <p:cNvSpPr txBox="1"/>
          <p:nvPr/>
        </p:nvSpPr>
        <p:spPr>
          <a:xfrm>
            <a:off x="8244408" y="6093296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[obr.4]</a:t>
            </a:r>
            <a:endParaRPr lang="cs-CZ" dirty="0"/>
          </a:p>
        </p:txBody>
      </p:sp>
      <p:sp>
        <p:nvSpPr>
          <p:cNvPr id="6" name="Zaoblený obdélník 5"/>
          <p:cNvSpPr/>
          <p:nvPr/>
        </p:nvSpPr>
        <p:spPr>
          <a:xfrm>
            <a:off x="4860032" y="548680"/>
            <a:ext cx="3096344" cy="576064"/>
          </a:xfrm>
          <a:prstGeom prst="roundRect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Královský palác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le:Vistaescorial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548680"/>
            <a:ext cx="7610475" cy="278130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319526"/>
            <a:ext cx="2592288" cy="35384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4005064"/>
            <a:ext cx="3905250" cy="260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467544" y="3356992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[obr.5]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2555776" y="3284984"/>
            <a:ext cx="2448272" cy="72008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600" b="1" dirty="0" smtClean="0"/>
              <a:t>MADRID</a:t>
            </a:r>
            <a:endParaRPr lang="cs-CZ" sz="36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5508104" y="188640"/>
            <a:ext cx="2880320" cy="576064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El </a:t>
            </a:r>
            <a:r>
              <a:rPr lang="cs-CZ" sz="2400" dirty="0" err="1" smtClean="0"/>
              <a:t>Escorial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2420888"/>
            <a:ext cx="6192688" cy="41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60648"/>
            <a:ext cx="2664296" cy="3990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aoblený obdélník 4"/>
          <p:cNvSpPr/>
          <p:nvPr/>
        </p:nvSpPr>
        <p:spPr>
          <a:xfrm>
            <a:off x="5508104" y="548680"/>
            <a:ext cx="3096344" cy="79208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BARCELONA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548680"/>
            <a:ext cx="4139853" cy="66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 descr="http://upload.wikimedia.org/wikipedia/commons/thumb/0/0e/BCN01.JPG/400px-BCN01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16632"/>
            <a:ext cx="3810000" cy="2857500"/>
          </a:xfrm>
          <a:prstGeom prst="rect">
            <a:avLst/>
          </a:prstGeom>
          <a:noFill/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789040"/>
            <a:ext cx="3914775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ovéPole 5"/>
          <p:cNvSpPr txBox="1"/>
          <p:nvPr/>
        </p:nvSpPr>
        <p:spPr>
          <a:xfrm>
            <a:off x="3131840" y="306896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[obr.6]</a:t>
            </a:r>
            <a:endParaRPr lang="cs-CZ" dirty="0"/>
          </a:p>
        </p:txBody>
      </p:sp>
      <p:sp>
        <p:nvSpPr>
          <p:cNvPr id="7" name="Zaoblený obdélník 6"/>
          <p:cNvSpPr/>
          <p:nvPr/>
        </p:nvSpPr>
        <p:spPr>
          <a:xfrm>
            <a:off x="5220072" y="0"/>
            <a:ext cx="3096344" cy="79208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3200" b="1" dirty="0" smtClean="0"/>
              <a:t>BARCELONA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Documents and Settings\Hájková\Local Settings\Temporary Internet Files\Content.IE5\G33XVV67\MP90043273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461527" cy="5184576"/>
          </a:xfrm>
          <a:prstGeom prst="rect">
            <a:avLst/>
          </a:prstGeom>
          <a:noFill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7416" y="3140968"/>
            <a:ext cx="4856584" cy="3237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32656"/>
            <a:ext cx="4136504" cy="310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aoblený obdélník 4"/>
          <p:cNvSpPr/>
          <p:nvPr/>
        </p:nvSpPr>
        <p:spPr>
          <a:xfrm>
            <a:off x="827584" y="476672"/>
            <a:ext cx="3816424" cy="720080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Andalusie - </a:t>
            </a:r>
            <a:r>
              <a:rPr lang="cs-CZ" sz="2400" b="1" dirty="0" err="1" smtClean="0"/>
              <a:t>Alhambra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Hájková\Local Settings\Temporary Internet Files\Content.IE5\WV7A6UIT\MP900426491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3384376" cy="5059271"/>
          </a:xfrm>
          <a:prstGeom prst="rect">
            <a:avLst/>
          </a:prstGeom>
          <a:noFill/>
        </p:spPr>
      </p:pic>
      <p:pic>
        <p:nvPicPr>
          <p:cNvPr id="1026" name="Picture 2" descr="File:Mallorca 2004 2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1412776"/>
            <a:ext cx="3504389" cy="5256584"/>
          </a:xfrm>
          <a:prstGeom prst="rect">
            <a:avLst/>
          </a:prstGeom>
          <a:noFill/>
        </p:spPr>
      </p:pic>
      <p:sp>
        <p:nvSpPr>
          <p:cNvPr id="5" name="Zaoblený obdélník 4"/>
          <p:cNvSpPr/>
          <p:nvPr/>
        </p:nvSpPr>
        <p:spPr>
          <a:xfrm>
            <a:off x="2555776" y="404664"/>
            <a:ext cx="2592288" cy="79208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Baleáry</a:t>
            </a:r>
            <a:endParaRPr lang="cs-CZ" sz="28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5292080" y="332656"/>
            <a:ext cx="3672408" cy="936104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err="1" smtClean="0"/>
              <a:t>Mallorca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Menorca</a:t>
            </a:r>
            <a:r>
              <a:rPr lang="cs-CZ" sz="2400" b="1" dirty="0" smtClean="0"/>
              <a:t>, Ibiza,</a:t>
            </a:r>
          </a:p>
          <a:p>
            <a:pPr algn="ctr"/>
            <a:r>
              <a:rPr lang="cs-CZ" sz="2400" b="1" dirty="0" err="1" smtClean="0"/>
              <a:t>Formentera</a:t>
            </a:r>
            <a:r>
              <a:rPr lang="cs-CZ" sz="2400" b="1" dirty="0" smtClean="0"/>
              <a:t>, </a:t>
            </a:r>
            <a:r>
              <a:rPr lang="cs-CZ" sz="2400" b="1" dirty="0" err="1" smtClean="0"/>
              <a:t>Cabrera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251520" y="5589240"/>
            <a:ext cx="4608512" cy="79208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Leží  východně od Španělska</a:t>
            </a:r>
          </a:p>
          <a:p>
            <a:pPr algn="ctr"/>
            <a:r>
              <a:rPr lang="cs-CZ" sz="2400" b="1" dirty="0" smtClean="0"/>
              <a:t>Ve Středozemním moři</a:t>
            </a:r>
            <a:endParaRPr lang="cs-CZ" sz="2400" b="1" dirty="0"/>
          </a:p>
        </p:txBody>
      </p:sp>
      <p:sp>
        <p:nvSpPr>
          <p:cNvPr id="8" name="TextovéPole 7"/>
          <p:cNvSpPr txBox="1"/>
          <p:nvPr/>
        </p:nvSpPr>
        <p:spPr>
          <a:xfrm>
            <a:off x="4860032" y="6488668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[obr.7]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le:Canarias-rotulado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632"/>
            <a:ext cx="7488832" cy="3014255"/>
          </a:xfrm>
          <a:prstGeom prst="rect">
            <a:avLst/>
          </a:prstGeom>
          <a:noFill/>
        </p:spPr>
      </p:pic>
      <p:pic>
        <p:nvPicPr>
          <p:cNvPr id="24580" name="Picture 4" descr="File:Playa Jardin Tenerife 2005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284984"/>
            <a:ext cx="4464496" cy="3348372"/>
          </a:xfrm>
          <a:prstGeom prst="rect">
            <a:avLst/>
          </a:prstGeom>
          <a:noFill/>
        </p:spPr>
      </p:pic>
      <p:sp>
        <p:nvSpPr>
          <p:cNvPr id="4" name="Zaoblený obdélník 3"/>
          <p:cNvSpPr/>
          <p:nvPr/>
        </p:nvSpPr>
        <p:spPr>
          <a:xfrm>
            <a:off x="2987824" y="0"/>
            <a:ext cx="3240360" cy="86409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KANÁRSKÉ OSTROVY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4788024" y="3861048"/>
            <a:ext cx="4176464" cy="1512168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err="1" smtClean="0"/>
              <a:t>Tenerife</a:t>
            </a:r>
            <a:r>
              <a:rPr lang="cs-CZ" sz="2400" dirty="0" smtClean="0"/>
              <a:t>, </a:t>
            </a:r>
            <a:r>
              <a:rPr lang="cs-CZ" sz="2400" dirty="0" err="1" smtClean="0"/>
              <a:t>Hierro</a:t>
            </a:r>
            <a:r>
              <a:rPr lang="cs-CZ" sz="2400" dirty="0" smtClean="0"/>
              <a:t>, La Palma</a:t>
            </a:r>
          </a:p>
          <a:p>
            <a:pPr algn="ctr"/>
            <a:r>
              <a:rPr lang="cs-CZ" sz="2400" dirty="0" smtClean="0"/>
              <a:t>Grand </a:t>
            </a:r>
            <a:r>
              <a:rPr lang="cs-CZ" sz="2400" dirty="0" err="1" smtClean="0"/>
              <a:t>Canaria</a:t>
            </a:r>
            <a:r>
              <a:rPr lang="cs-CZ" sz="2400" dirty="0" smtClean="0"/>
              <a:t>, </a:t>
            </a:r>
            <a:r>
              <a:rPr lang="cs-CZ" sz="2400" dirty="0" err="1" smtClean="0"/>
              <a:t>Lanzarote</a:t>
            </a:r>
            <a:r>
              <a:rPr lang="cs-CZ" sz="2400" dirty="0" smtClean="0"/>
              <a:t>, </a:t>
            </a:r>
            <a:r>
              <a:rPr lang="cs-CZ" sz="2400" dirty="0" err="1" smtClean="0"/>
              <a:t>Fuenteventura</a:t>
            </a:r>
            <a:endParaRPr lang="cs-CZ" sz="24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76056" y="623731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[obr.10]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File:Playa del ingles gran canaria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924944"/>
            <a:ext cx="4536504" cy="3402378"/>
          </a:xfrm>
          <a:prstGeom prst="rect">
            <a:avLst/>
          </a:prstGeom>
          <a:noFill/>
        </p:spPr>
      </p:pic>
      <p:pic>
        <p:nvPicPr>
          <p:cNvPr id="25604" name="Picture 4" descr="File:Puerto rico playa urbanización gran canari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1700808"/>
            <a:ext cx="4248472" cy="4694444"/>
          </a:xfrm>
          <a:prstGeom prst="rect">
            <a:avLst/>
          </a:prstGeom>
          <a:noFill/>
        </p:spPr>
      </p:pic>
      <p:sp>
        <p:nvSpPr>
          <p:cNvPr id="8" name="Zaoblený obdélník 7"/>
          <p:cNvSpPr/>
          <p:nvPr/>
        </p:nvSpPr>
        <p:spPr>
          <a:xfrm>
            <a:off x="395536" y="476672"/>
            <a:ext cx="3312368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Leží 100 – 600 km</a:t>
            </a:r>
          </a:p>
          <a:p>
            <a:pPr algn="ctr"/>
            <a:r>
              <a:rPr lang="cs-CZ" sz="2400" b="1" dirty="0" smtClean="0"/>
              <a:t>západně od Afriky</a:t>
            </a:r>
            <a:endParaRPr lang="cs-CZ" sz="2400" b="1" dirty="0"/>
          </a:p>
        </p:txBody>
      </p:sp>
      <p:sp>
        <p:nvSpPr>
          <p:cNvPr id="9" name="Zaoblený obdélník 8"/>
          <p:cNvSpPr/>
          <p:nvPr/>
        </p:nvSpPr>
        <p:spPr>
          <a:xfrm>
            <a:off x="539552" y="1772816"/>
            <a:ext cx="3240360" cy="86409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Ostrovy sopečného původu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7956376" y="6309320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[obr.9]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3563888" y="6309320"/>
            <a:ext cx="1008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[obr.8]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6488632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Zaoblený obdélník 4"/>
          <p:cNvSpPr/>
          <p:nvPr/>
        </p:nvSpPr>
        <p:spPr>
          <a:xfrm>
            <a:off x="827584" y="764704"/>
            <a:ext cx="2952328" cy="864096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800" b="1" dirty="0" smtClean="0"/>
              <a:t>Gibraltar</a:t>
            </a:r>
            <a:endParaRPr lang="cs-CZ" sz="28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476672"/>
            <a:ext cx="4608512" cy="136815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Samosprávná britská kolonie</a:t>
            </a:r>
          </a:p>
          <a:p>
            <a:pPr algn="ctr"/>
            <a:r>
              <a:rPr lang="cs-CZ" sz="2400" dirty="0" smtClean="0"/>
              <a:t>Rozloha 6,5 km²,  31 000 obyvatel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3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5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/>
        </p:nvGraphicFramePr>
        <p:xfrm>
          <a:off x="467544" y="2492896"/>
          <a:ext cx="8208912" cy="324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633048"/>
                <a:gridCol w="5575864"/>
              </a:tblGrid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Autor: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Mgr. Eva Hájková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oblast: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Člověk a příroda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obor: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Vzdělávací předmět: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Zeměpis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Ročník: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8.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Tematická</a:t>
                      </a:r>
                      <a:r>
                        <a:rPr lang="cs-CZ" sz="1600" b="1" i="1" baseline="0" dirty="0" smtClean="0">
                          <a:latin typeface="Courier New" pitchFamily="49" charset="0"/>
                          <a:cs typeface="Courier New" pitchFamily="49" charset="0"/>
                        </a:rPr>
                        <a:t> oblast</a:t>
                      </a:r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: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Státy Evropy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Téma hodiny: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Španělsko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Označení DUM: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VY_32_INOVACE_12.09.HAJ.ZE.8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0000">
                <a:tc>
                  <a:txBody>
                    <a:bodyPr/>
                    <a:lstStyle/>
                    <a:p>
                      <a:r>
                        <a:rPr lang="cs-CZ" sz="1600" b="1" i="1" dirty="0" smtClean="0">
                          <a:latin typeface="Courier New" pitchFamily="49" charset="0"/>
                          <a:cs typeface="Courier New" pitchFamily="49" charset="0"/>
                        </a:rPr>
                        <a:t>Vytvořeno:</a:t>
                      </a:r>
                      <a:endParaRPr lang="cs-CZ" sz="1600" b="1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cs-CZ" sz="1600" i="1" dirty="0" smtClean="0">
                          <a:latin typeface="Courier New" pitchFamily="49" charset="0"/>
                          <a:cs typeface="Courier New" pitchFamily="49" charset="0"/>
                        </a:rPr>
                        <a:t>30. 11. 2012</a:t>
                      </a:r>
                      <a:endParaRPr lang="cs-CZ" sz="1600" i="1" dirty="0">
                        <a:latin typeface="Courier New" pitchFamily="49" charset="0"/>
                        <a:cs typeface="Courier New" pitchFamily="49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620688"/>
            <a:ext cx="1655763" cy="136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Nadpis 1"/>
          <p:cNvSpPr txBox="1">
            <a:spLocks/>
          </p:cNvSpPr>
          <p:nvPr/>
        </p:nvSpPr>
        <p:spPr bwMode="auto">
          <a:xfrm>
            <a:off x="2627784" y="692696"/>
            <a:ext cx="5976813" cy="1295400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cs-CZ" sz="2400" b="1" i="1" dirty="0">
                <a:latin typeface="Courier New" pitchFamily="49" charset="0"/>
                <a:ea typeface="+mj-ea"/>
                <a:cs typeface="Courier New" pitchFamily="49" charset="0"/>
              </a:rPr>
              <a:t>ZÁKLADNÍ ŠKOLA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příspěvková organizace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600" b="1" i="1" dirty="0">
                <a:latin typeface="Courier New" pitchFamily="49" charset="0"/>
                <a:ea typeface="+mj-ea"/>
                <a:cs typeface="Courier New" pitchFamily="49" charset="0"/>
              </a:rPr>
              <a:t>MOZARTOVA 48, 779 00 OLOMOUC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>
                <a:latin typeface="Courier New" pitchFamily="49" charset="0"/>
                <a:ea typeface="+mj-ea"/>
                <a:cs typeface="Courier New" pitchFamily="49" charset="0"/>
              </a:rPr>
              <a:t>tel.: 585 427 142, 775 116 442; fax: 585 422 713</a:t>
            </a:r>
            <a:r>
              <a:rPr lang="cs-CZ" sz="1400" b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  <a:t/>
            </a:r>
            <a:br>
              <a:rPr lang="cs-CZ" sz="2000" dirty="0">
                <a:latin typeface="Courier New" pitchFamily="49" charset="0"/>
                <a:ea typeface="+mj-ea"/>
                <a:cs typeface="Courier New" pitchFamily="49" charset="0"/>
              </a:rPr>
            </a:br>
            <a:r>
              <a:rPr lang="cs-CZ" sz="1400" b="1" i="1" dirty="0" smtClean="0">
                <a:latin typeface="Courier New" pitchFamily="49" charset="0"/>
                <a:ea typeface="+mj-ea"/>
                <a:cs typeface="Courier New" pitchFamily="49" charset="0"/>
              </a:rPr>
              <a:t>email</a:t>
            </a:r>
            <a:r>
              <a:rPr lang="cs-CZ" sz="1400" i="1" dirty="0" smtClean="0">
                <a:latin typeface="Courier New" pitchFamily="49" charset="0"/>
                <a:ea typeface="+mj-ea"/>
                <a:cs typeface="Courier New" pitchFamily="49" charset="0"/>
              </a:rPr>
              <a:t>: </a:t>
            </a:r>
            <a:r>
              <a:rPr lang="cs-CZ" sz="1400" b="1" i="1" noProof="1" smtClean="0">
                <a:latin typeface="Courier New" pitchFamily="49" charset="0"/>
                <a:ea typeface="+mj-ea"/>
                <a:cs typeface="Courier New" pitchFamily="49" charset="0"/>
                <a:hlinkClick r:id="rId3"/>
              </a:rPr>
              <a:t>kundrum@centrum.cz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</a:rPr>
              <a:t>; </a:t>
            </a:r>
            <a:r>
              <a:rPr lang="cs-CZ" sz="1400" b="1" i="1" noProof="1">
                <a:latin typeface="Courier New" pitchFamily="49" charset="0"/>
                <a:ea typeface="+mj-ea"/>
                <a:cs typeface="Courier New" pitchFamily="49" charset="0"/>
                <a:hlinkClick r:id="rId4"/>
              </a:rPr>
              <a:t>www.zs-mozartova.cz</a:t>
            </a:r>
            <a:r>
              <a:rPr lang="cs-CZ" sz="1400" i="1" dirty="0">
                <a:latin typeface="Courier New" pitchFamily="49" charset="0"/>
                <a:ea typeface="+mj-ea"/>
                <a:cs typeface="Courier New" pitchFamily="49" charset="0"/>
              </a:rPr>
              <a:t> </a:t>
            </a:r>
            <a:endParaRPr lang="cs-CZ" sz="1400" i="1" noProof="1">
              <a:latin typeface="Courier New" pitchFamily="49" charset="0"/>
              <a:ea typeface="+mj-ea"/>
              <a:cs typeface="Courier New" pitchFamily="49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2379077"/>
            <a:ext cx="813690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Seznam použité literatury a pramenů: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HÜBELOVÁ, D.; CHALUPA, P.: Zeměpis Evropa, 1. díl pro 8. ročník ZŠ nebo tercie víceletých gymnázií. Brno: Nová škola, s.r.o. 2012. 96 s. IBSN 978-80-7289-348-5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JEŘÁBEK, M.: Zeměpis 8 – učebnice pro základní školy a víceletá gymnázia. Plzeň: </a:t>
            </a:r>
            <a:r>
              <a:rPr lang="cs-CZ" sz="1600" i="1" dirty="0" err="1" smtClean="0">
                <a:latin typeface="Courier New" pitchFamily="49" charset="0"/>
                <a:cs typeface="Courier New" pitchFamily="49" charset="0"/>
              </a:rPr>
              <a:t>Fraus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 2006. </a:t>
            </a:r>
            <a:r>
              <a:rPr lang="cs-CZ" sz="1600" i="1" smtClean="0">
                <a:latin typeface="Courier New" pitchFamily="49" charset="0"/>
                <a:cs typeface="Courier New" pitchFamily="49" charset="0"/>
              </a:rPr>
              <a:t>128 </a:t>
            </a:r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s. ISBN 80-7238-486-4</a:t>
            </a:r>
          </a:p>
          <a:p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Praha: Kartografie 2006. 53 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1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1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Použité zdroje: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cs-CZ" sz="16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Nečíslovaný obrazový materiál je použit z</a:t>
            </a:r>
            <a:r>
              <a:rPr kumimoji="0" lang="cs-CZ" sz="1600" b="0" i="1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Courier New" pitchFamily="49" charset="0"/>
                <a:ea typeface="Calibri" pitchFamily="34" charset="0"/>
                <a:cs typeface="Courier New" pitchFamily="49" charset="0"/>
              </a:rPr>
              <a:t> galerie obrázků a klipartů Microsoft Office.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1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395536" y="620688"/>
            <a:ext cx="813690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Strana 3</a:t>
            </a:r>
          </a:p>
          <a:p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[obr.1]</a:t>
            </a:r>
            <a:r>
              <a:rPr lang="cs-CZ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http://commons.wikimedia.org/wiki/File:Flag_of_Spain.svg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1628800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5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 2]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http://commons.wikimedia.org/wiki/File:Juan_Carlos_I_of_Spain_2007.jpg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467544" y="2708920"/>
            <a:ext cx="799288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5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[obr.3]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http://commons.wikimedia.org/wiki/File:Felipe_de_Borb%C3%B3n_y_Grecia_(2012).jpg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5085184"/>
            <a:ext cx="85324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11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[obr.4]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http://commons.wikimedia.org/wiki/File:Palacio_Real_(Madrid)_08.jpg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67544" y="3933056"/>
            <a:ext cx="79928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6 a 10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Mapa Pyrenejského poloostrova</a:t>
            </a: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Evropa – sešitový atlas pro základní školy a víceletá gymnázia. 1. vydání Praha: Kartografie 2006, strana 34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395536" y="33265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12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[obr.5]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http://commons.wikimedia.org/wiki/File:Vistaescorial.jpg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395536" y="1412776"/>
            <a:ext cx="7992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14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[obr.6]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http://commons.wikimedia.org/wiki/File:BCN01.JPG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395536" y="2276872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16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[obr.7]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http://commons.wikimedia.org/wiki/File:Mallorca_2004_23.JPG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7" name="Obdélník 6"/>
          <p:cNvSpPr/>
          <p:nvPr/>
        </p:nvSpPr>
        <p:spPr>
          <a:xfrm>
            <a:off x="395536" y="5301208"/>
            <a:ext cx="8173416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Strana 18 </a:t>
            </a:r>
            <a:endParaRPr lang="cs-CZ" dirty="0" smtClean="0"/>
          </a:p>
          <a:p>
            <a:r>
              <a:rPr lang="cs-CZ" i="1" dirty="0" smtClean="0">
                <a:latin typeface="Courier New" pitchFamily="49" charset="0"/>
                <a:cs typeface="Courier New" pitchFamily="49" charset="0"/>
              </a:rPr>
              <a:t>[obr.9]</a:t>
            </a:r>
            <a:r>
              <a:rPr lang="cs-CZ" i="1" dirty="0" smtClean="0">
                <a:solidFill>
                  <a:srgbClr val="000000"/>
                </a:solidFill>
                <a:ea typeface="Calibri" pitchFamily="34" charset="0"/>
                <a:cs typeface="Calibri" pitchFamily="34" charset="0"/>
              </a:rPr>
              <a:t>[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http://commons.wikimedia.org/wiki/File:Playa_del_ingles_gran_canaria.jpg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395536" y="4221088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18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[obr.8]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http://commons.wikimedia.org/wiki/File:Puerto_rico_playa_urbanizaci%C3%B3n_gran_canaria.jpg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395536" y="3140968"/>
            <a:ext cx="80283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Strana 17 </a:t>
            </a:r>
            <a:endParaRPr lang="cs-CZ" sz="1600" dirty="0" smtClean="0"/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[obr.10]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[cit. 2012-11-25]. Dostupný pod licencí Public </a:t>
            </a:r>
            <a:r>
              <a:rPr lang="cs-CZ" sz="1600" i="1" dirty="0" err="1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domain</a:t>
            </a:r>
            <a:r>
              <a:rPr lang="cs-CZ" sz="1600" i="1" dirty="0" smtClean="0">
                <a:solidFill>
                  <a:srgbClr val="0000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na </a:t>
            </a:r>
            <a:endParaRPr lang="cs-CZ" sz="1600" i="1" dirty="0" smtClean="0">
              <a:latin typeface="Courier New" pitchFamily="49" charset="0"/>
              <a:cs typeface="Courier New" pitchFamily="49" charset="0"/>
            </a:endParaRPr>
          </a:p>
          <a:p>
            <a:r>
              <a:rPr lang="cs-CZ" sz="1600" i="1" dirty="0" smtClean="0">
                <a:latin typeface="Courier New" pitchFamily="49" charset="0"/>
                <a:cs typeface="Courier New" pitchFamily="49" charset="0"/>
              </a:rPr>
              <a:t>http://commons.wikimedia.org/wiki/File:Playa_Jardin_Tenerife_2005.png</a:t>
            </a:r>
            <a:endParaRPr lang="cs-CZ" sz="1600" i="1" dirty="0">
              <a:latin typeface="Courier New" pitchFamily="49" charset="0"/>
              <a:cs typeface="Courier New" pitchFamily="49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80420992" y="-391462872"/>
            <a:ext cx="1170432000" cy="7891272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3" name="Picture 2" descr="File:Flag of Spain.sv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844824"/>
            <a:ext cx="7143750" cy="4762500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971600" y="620688"/>
            <a:ext cx="7128792" cy="1008112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4400" dirty="0" smtClean="0">
                <a:solidFill>
                  <a:srgbClr val="FFFF00"/>
                </a:solidFill>
              </a:rPr>
              <a:t>ŠPANĚLSKO</a:t>
            </a:r>
            <a:endParaRPr lang="cs-CZ" sz="4400" dirty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8244408" y="6093296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[obr.1]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611560" y="53732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Státní zřízení: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611560" y="6165304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Hlavní město:</a:t>
            </a:r>
            <a:endParaRPr lang="cs-CZ" sz="2400" dirty="0"/>
          </a:p>
        </p:txBody>
      </p:sp>
      <p:sp>
        <p:nvSpPr>
          <p:cNvPr id="4" name="Zaoblený obdélník 3"/>
          <p:cNvSpPr/>
          <p:nvPr/>
        </p:nvSpPr>
        <p:spPr>
          <a:xfrm>
            <a:off x="4283968" y="2636912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45 miliónů</a:t>
            </a:r>
            <a:endParaRPr lang="cs-CZ" sz="2400" dirty="0"/>
          </a:p>
        </p:txBody>
      </p:sp>
      <p:sp>
        <p:nvSpPr>
          <p:cNvPr id="5" name="Zaoblený obdélník 4"/>
          <p:cNvSpPr/>
          <p:nvPr/>
        </p:nvSpPr>
        <p:spPr>
          <a:xfrm>
            <a:off x="4283968" y="4365104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euro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4283968" y="35730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španělština</a:t>
            </a:r>
            <a:endParaRPr lang="cs-CZ" sz="2400" dirty="0"/>
          </a:p>
        </p:txBody>
      </p:sp>
      <p:sp>
        <p:nvSpPr>
          <p:cNvPr id="7" name="Zaoblený obdélník 6"/>
          <p:cNvSpPr/>
          <p:nvPr/>
        </p:nvSpPr>
        <p:spPr>
          <a:xfrm>
            <a:off x="4283968" y="5301208"/>
            <a:ext cx="309634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Konstituční monarchie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611560" y="4509120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Měna:</a:t>
            </a:r>
            <a:endParaRPr lang="cs-CZ" sz="2400" dirty="0"/>
          </a:p>
        </p:txBody>
      </p:sp>
      <p:sp>
        <p:nvSpPr>
          <p:cNvPr id="11" name="Zaoblený obdélník 10"/>
          <p:cNvSpPr/>
          <p:nvPr/>
        </p:nvSpPr>
        <p:spPr>
          <a:xfrm>
            <a:off x="611560" y="17728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Rozloha:</a:t>
            </a:r>
            <a:endParaRPr lang="cs-CZ" sz="2400" dirty="0"/>
          </a:p>
        </p:txBody>
      </p:sp>
      <p:sp>
        <p:nvSpPr>
          <p:cNvPr id="12" name="Zaoblený obdélník 11"/>
          <p:cNvSpPr/>
          <p:nvPr/>
        </p:nvSpPr>
        <p:spPr>
          <a:xfrm>
            <a:off x="611560" y="2636912"/>
            <a:ext cx="280831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Počet obyvatel:</a:t>
            </a:r>
            <a:endParaRPr lang="cs-CZ" sz="2400" dirty="0"/>
          </a:p>
        </p:txBody>
      </p:sp>
      <p:sp>
        <p:nvSpPr>
          <p:cNvPr id="13" name="Zaoblený obdélník 12"/>
          <p:cNvSpPr/>
          <p:nvPr/>
        </p:nvSpPr>
        <p:spPr>
          <a:xfrm>
            <a:off x="611560" y="3573016"/>
            <a:ext cx="2808312" cy="50405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Úřední jazyk: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4283968" y="1772816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504 000 km²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1835696" y="620688"/>
            <a:ext cx="4968552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Základní údaje:</a:t>
            </a:r>
            <a:endParaRPr lang="cs-CZ" sz="2800" dirty="0"/>
          </a:p>
        </p:txBody>
      </p:sp>
      <p:sp>
        <p:nvSpPr>
          <p:cNvPr id="17" name="Zaoblený obdélník 16"/>
          <p:cNvSpPr/>
          <p:nvPr/>
        </p:nvSpPr>
        <p:spPr>
          <a:xfrm>
            <a:off x="4283968" y="6021288"/>
            <a:ext cx="295232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Madrid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ile:Juan Carlos I of Spain 2007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988840"/>
            <a:ext cx="4885347" cy="3456384"/>
          </a:xfrm>
          <a:prstGeom prst="rect">
            <a:avLst/>
          </a:prstGeom>
          <a:noFill/>
        </p:spPr>
      </p:pic>
      <p:pic>
        <p:nvPicPr>
          <p:cNvPr id="26630" name="Picture 6" descr="File:Felipe de Borbón y Grecia (2012)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412776"/>
            <a:ext cx="3384255" cy="5184576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8460432" y="6165304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[obr.3]</a:t>
            </a:r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563888" y="5805264"/>
            <a:ext cx="8995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[obr.2]</a:t>
            </a:r>
            <a:endParaRPr lang="cs-CZ" dirty="0"/>
          </a:p>
        </p:txBody>
      </p:sp>
      <p:sp>
        <p:nvSpPr>
          <p:cNvPr id="9" name="Zaoblený obdélník 8"/>
          <p:cNvSpPr/>
          <p:nvPr/>
        </p:nvSpPr>
        <p:spPr>
          <a:xfrm>
            <a:off x="899592" y="1052736"/>
            <a:ext cx="3888432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800" dirty="0" smtClean="0"/>
              <a:t>Král Juan </a:t>
            </a:r>
            <a:r>
              <a:rPr lang="cs-CZ" sz="2800" dirty="0" err="1" smtClean="0"/>
              <a:t>Carlos</a:t>
            </a:r>
            <a:endParaRPr lang="cs-CZ" sz="2800" dirty="0"/>
          </a:p>
        </p:txBody>
      </p:sp>
      <p:sp>
        <p:nvSpPr>
          <p:cNvPr id="10" name="Zaoblený obdélník 9"/>
          <p:cNvSpPr/>
          <p:nvPr/>
        </p:nvSpPr>
        <p:spPr>
          <a:xfrm>
            <a:off x="5004048" y="332656"/>
            <a:ext cx="3600400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Následník trůnu</a:t>
            </a:r>
          </a:p>
          <a:p>
            <a:pPr algn="ctr"/>
            <a:r>
              <a:rPr lang="cs-CZ" sz="2400" dirty="0" smtClean="0"/>
              <a:t>Princ </a:t>
            </a:r>
            <a:r>
              <a:rPr lang="cs-CZ" sz="2400" dirty="0" err="1" smtClean="0"/>
              <a:t>Phillipe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PC9\Desktop\DUMY\skeny - mapy\sken-mapy E  - Španělsk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5408"/>
            <a:ext cx="7200800" cy="6522592"/>
          </a:xfrm>
          <a:prstGeom prst="rect">
            <a:avLst/>
          </a:prstGeom>
          <a:noFill/>
        </p:spPr>
      </p:pic>
      <p:sp>
        <p:nvSpPr>
          <p:cNvPr id="3" name="Zaoblený obdélník 2"/>
          <p:cNvSpPr/>
          <p:nvPr/>
        </p:nvSpPr>
        <p:spPr>
          <a:xfrm>
            <a:off x="251520" y="188640"/>
            <a:ext cx="4680520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Mapa Španělska</a:t>
            </a:r>
            <a:endParaRPr lang="cs-CZ" sz="3600" dirty="0"/>
          </a:p>
        </p:txBody>
      </p:sp>
      <p:sp>
        <p:nvSpPr>
          <p:cNvPr id="4" name="Zaoblený obdélník 3"/>
          <p:cNvSpPr/>
          <p:nvPr/>
        </p:nvSpPr>
        <p:spPr>
          <a:xfrm>
            <a:off x="6911752" y="476672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Pyreneje</a:t>
            </a:r>
            <a:endParaRPr lang="cs-CZ" sz="2400" b="1" dirty="0"/>
          </a:p>
        </p:txBody>
      </p:sp>
      <p:sp>
        <p:nvSpPr>
          <p:cNvPr id="5" name="Zaoblený obdélník 4"/>
          <p:cNvSpPr/>
          <p:nvPr/>
        </p:nvSpPr>
        <p:spPr>
          <a:xfrm>
            <a:off x="0" y="4653136"/>
            <a:ext cx="2664296" cy="648072"/>
          </a:xfrm>
          <a:prstGeom prst="roundRect">
            <a:avLst>
              <a:gd name="adj" fmla="val 21008"/>
            </a:avLst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Kanárské ostrovy</a:t>
            </a:r>
            <a:endParaRPr lang="cs-CZ" sz="2400" b="1" dirty="0"/>
          </a:p>
        </p:txBody>
      </p:sp>
      <p:sp>
        <p:nvSpPr>
          <p:cNvPr id="6" name="Zaoblený obdélník 5"/>
          <p:cNvSpPr/>
          <p:nvPr/>
        </p:nvSpPr>
        <p:spPr>
          <a:xfrm>
            <a:off x="0" y="1340768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Portugalsko</a:t>
            </a:r>
            <a:endParaRPr lang="cs-CZ" sz="2400" b="1" dirty="0"/>
          </a:p>
        </p:txBody>
      </p:sp>
      <p:sp>
        <p:nvSpPr>
          <p:cNvPr id="7" name="Zaoblený obdélník 6"/>
          <p:cNvSpPr/>
          <p:nvPr/>
        </p:nvSpPr>
        <p:spPr>
          <a:xfrm>
            <a:off x="6588224" y="4509120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Baleáry</a:t>
            </a:r>
            <a:endParaRPr lang="cs-CZ" sz="2400" b="1" dirty="0"/>
          </a:p>
        </p:txBody>
      </p:sp>
      <p:sp>
        <p:nvSpPr>
          <p:cNvPr id="8" name="Zaoblený obdélník 7"/>
          <p:cNvSpPr/>
          <p:nvPr/>
        </p:nvSpPr>
        <p:spPr>
          <a:xfrm>
            <a:off x="4283968" y="5949280"/>
            <a:ext cx="2232248" cy="648072"/>
          </a:xfrm>
          <a:prstGeom prst="roundRect">
            <a:avLst/>
          </a:prstGeom>
          <a:ln w="5715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sz="2400" b="1" dirty="0" smtClean="0"/>
              <a:t>Gibraltar</a:t>
            </a:r>
            <a:endParaRPr lang="cs-CZ" sz="2400" b="1" dirty="0"/>
          </a:p>
        </p:txBody>
      </p:sp>
      <p:cxnSp>
        <p:nvCxnSpPr>
          <p:cNvPr id="10" name="Přímá spojovací šipka 9"/>
          <p:cNvCxnSpPr>
            <a:stCxn id="4" idx="1"/>
          </p:cNvCxnSpPr>
          <p:nvPr/>
        </p:nvCxnSpPr>
        <p:spPr>
          <a:xfrm flipH="1">
            <a:off x="6300192" y="800708"/>
            <a:ext cx="611560" cy="75608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V="1">
            <a:off x="7524328" y="3861048"/>
            <a:ext cx="72008" cy="64807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>
            <a:stCxn id="8" idx="1"/>
          </p:cNvCxnSpPr>
          <p:nvPr/>
        </p:nvCxnSpPr>
        <p:spPr>
          <a:xfrm flipH="1" flipV="1">
            <a:off x="3131840" y="6165304"/>
            <a:ext cx="1152128" cy="1080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Přímá spojovací šipka 15"/>
          <p:cNvCxnSpPr/>
          <p:nvPr/>
        </p:nvCxnSpPr>
        <p:spPr>
          <a:xfrm>
            <a:off x="1115616" y="2060848"/>
            <a:ext cx="648072" cy="12961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Přímá spojovací šipka 17"/>
          <p:cNvCxnSpPr/>
          <p:nvPr/>
        </p:nvCxnSpPr>
        <p:spPr>
          <a:xfrm flipH="1">
            <a:off x="899592" y="5373216"/>
            <a:ext cx="576064" cy="108012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5508104" y="3429000"/>
            <a:ext cx="331236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Zemědělství</a:t>
            </a:r>
            <a:endParaRPr lang="cs-CZ" sz="2400" dirty="0"/>
          </a:p>
        </p:txBody>
      </p:sp>
      <p:sp>
        <p:nvSpPr>
          <p:cNvPr id="3" name="Zaoblený obdélník 2"/>
          <p:cNvSpPr/>
          <p:nvPr/>
        </p:nvSpPr>
        <p:spPr>
          <a:xfrm>
            <a:off x="4211960" y="4725144"/>
            <a:ext cx="331236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Služby</a:t>
            </a:r>
            <a:endParaRPr lang="cs-CZ" sz="2400" dirty="0"/>
          </a:p>
        </p:txBody>
      </p:sp>
      <p:sp>
        <p:nvSpPr>
          <p:cNvPr id="8" name="Zaoblený obdélník 7"/>
          <p:cNvSpPr/>
          <p:nvPr/>
        </p:nvSpPr>
        <p:spPr>
          <a:xfrm>
            <a:off x="971600" y="1412776"/>
            <a:ext cx="7200800" cy="108012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600" dirty="0" smtClean="0"/>
              <a:t>Hospodářství:</a:t>
            </a:r>
          </a:p>
          <a:p>
            <a:pPr algn="ctr"/>
            <a:r>
              <a:rPr lang="cs-CZ" sz="2400" dirty="0" smtClean="0"/>
              <a:t>Vyspělý průmyslově zemědělský stát </a:t>
            </a:r>
            <a:endParaRPr lang="cs-CZ" sz="2400" dirty="0"/>
          </a:p>
        </p:txBody>
      </p:sp>
      <p:cxnSp>
        <p:nvCxnSpPr>
          <p:cNvPr id="10" name="Přímá spojovací šipka 9"/>
          <p:cNvCxnSpPr/>
          <p:nvPr/>
        </p:nvCxnSpPr>
        <p:spPr>
          <a:xfrm flipH="1">
            <a:off x="1763688" y="2492896"/>
            <a:ext cx="2736304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ovací šipka 10"/>
          <p:cNvCxnSpPr/>
          <p:nvPr/>
        </p:nvCxnSpPr>
        <p:spPr>
          <a:xfrm>
            <a:off x="4572000" y="2420888"/>
            <a:ext cx="504056" cy="223224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Přímá spojovací šipka 12"/>
          <p:cNvCxnSpPr/>
          <p:nvPr/>
        </p:nvCxnSpPr>
        <p:spPr>
          <a:xfrm>
            <a:off x="1907704" y="4077072"/>
            <a:ext cx="0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5" name="Zaoblený obdélník 14"/>
          <p:cNvSpPr/>
          <p:nvPr/>
        </p:nvSpPr>
        <p:spPr>
          <a:xfrm>
            <a:off x="395536" y="4653136"/>
            <a:ext cx="331236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</a:t>
            </a:r>
            <a:endParaRPr lang="cs-CZ" sz="2400" dirty="0"/>
          </a:p>
        </p:txBody>
      </p:sp>
      <p:sp>
        <p:nvSpPr>
          <p:cNvPr id="16" name="Zaoblený obdélník 15"/>
          <p:cNvSpPr/>
          <p:nvPr/>
        </p:nvSpPr>
        <p:spPr>
          <a:xfrm>
            <a:off x="395536" y="3501008"/>
            <a:ext cx="3312368" cy="64807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Nerostné bohatství</a:t>
            </a:r>
            <a:endParaRPr lang="cs-CZ" sz="2400" dirty="0"/>
          </a:p>
        </p:txBody>
      </p:sp>
      <p:cxnSp>
        <p:nvCxnSpPr>
          <p:cNvPr id="18" name="Přímá spojovací šipka 17"/>
          <p:cNvCxnSpPr/>
          <p:nvPr/>
        </p:nvCxnSpPr>
        <p:spPr>
          <a:xfrm>
            <a:off x="4572000" y="2492896"/>
            <a:ext cx="2448272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aoblený obdélník 7"/>
          <p:cNvSpPr/>
          <p:nvPr/>
        </p:nvSpPr>
        <p:spPr>
          <a:xfrm>
            <a:off x="2627784" y="4509120"/>
            <a:ext cx="2160240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textilní</a:t>
            </a:r>
            <a:endParaRPr lang="cs-CZ" sz="2400" dirty="0"/>
          </a:p>
        </p:txBody>
      </p:sp>
      <p:sp>
        <p:nvSpPr>
          <p:cNvPr id="9" name="Zaoblený obdélník 8"/>
          <p:cNvSpPr/>
          <p:nvPr/>
        </p:nvSpPr>
        <p:spPr>
          <a:xfrm>
            <a:off x="2627784" y="5373216"/>
            <a:ext cx="2376264" cy="79208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Potravinářský</a:t>
            </a:r>
          </a:p>
          <a:p>
            <a:pPr algn="ctr"/>
            <a:r>
              <a:rPr lang="cs-CZ" sz="2400" dirty="0" smtClean="0"/>
              <a:t>nejvýznamnější</a:t>
            </a:r>
            <a:endParaRPr lang="cs-CZ" sz="2400" dirty="0"/>
          </a:p>
        </p:txBody>
      </p:sp>
      <p:sp>
        <p:nvSpPr>
          <p:cNvPr id="14" name="Zaoblený obdélník 13"/>
          <p:cNvSpPr/>
          <p:nvPr/>
        </p:nvSpPr>
        <p:spPr>
          <a:xfrm>
            <a:off x="5292080" y="4581128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Bavlna, vlna, hedvábí</a:t>
            </a:r>
            <a:endParaRPr lang="cs-CZ" sz="2400" dirty="0"/>
          </a:p>
        </p:txBody>
      </p:sp>
      <p:sp>
        <p:nvSpPr>
          <p:cNvPr id="15" name="Zaoblený obdélník 14"/>
          <p:cNvSpPr/>
          <p:nvPr/>
        </p:nvSpPr>
        <p:spPr>
          <a:xfrm>
            <a:off x="5292080" y="5517232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Víno, olivový olej, ovoce</a:t>
            </a:r>
            <a:endParaRPr lang="cs-CZ" sz="2400" dirty="0"/>
          </a:p>
        </p:txBody>
      </p:sp>
      <p:sp>
        <p:nvSpPr>
          <p:cNvPr id="24" name="Zaoblený obdélník 23"/>
          <p:cNvSpPr/>
          <p:nvPr/>
        </p:nvSpPr>
        <p:spPr>
          <a:xfrm>
            <a:off x="5292080" y="3501008"/>
            <a:ext cx="3456384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Auta – SEAT, lodě</a:t>
            </a:r>
            <a:endParaRPr lang="cs-CZ" sz="2400" dirty="0"/>
          </a:p>
        </p:txBody>
      </p:sp>
      <p:sp>
        <p:nvSpPr>
          <p:cNvPr id="25" name="Zaoblený obdélník 24"/>
          <p:cNvSpPr/>
          <p:nvPr/>
        </p:nvSpPr>
        <p:spPr>
          <a:xfrm>
            <a:off x="395536" y="692696"/>
            <a:ext cx="3456384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Nerostné bohatství:</a:t>
            </a:r>
            <a:endParaRPr lang="cs-CZ" sz="2400" dirty="0"/>
          </a:p>
        </p:txBody>
      </p:sp>
      <p:sp>
        <p:nvSpPr>
          <p:cNvPr id="26" name="Zaoblený obdélník 25"/>
          <p:cNvSpPr/>
          <p:nvPr/>
        </p:nvSpPr>
        <p:spPr>
          <a:xfrm>
            <a:off x="467544" y="2564904"/>
            <a:ext cx="1944216" cy="64807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Průmysl:</a:t>
            </a:r>
            <a:endParaRPr lang="cs-CZ" sz="2400" dirty="0"/>
          </a:p>
        </p:txBody>
      </p:sp>
      <p:sp>
        <p:nvSpPr>
          <p:cNvPr id="27" name="Zaoblený obdélník 26"/>
          <p:cNvSpPr/>
          <p:nvPr/>
        </p:nvSpPr>
        <p:spPr>
          <a:xfrm>
            <a:off x="4860032" y="260648"/>
            <a:ext cx="3888432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Palivové suroviny: málo</a:t>
            </a:r>
          </a:p>
          <a:p>
            <a:pPr algn="ctr"/>
            <a:r>
              <a:rPr lang="cs-CZ" sz="2400" dirty="0" smtClean="0"/>
              <a:t>Černé uhlí, ropa</a:t>
            </a:r>
            <a:endParaRPr lang="cs-CZ" sz="2400" dirty="0"/>
          </a:p>
        </p:txBody>
      </p:sp>
      <p:sp>
        <p:nvSpPr>
          <p:cNvPr id="28" name="Zaoblený obdélník 27"/>
          <p:cNvSpPr/>
          <p:nvPr/>
        </p:nvSpPr>
        <p:spPr>
          <a:xfrm>
            <a:off x="4932040" y="1412776"/>
            <a:ext cx="374441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Těžba:  železná ruda,</a:t>
            </a:r>
          </a:p>
          <a:p>
            <a:pPr algn="ctr"/>
            <a:r>
              <a:rPr lang="cs-CZ" sz="2400" dirty="0" smtClean="0"/>
              <a:t>Barevné kovy, rtuť</a:t>
            </a:r>
            <a:endParaRPr lang="cs-CZ" sz="2400" dirty="0"/>
          </a:p>
        </p:txBody>
      </p:sp>
      <p:sp>
        <p:nvSpPr>
          <p:cNvPr id="29" name="Zaoblený obdélník 28"/>
          <p:cNvSpPr/>
          <p:nvPr/>
        </p:nvSpPr>
        <p:spPr>
          <a:xfrm>
            <a:off x="2627784" y="2636912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energetický</a:t>
            </a:r>
            <a:endParaRPr lang="cs-CZ" sz="2400" dirty="0"/>
          </a:p>
        </p:txBody>
      </p:sp>
      <p:sp>
        <p:nvSpPr>
          <p:cNvPr id="30" name="Zaoblený obdélník 29"/>
          <p:cNvSpPr/>
          <p:nvPr/>
        </p:nvSpPr>
        <p:spPr>
          <a:xfrm>
            <a:off x="2627784" y="3501008"/>
            <a:ext cx="208823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strojírenský</a:t>
            </a:r>
            <a:endParaRPr lang="cs-CZ" sz="2400" dirty="0"/>
          </a:p>
        </p:txBody>
      </p:sp>
      <p:sp>
        <p:nvSpPr>
          <p:cNvPr id="31" name="Zaoblený obdélník 30"/>
          <p:cNvSpPr/>
          <p:nvPr/>
        </p:nvSpPr>
        <p:spPr>
          <a:xfrm>
            <a:off x="5220072" y="2636912"/>
            <a:ext cx="3528392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40% atomové elektrárny</a:t>
            </a:r>
            <a:endParaRPr lang="cs-CZ" sz="2400" dirty="0"/>
          </a:p>
        </p:txBody>
      </p:sp>
      <p:cxnSp>
        <p:nvCxnSpPr>
          <p:cNvPr id="33" name="Přímá spojovací šipka 32"/>
          <p:cNvCxnSpPr/>
          <p:nvPr/>
        </p:nvCxnSpPr>
        <p:spPr>
          <a:xfrm flipV="1">
            <a:off x="3923928" y="620688"/>
            <a:ext cx="936104" cy="39604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35" name="Přímá spojovací šipka 34"/>
          <p:cNvCxnSpPr/>
          <p:nvPr/>
        </p:nvCxnSpPr>
        <p:spPr>
          <a:xfrm>
            <a:off x="3923928" y="980728"/>
            <a:ext cx="108012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  <p:bldP spid="15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aoblený obdélník 1"/>
          <p:cNvSpPr/>
          <p:nvPr/>
        </p:nvSpPr>
        <p:spPr>
          <a:xfrm>
            <a:off x="4823520" y="1412776"/>
            <a:ext cx="356490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Živočišná výroba</a:t>
            </a:r>
          </a:p>
        </p:txBody>
      </p:sp>
      <p:sp>
        <p:nvSpPr>
          <p:cNvPr id="3" name="Zaoblený obdélník 2"/>
          <p:cNvSpPr/>
          <p:nvPr/>
        </p:nvSpPr>
        <p:spPr>
          <a:xfrm>
            <a:off x="323528" y="2420888"/>
            <a:ext cx="3888432" cy="2088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Obiloviny, rýže, brambory</a:t>
            </a:r>
          </a:p>
          <a:p>
            <a:pPr algn="ctr"/>
            <a:r>
              <a:rPr lang="cs-CZ" sz="2400" dirty="0" smtClean="0"/>
              <a:t>cukrová řepa, ovoce – víno, citrusy, olivy (1. místo),</a:t>
            </a:r>
          </a:p>
          <a:p>
            <a:pPr algn="ctr"/>
            <a:r>
              <a:rPr lang="cs-CZ" sz="2400" dirty="0" smtClean="0"/>
              <a:t>Bavlník, tabák, korkový dub</a:t>
            </a:r>
            <a:endParaRPr lang="cs-CZ" sz="2400" dirty="0"/>
          </a:p>
        </p:txBody>
      </p:sp>
      <p:sp>
        <p:nvSpPr>
          <p:cNvPr id="6" name="Zaoblený obdélník 5"/>
          <p:cNvSpPr/>
          <p:nvPr/>
        </p:nvSpPr>
        <p:spPr>
          <a:xfrm>
            <a:off x="2915816" y="260648"/>
            <a:ext cx="3816424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Zemědělství:</a:t>
            </a:r>
            <a:endParaRPr lang="cs-CZ" sz="3200" dirty="0"/>
          </a:p>
        </p:txBody>
      </p:sp>
      <p:sp>
        <p:nvSpPr>
          <p:cNvPr id="7" name="Zaoblený obdélník 6"/>
          <p:cNvSpPr/>
          <p:nvPr/>
        </p:nvSpPr>
        <p:spPr>
          <a:xfrm>
            <a:off x="539552" y="4941168"/>
            <a:ext cx="3024336" cy="93610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3200" dirty="0" smtClean="0"/>
              <a:t>Služby:</a:t>
            </a:r>
            <a:endParaRPr lang="cs-CZ" sz="3200" dirty="0"/>
          </a:p>
        </p:txBody>
      </p:sp>
      <p:sp>
        <p:nvSpPr>
          <p:cNvPr id="8" name="Zaoblený obdélník 7"/>
          <p:cNvSpPr/>
          <p:nvPr/>
        </p:nvSpPr>
        <p:spPr>
          <a:xfrm>
            <a:off x="4788024" y="4437112"/>
            <a:ext cx="4032448" cy="208823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400" dirty="0" smtClean="0"/>
          </a:p>
          <a:p>
            <a:pPr algn="ctr"/>
            <a:r>
              <a:rPr lang="cs-CZ" sz="2400" dirty="0" smtClean="0"/>
              <a:t>Významný cestovní ruch:</a:t>
            </a:r>
          </a:p>
          <a:p>
            <a:pPr algn="ctr"/>
            <a:r>
              <a:rPr lang="cs-CZ" sz="2400" dirty="0" smtClean="0"/>
              <a:t>Letní rekreace na pobřeží, </a:t>
            </a:r>
          </a:p>
          <a:p>
            <a:pPr algn="ctr"/>
            <a:r>
              <a:rPr lang="cs-CZ" sz="2400" dirty="0" smtClean="0"/>
              <a:t>Baleáry, kanárské ostrovy</a:t>
            </a:r>
          </a:p>
          <a:p>
            <a:pPr algn="ctr"/>
            <a:r>
              <a:rPr lang="cs-CZ" sz="2400" dirty="0" smtClean="0"/>
              <a:t> Pyreneje – lyžování</a:t>
            </a:r>
          </a:p>
          <a:p>
            <a:pPr algn="ctr">
              <a:buFontTx/>
              <a:buChar char="-"/>
            </a:pPr>
            <a:endParaRPr lang="cs-CZ" sz="2400" dirty="0"/>
          </a:p>
        </p:txBody>
      </p:sp>
      <p:sp>
        <p:nvSpPr>
          <p:cNvPr id="10" name="Zaoblený obdélník 9"/>
          <p:cNvSpPr/>
          <p:nvPr/>
        </p:nvSpPr>
        <p:spPr>
          <a:xfrm>
            <a:off x="683568" y="1412776"/>
            <a:ext cx="3456384" cy="86409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Rostlinná výroba – převažuje</a:t>
            </a:r>
          </a:p>
        </p:txBody>
      </p:sp>
      <p:sp>
        <p:nvSpPr>
          <p:cNvPr id="12" name="Zaoblený obdélník 11"/>
          <p:cNvSpPr/>
          <p:nvPr/>
        </p:nvSpPr>
        <p:spPr>
          <a:xfrm>
            <a:off x="4788024" y="2708920"/>
            <a:ext cx="3672408" cy="10801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2400" dirty="0" smtClean="0"/>
              <a:t>Chov  skotu, ovcí, prasat</a:t>
            </a:r>
          </a:p>
          <a:p>
            <a:pPr algn="ctr"/>
            <a:r>
              <a:rPr lang="cs-CZ" sz="2400" dirty="0" smtClean="0"/>
              <a:t> oslů, rybolov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2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10" grpId="0" animBg="1"/>
      <p:bldP spid="12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666</Words>
  <Application>Microsoft Office PowerPoint</Application>
  <PresentationFormat>Předvádění na obrazovce (4:3)</PresentationFormat>
  <Paragraphs>170</Paragraphs>
  <Slides>22</Slides>
  <Notes>2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</vt:vector>
  </TitlesOfParts>
  <Company>ZŠ Olomouc, Mozartova 48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Hájková</dc:creator>
  <cp:lastModifiedBy>Hájková</cp:lastModifiedBy>
  <cp:revision>47</cp:revision>
  <dcterms:created xsi:type="dcterms:W3CDTF">2012-11-27T11:17:05Z</dcterms:created>
  <dcterms:modified xsi:type="dcterms:W3CDTF">2013-01-28T13:10:48Z</dcterms:modified>
</cp:coreProperties>
</file>