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81" r:id="rId3"/>
    <p:sldId id="257" r:id="rId4"/>
    <p:sldId id="258" r:id="rId5"/>
    <p:sldId id="260" r:id="rId6"/>
    <p:sldId id="261" r:id="rId7"/>
    <p:sldId id="262" r:id="rId8"/>
    <p:sldId id="273" r:id="rId9"/>
    <p:sldId id="263" r:id="rId10"/>
    <p:sldId id="265" r:id="rId11"/>
    <p:sldId id="266" r:id="rId12"/>
    <p:sldId id="268" r:id="rId13"/>
    <p:sldId id="279" r:id="rId14"/>
    <p:sldId id="269" r:id="rId15"/>
    <p:sldId id="272" r:id="rId16"/>
    <p:sldId id="270" r:id="rId17"/>
    <p:sldId id="274" r:id="rId18"/>
    <p:sldId id="275" r:id="rId19"/>
    <p:sldId id="276" r:id="rId20"/>
    <p:sldId id="277" r:id="rId21"/>
    <p:sldId id="278" r:id="rId22"/>
    <p:sldId id="283" r:id="rId23"/>
    <p:sldId id="284" r:id="rId24"/>
    <p:sldId id="27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55BD0-5BA9-4877-875E-236CBB3D9D25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5419E-141B-4D07-B346-21719DA3B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CFEC-1723-46D7-92DA-688B090FCB09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DD6A-0106-45D1-90AA-FDD08BFD05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a/a6/Brandenburger_Tor_abends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5/57/Berlin-zentrum-by-RalfR-026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2/27/Kdom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9/91/Hafen_Hambur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e/e7/HH_Rathaus_pano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f/f9/M%C3%BCnchner_Rathau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4/43/Frauenkirche_in_Munic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f/f0/Olympiastadion_Muenchen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a/ae/Castle_Neuschwanstein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3/3e/2011_Joachim_Gauck-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f/fd/Angela_Merkel_(2008)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444208" y="3501008"/>
            <a:ext cx="2376264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Zemědělství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1115616" y="332656"/>
            <a:ext cx="7200800" cy="1440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Hospodářství:</a:t>
            </a:r>
          </a:p>
          <a:p>
            <a:pPr algn="ctr"/>
            <a:r>
              <a:rPr lang="cs-CZ" sz="2400" dirty="0" smtClean="0"/>
              <a:t>Nejvyspělejší stát Evropy</a:t>
            </a:r>
          </a:p>
          <a:p>
            <a:pPr algn="ctr"/>
            <a:r>
              <a:rPr lang="cs-CZ" sz="2400" dirty="0" smtClean="0"/>
              <a:t>rozdíl mezi západními a východními zeměmi</a:t>
            </a:r>
            <a:endParaRPr lang="cs-CZ" sz="2400" dirty="0"/>
          </a:p>
        </p:txBody>
      </p:sp>
      <p:cxnSp>
        <p:nvCxnSpPr>
          <p:cNvPr id="10" name="Přímá spojovací šipka 9"/>
          <p:cNvCxnSpPr>
            <a:stCxn id="8" idx="2"/>
          </p:cNvCxnSpPr>
          <p:nvPr/>
        </p:nvCxnSpPr>
        <p:spPr>
          <a:xfrm flipH="1">
            <a:off x="1619672" y="1772816"/>
            <a:ext cx="309634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8" idx="2"/>
            <a:endCxn id="2" idx="0"/>
          </p:cNvCxnSpPr>
          <p:nvPr/>
        </p:nvCxnSpPr>
        <p:spPr>
          <a:xfrm>
            <a:off x="4716016" y="1772816"/>
            <a:ext cx="291632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Zaoblený obdélník 17"/>
          <p:cNvSpPr/>
          <p:nvPr/>
        </p:nvSpPr>
        <p:spPr>
          <a:xfrm>
            <a:off x="611560" y="3573016"/>
            <a:ext cx="2376264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</a:t>
            </a:r>
            <a:endParaRPr lang="cs-CZ" sz="24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3491880" y="4797152"/>
            <a:ext cx="2376264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Služby, doprava</a:t>
            </a:r>
            <a:endParaRPr lang="cs-CZ" sz="2400" dirty="0"/>
          </a:p>
        </p:txBody>
      </p:sp>
      <p:cxnSp>
        <p:nvCxnSpPr>
          <p:cNvPr id="22" name="Přímá spojovací šipka 21"/>
          <p:cNvCxnSpPr>
            <a:stCxn id="8" idx="2"/>
            <a:endCxn id="19" idx="0"/>
          </p:cNvCxnSpPr>
          <p:nvPr/>
        </p:nvCxnSpPr>
        <p:spPr>
          <a:xfrm flipH="1">
            <a:off x="4680012" y="1772816"/>
            <a:ext cx="36004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aoblený obdélník 23"/>
          <p:cNvSpPr/>
          <p:nvPr/>
        </p:nvSpPr>
        <p:spPr>
          <a:xfrm>
            <a:off x="4932040" y="3933056"/>
            <a:ext cx="421196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Auta, dopravní prostředky,</a:t>
            </a:r>
          </a:p>
          <a:p>
            <a:pPr algn="ctr"/>
            <a:r>
              <a:rPr lang="cs-CZ" sz="2400" dirty="0" smtClean="0"/>
              <a:t>elektronika, optika, mechanika</a:t>
            </a:r>
            <a:endParaRPr lang="cs-CZ" sz="2400" dirty="0"/>
          </a:p>
        </p:txBody>
      </p:sp>
      <p:sp>
        <p:nvSpPr>
          <p:cNvPr id="25" name="Zaoblený obdélník 24"/>
          <p:cNvSpPr/>
          <p:nvPr/>
        </p:nvSpPr>
        <p:spPr>
          <a:xfrm>
            <a:off x="395536" y="836712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Nerostné bohatství:</a:t>
            </a:r>
            <a:endParaRPr lang="cs-CZ" sz="2400" dirty="0"/>
          </a:p>
        </p:txBody>
      </p:sp>
      <p:sp>
        <p:nvSpPr>
          <p:cNvPr id="26" name="Zaoblený obdélník 25"/>
          <p:cNvSpPr/>
          <p:nvPr/>
        </p:nvSpPr>
        <p:spPr>
          <a:xfrm>
            <a:off x="323528" y="2348880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Průmysl:</a:t>
            </a:r>
            <a:endParaRPr lang="cs-CZ" sz="2400" dirty="0"/>
          </a:p>
        </p:txBody>
      </p:sp>
      <p:sp>
        <p:nvSpPr>
          <p:cNvPr id="28" name="Zaoblený obdélník 27"/>
          <p:cNvSpPr/>
          <p:nvPr/>
        </p:nvSpPr>
        <p:spPr>
          <a:xfrm>
            <a:off x="4355976" y="836712"/>
            <a:ext cx="417646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Hnědé uhlí – nejvíce na světě</a:t>
            </a:r>
          </a:p>
          <a:p>
            <a:pPr algn="ctr"/>
            <a:r>
              <a:rPr lang="cs-CZ" sz="2400" dirty="0"/>
              <a:t>č</a:t>
            </a:r>
            <a:r>
              <a:rPr lang="cs-CZ" sz="2400" dirty="0" smtClean="0"/>
              <a:t>erné uhlí, zemní plyn, soli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2555776" y="2420888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energetický</a:t>
            </a:r>
            <a:endParaRPr lang="cs-CZ" sz="2400" dirty="0"/>
          </a:p>
        </p:txBody>
      </p:sp>
      <p:sp>
        <p:nvSpPr>
          <p:cNvPr id="30" name="Zaoblený obdélník 29"/>
          <p:cNvSpPr/>
          <p:nvPr/>
        </p:nvSpPr>
        <p:spPr>
          <a:xfrm>
            <a:off x="2555776" y="4077072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strojírenský</a:t>
            </a:r>
            <a:endParaRPr lang="cs-CZ" sz="2400" dirty="0"/>
          </a:p>
        </p:txBody>
      </p:sp>
      <p:sp>
        <p:nvSpPr>
          <p:cNvPr id="31" name="Zaoblený obdélník 30"/>
          <p:cNvSpPr/>
          <p:nvPr/>
        </p:nvSpPr>
        <p:spPr>
          <a:xfrm>
            <a:off x="5004048" y="2420888"/>
            <a:ext cx="396044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Tepelné a jaderné elektrárny</a:t>
            </a:r>
            <a:endParaRPr lang="cs-CZ" sz="2400" dirty="0"/>
          </a:p>
        </p:txBody>
      </p:sp>
      <p:sp>
        <p:nvSpPr>
          <p:cNvPr id="18" name="Zaoblený obdélník 17"/>
          <p:cNvSpPr/>
          <p:nvPr/>
        </p:nvSpPr>
        <p:spPr>
          <a:xfrm>
            <a:off x="2555776" y="4941168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chemický</a:t>
            </a:r>
            <a:endParaRPr lang="cs-CZ" sz="24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2555776" y="5733256"/>
            <a:ext cx="216024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potravinářský</a:t>
            </a:r>
            <a:endParaRPr lang="cs-CZ" sz="24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5004048" y="4941168"/>
            <a:ext cx="396044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Petrochemie, farmacie</a:t>
            </a:r>
            <a:endParaRPr lang="cs-CZ" sz="2400" dirty="0"/>
          </a:p>
        </p:txBody>
      </p:sp>
      <p:sp>
        <p:nvSpPr>
          <p:cNvPr id="22" name="Zaoblený obdélník 21"/>
          <p:cNvSpPr/>
          <p:nvPr/>
        </p:nvSpPr>
        <p:spPr>
          <a:xfrm>
            <a:off x="5076056" y="5661248"/>
            <a:ext cx="388843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Mlýny, cukrovary, pivovary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2555776" y="3212976"/>
            <a:ext cx="201622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hutní</a:t>
            </a:r>
            <a:endParaRPr lang="cs-CZ" sz="24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5004048" y="3212976"/>
            <a:ext cx="396044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Tradice v Porúří, klesá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18" grpId="0" animBg="1"/>
      <p:bldP spid="19" grpId="0" animBg="1"/>
      <p:bldP spid="21" grpId="0" animBg="1"/>
      <p:bldP spid="22" grpId="0" animBg="1"/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004048" y="2276872"/>
            <a:ext cx="356490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Živočišná výroba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23528" y="3645024"/>
            <a:ext cx="3888432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Obiloviny</a:t>
            </a:r>
            <a:r>
              <a:rPr lang="cs-CZ" sz="2400" dirty="0"/>
              <a:t> </a:t>
            </a:r>
            <a:r>
              <a:rPr lang="cs-CZ" sz="2400" dirty="0" smtClean="0"/>
              <a:t>(pšenice, ječmen, žito), brambory, chmel, cukrová řepa, zelenina, víno 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1619672" y="620688"/>
            <a:ext cx="68407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Zemědělství:</a:t>
            </a:r>
          </a:p>
          <a:p>
            <a:pPr algn="ctr"/>
            <a:r>
              <a:rPr lang="cs-CZ" sz="2400" dirty="0" smtClean="0"/>
              <a:t> velmi intenzivní, mechanizované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539552" y="2204864"/>
            <a:ext cx="345638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Rostlinná výroba – převažuje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932040" y="4005064"/>
            <a:ext cx="367240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Chov  prasat (nejvíce v Evropě), skotu, ovcí, rybolov</a:t>
            </a:r>
            <a:endParaRPr lang="cs-CZ" sz="2400" dirty="0"/>
          </a:p>
        </p:txBody>
      </p:sp>
      <p:cxnSp>
        <p:nvCxnSpPr>
          <p:cNvPr id="11" name="Přímá spojovací šipka 10"/>
          <p:cNvCxnSpPr>
            <a:stCxn id="6" idx="2"/>
            <a:endCxn id="10" idx="0"/>
          </p:cNvCxnSpPr>
          <p:nvPr/>
        </p:nvCxnSpPr>
        <p:spPr>
          <a:xfrm flipH="1">
            <a:off x="2267744" y="1556792"/>
            <a:ext cx="277230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6" idx="2"/>
            <a:endCxn id="2" idx="0"/>
          </p:cNvCxnSpPr>
          <p:nvPr/>
        </p:nvCxnSpPr>
        <p:spPr>
          <a:xfrm>
            <a:off x="5040052" y="1556792"/>
            <a:ext cx="174644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10" idx="2"/>
          </p:cNvCxnSpPr>
          <p:nvPr/>
        </p:nvCxnSpPr>
        <p:spPr>
          <a:xfrm>
            <a:off x="2267744" y="30689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2" idx="2"/>
            <a:endCxn id="12" idx="0"/>
          </p:cNvCxnSpPr>
          <p:nvPr/>
        </p:nvCxnSpPr>
        <p:spPr>
          <a:xfrm flipH="1">
            <a:off x="6768244" y="3140968"/>
            <a:ext cx="1825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99592" y="548680"/>
            <a:ext cx="676875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Doprava: </a:t>
            </a:r>
          </a:p>
          <a:p>
            <a:pPr algn="ctr"/>
            <a:r>
              <a:rPr lang="cs-CZ" sz="2400" dirty="0" smtClean="0"/>
              <a:t>velký význam, vysoká úroveň všech typů dopravy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1115616" y="2132856"/>
            <a:ext cx="230425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železniční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1115616" y="2996952"/>
            <a:ext cx="230425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silniční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1187624" y="3861048"/>
            <a:ext cx="230425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lodní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1187624" y="4941168"/>
            <a:ext cx="230425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letecká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923928" y="2132856"/>
            <a:ext cx="453650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hustá síť, moderní, rychlovlaky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3923928" y="2924944"/>
            <a:ext cx="453650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hustá síť dálnic (11 000  km)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3923928" y="3861048"/>
            <a:ext cx="453650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Rýn, Labe – propojení kanály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923928" y="4941168"/>
            <a:ext cx="453650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největší letiště:</a:t>
            </a:r>
          </a:p>
          <a:p>
            <a:pPr algn="ctr"/>
            <a:r>
              <a:rPr lang="cs-CZ" sz="2400" dirty="0" smtClean="0"/>
              <a:t> Frankfurt nad Mohanem,</a:t>
            </a:r>
          </a:p>
          <a:p>
            <a:pPr algn="ctr"/>
            <a:r>
              <a:rPr lang="cs-CZ" sz="2400" dirty="0" smtClean="0"/>
              <a:t>Berlín</a:t>
            </a:r>
            <a:r>
              <a:rPr lang="cs-CZ" sz="2400" smtClean="0"/>
              <a:t>, Mnichov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9\Desktop\Mapy stř. E\sken Německo p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226534" cy="7101408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0" y="3068960"/>
            <a:ext cx="2376264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Kolín nad Rýnem</a:t>
            </a:r>
            <a:endParaRPr lang="cs-CZ" sz="2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179512" y="4149080"/>
            <a:ext cx="1944216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Stuttgart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6156176" y="2060848"/>
            <a:ext cx="1944216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Berlín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1187624" y="548680"/>
            <a:ext cx="1944216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Hamburk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508104" y="3933056"/>
            <a:ext cx="1944216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Norimberk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5292080" y="5013176"/>
            <a:ext cx="1944216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Mnichov</a:t>
            </a:r>
            <a:endParaRPr lang="cs-CZ" sz="2400" b="1" dirty="0"/>
          </a:p>
        </p:txBody>
      </p:sp>
      <p:cxnSp>
        <p:nvCxnSpPr>
          <p:cNvPr id="10" name="Přímá spojovací šipka 9"/>
          <p:cNvCxnSpPr>
            <a:stCxn id="5" idx="1"/>
          </p:cNvCxnSpPr>
          <p:nvPr/>
        </p:nvCxnSpPr>
        <p:spPr>
          <a:xfrm flipH="1" flipV="1">
            <a:off x="5508104" y="2060848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6" idx="3"/>
          </p:cNvCxnSpPr>
          <p:nvPr/>
        </p:nvCxnSpPr>
        <p:spPr>
          <a:xfrm>
            <a:off x="3131840" y="836712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3" idx="3"/>
          </p:cNvCxnSpPr>
          <p:nvPr/>
        </p:nvCxnSpPr>
        <p:spPr>
          <a:xfrm flipV="1">
            <a:off x="2376264" y="2852936"/>
            <a:ext cx="3235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8" idx="1"/>
          </p:cNvCxnSpPr>
          <p:nvPr/>
        </p:nvCxnSpPr>
        <p:spPr>
          <a:xfrm flipH="1" flipV="1">
            <a:off x="4499992" y="4869160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2123728" y="4365104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5940152" y="2852936"/>
            <a:ext cx="2520280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Frankfurt </a:t>
            </a:r>
            <a:r>
              <a:rPr lang="cs-CZ" sz="2400" b="1" dirty="0" err="1" smtClean="0"/>
              <a:t>n.M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27" name="Zaoblený obdélník 26"/>
          <p:cNvSpPr/>
          <p:nvPr/>
        </p:nvSpPr>
        <p:spPr>
          <a:xfrm>
            <a:off x="0" y="1628800"/>
            <a:ext cx="1944216" cy="576064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Düsseldorf</a:t>
            </a:r>
            <a:endParaRPr lang="cs-CZ" sz="2400" b="1" dirty="0"/>
          </a:p>
        </p:txBody>
      </p:sp>
      <p:cxnSp>
        <p:nvCxnSpPr>
          <p:cNvPr id="29" name="Přímá spojovací šipka 28"/>
          <p:cNvCxnSpPr>
            <a:stCxn id="27" idx="3"/>
          </p:cNvCxnSpPr>
          <p:nvPr/>
        </p:nvCxnSpPr>
        <p:spPr>
          <a:xfrm>
            <a:off x="1944216" y="1916832"/>
            <a:ext cx="75557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26" idx="1"/>
          </p:cNvCxnSpPr>
          <p:nvPr/>
        </p:nvCxnSpPr>
        <p:spPr>
          <a:xfrm flipH="1">
            <a:off x="3491880" y="3140968"/>
            <a:ext cx="244827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>
            <a:stCxn id="7" idx="1"/>
          </p:cNvCxnSpPr>
          <p:nvPr/>
        </p:nvCxnSpPr>
        <p:spPr>
          <a:xfrm flipH="1" flipV="1">
            <a:off x="4427984" y="4005064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Zaoblený obdélník 36"/>
          <p:cNvSpPr/>
          <p:nvPr/>
        </p:nvSpPr>
        <p:spPr>
          <a:xfrm>
            <a:off x="4788024" y="188640"/>
            <a:ext cx="396044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Města v Německu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Brandenburger Tor abe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620000" cy="507682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827584" y="476672"/>
            <a:ext cx="734481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BERLÍN – Brandenburská brána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7524328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File:Berlin-zentrum-by-RalfR-0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7620000" cy="5067301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115616" y="692696"/>
            <a:ext cx="648072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BERLÍN – říšský sněm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8100392" y="609329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Kd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010400" cy="57150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259632" y="404664"/>
            <a:ext cx="583264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Kolín nad Rýnem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7812360" y="602128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Hafen Hambur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4824536" cy="3618402"/>
          </a:xfrm>
          <a:prstGeom prst="rect">
            <a:avLst/>
          </a:prstGeom>
          <a:noFill/>
        </p:spPr>
      </p:pic>
      <p:pic>
        <p:nvPicPr>
          <p:cNvPr id="28676" name="Picture 4" descr="File:HH Rathaus pano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3440" y="0"/>
            <a:ext cx="5040560" cy="386593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11560" y="476672"/>
            <a:ext cx="302433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Hamburg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5796136" y="3861048"/>
            <a:ext cx="216024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radnice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5076056" y="5589240"/>
            <a:ext cx="216024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přístav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8290048" y="386104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8]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48064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File:Münchner Ratha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816424" cy="5088565"/>
          </a:xfrm>
          <a:prstGeom prst="rect">
            <a:avLst/>
          </a:prstGeom>
          <a:noFill/>
        </p:spPr>
      </p:pic>
      <p:pic>
        <p:nvPicPr>
          <p:cNvPr id="29702" name="Picture 6" descr="File:Frauenkirche in Muni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9424" y="188640"/>
            <a:ext cx="5184576" cy="3888432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971600" y="404664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MNICHOV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8100392" y="407707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10]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67944" y="602128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Evropy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Německo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VY_32_INOVACE_12.16.HAJ.ZE.8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31. 01. 2013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Olympiastadion Muench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7620000" cy="517207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611560" y="188640"/>
            <a:ext cx="75608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MNICHOV – olympijský stadion (OH 1972)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7236296" y="623731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Castle Neuschwanste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620000" cy="4991101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547664" y="548680"/>
            <a:ext cx="540060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Hrad </a:t>
            </a:r>
            <a:r>
              <a:rPr lang="cs-CZ" sz="2400" dirty="0" err="1" smtClean="0"/>
              <a:t>Neuschwanstein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7668344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HÜBELOVÁ, D.; CHALUPA, P.: Zeměpis Evropa, 1. díl pro 8. ročník ZŠ nebo tercie víceletých gymnázií. Brno: Nová škola, s.r.o. 2012. 96 s. IBSN 978-80-7289-348-5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JEŘÁBEK, M.: Zeměpis 8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2006.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128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s. ISBN 80-7238-486-4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Praha: Kartografie 2006. 53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285728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4 a 14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střední Evropy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1. vydání Praha: Kartografie 2006, s. 26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4282" y="157161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3</a:t>
            </a: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2013-01-30].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WWW:&lt;http://commons.wikimedia.org/wiki/File:2011_Joachim_Gauck-2.jpg&gt;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4282" y="2571744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3</a:t>
            </a: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2013-01-30].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WWW:&lt;http://commons.wikimedia.org/wiki/File:Angela_Merkel_(2008).jpg&gt;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4282" y="450057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2013-01-30].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WWW:&lt;http://commons.wikimedia.org/wiki/File:Brandenburger_Tor_abends.pg&gt;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85720" y="5429264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16</a:t>
            </a: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2013-01-30].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WWW:&lt;http://commons.wikimedia.org/wiki/File:Berlin-zentrum-by-RalfR-026.jpg&gt;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342900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obr.4]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střední Evropy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1. vydání Praha: Kartografie 2006, 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28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214282" y="21429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2013-01-30].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commons.wikimedia.org/wiki/File:Kdom.jpg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14282" y="1071546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2013-01-30].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commons.wikimedia.org/wiki/File:HH_Rathaus_pano1.jpg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14282" y="192880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2013-01-30].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commons.wikimedia.org/wiki/File:Hafen_Hamburg.JPG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85720" y="2786058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2013-01-30].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commons.wikimedia.org/wiki/File:Frauenkirche_in_Munic.JPG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85720" y="3643314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2013-01-30].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commons.wikimedia.org/wiki/File:M%C3%BCnchner_Rathaus.jpg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85720" y="4572008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2013-01-30].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commons.wikimedia.org/wiki/File:Olympiastadion_Muenchen.jpg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85656" y="5715016"/>
            <a:ext cx="8858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2013-01-30].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commons.wikimedia.org/wiki/File:Castle_Neuschwanstein.jpg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188640"/>
            <a:ext cx="6912768" cy="1944216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5400" b="1" dirty="0" smtClean="0">
                <a:solidFill>
                  <a:srgbClr val="FFFF00"/>
                </a:solidFill>
              </a:rPr>
              <a:t>SPOLKOVÁ REPUBLIKA NĚMECKO</a:t>
            </a:r>
            <a:endParaRPr lang="cs-CZ" sz="5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7056784" cy="401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C:\Users\PC9\Desktop\Mapy stř. E\sken Německo p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684365" cy="6363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Zaoblený obdélník 21"/>
          <p:cNvSpPr/>
          <p:nvPr/>
        </p:nvSpPr>
        <p:spPr>
          <a:xfrm>
            <a:off x="6660232" y="3212976"/>
            <a:ext cx="2304256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Česká republika</a:t>
            </a:r>
            <a:endParaRPr lang="cs-CZ" sz="2400" b="1" dirty="0"/>
          </a:p>
        </p:txBody>
      </p:sp>
      <p:sp>
        <p:nvSpPr>
          <p:cNvPr id="23" name="Zaoblený obdélník 22"/>
          <p:cNvSpPr/>
          <p:nvPr/>
        </p:nvSpPr>
        <p:spPr>
          <a:xfrm>
            <a:off x="6804248" y="1556792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Polsko</a:t>
            </a:r>
            <a:endParaRPr lang="cs-CZ" sz="2400" b="1" dirty="0"/>
          </a:p>
        </p:txBody>
      </p:sp>
      <p:sp>
        <p:nvSpPr>
          <p:cNvPr id="24" name="Zaoblený obdélník 23"/>
          <p:cNvSpPr/>
          <p:nvPr/>
        </p:nvSpPr>
        <p:spPr>
          <a:xfrm>
            <a:off x="0" y="3933056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Francie</a:t>
            </a:r>
            <a:endParaRPr lang="cs-CZ" sz="2400" b="1" dirty="0"/>
          </a:p>
        </p:txBody>
      </p:sp>
      <p:sp>
        <p:nvSpPr>
          <p:cNvPr id="25" name="Zaoblený obdélník 24"/>
          <p:cNvSpPr/>
          <p:nvPr/>
        </p:nvSpPr>
        <p:spPr>
          <a:xfrm>
            <a:off x="0" y="5229200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Švýcarsko</a:t>
            </a:r>
            <a:endParaRPr lang="cs-CZ" sz="2400" b="1" dirty="0"/>
          </a:p>
        </p:txBody>
      </p:sp>
      <p:sp>
        <p:nvSpPr>
          <p:cNvPr id="26" name="Zaoblený obdélník 25"/>
          <p:cNvSpPr/>
          <p:nvPr/>
        </p:nvSpPr>
        <p:spPr>
          <a:xfrm>
            <a:off x="6660232" y="5229200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Rakousko</a:t>
            </a:r>
            <a:endParaRPr lang="cs-CZ" sz="2400" b="1" dirty="0"/>
          </a:p>
        </p:txBody>
      </p:sp>
      <p:sp>
        <p:nvSpPr>
          <p:cNvPr id="27" name="Zaoblený obdélník 26"/>
          <p:cNvSpPr/>
          <p:nvPr/>
        </p:nvSpPr>
        <p:spPr>
          <a:xfrm>
            <a:off x="179512" y="1700808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Nizozemí</a:t>
            </a:r>
            <a:endParaRPr lang="cs-CZ" sz="2400" b="1" dirty="0"/>
          </a:p>
        </p:txBody>
      </p:sp>
      <p:sp>
        <p:nvSpPr>
          <p:cNvPr id="28" name="Zaoblený obdélník 27"/>
          <p:cNvSpPr/>
          <p:nvPr/>
        </p:nvSpPr>
        <p:spPr>
          <a:xfrm>
            <a:off x="5652120" y="0"/>
            <a:ext cx="2088232" cy="648072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Dánsko</a:t>
            </a:r>
            <a:endParaRPr lang="cs-CZ" sz="2400" b="1" dirty="0"/>
          </a:p>
        </p:txBody>
      </p:sp>
      <p:sp>
        <p:nvSpPr>
          <p:cNvPr id="29" name="Zaoblený obdélník 28"/>
          <p:cNvSpPr/>
          <p:nvPr/>
        </p:nvSpPr>
        <p:spPr>
          <a:xfrm>
            <a:off x="0" y="2996952"/>
            <a:ext cx="2088232" cy="64807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Belgie</a:t>
            </a:r>
            <a:endParaRPr lang="cs-CZ" sz="2400" b="1" dirty="0"/>
          </a:p>
        </p:txBody>
      </p:sp>
      <p:sp>
        <p:nvSpPr>
          <p:cNvPr id="30" name="Zaoblený obdélník 29"/>
          <p:cNvSpPr/>
          <p:nvPr/>
        </p:nvSpPr>
        <p:spPr>
          <a:xfrm>
            <a:off x="0" y="0"/>
            <a:ext cx="3888432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Státy sousedící s Německem</a:t>
            </a:r>
            <a:endParaRPr lang="cs-CZ" sz="2400" b="1" dirty="0"/>
          </a:p>
        </p:txBody>
      </p:sp>
      <p:cxnSp>
        <p:nvCxnSpPr>
          <p:cNvPr id="32" name="Přímá spojovací šipka 31"/>
          <p:cNvCxnSpPr>
            <a:stCxn id="28" idx="1"/>
          </p:cNvCxnSpPr>
          <p:nvPr/>
        </p:nvCxnSpPr>
        <p:spPr>
          <a:xfrm flipH="1">
            <a:off x="4572000" y="324036"/>
            <a:ext cx="1080120" cy="80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stCxn id="23" idx="1"/>
          </p:cNvCxnSpPr>
          <p:nvPr/>
        </p:nvCxnSpPr>
        <p:spPr>
          <a:xfrm flipH="1" flipV="1">
            <a:off x="6372200" y="1844824"/>
            <a:ext cx="432048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>
            <a:stCxn id="22" idx="1"/>
          </p:cNvCxnSpPr>
          <p:nvPr/>
        </p:nvCxnSpPr>
        <p:spPr>
          <a:xfrm flipH="1">
            <a:off x="5868144" y="3537012"/>
            <a:ext cx="792088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>
            <a:stCxn id="26" idx="1"/>
          </p:cNvCxnSpPr>
          <p:nvPr/>
        </p:nvCxnSpPr>
        <p:spPr>
          <a:xfrm flipH="1" flipV="1">
            <a:off x="5436096" y="5301208"/>
            <a:ext cx="1224136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stCxn id="25" idx="3"/>
          </p:cNvCxnSpPr>
          <p:nvPr/>
        </p:nvCxnSpPr>
        <p:spPr>
          <a:xfrm flipV="1">
            <a:off x="2088232" y="5229200"/>
            <a:ext cx="1259632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flipV="1">
            <a:off x="2123728" y="4221088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 flipV="1">
            <a:off x="2123728" y="2852936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>
            <a:stCxn id="27" idx="3"/>
          </p:cNvCxnSpPr>
          <p:nvPr/>
        </p:nvCxnSpPr>
        <p:spPr>
          <a:xfrm flipV="1">
            <a:off x="2267744" y="1844824"/>
            <a:ext cx="720080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948264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83568" y="5301208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Státní zřízení: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6165304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Hlavní město: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4283968" y="2636912"/>
            <a:ext cx="46085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83 miliónů – 2. místo v Evropě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4283968" y="4365104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euro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4283968" y="35730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němčina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4283968" y="5301208"/>
            <a:ext cx="309634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federativní republika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611560" y="4437112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Měna: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11560" y="17728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Rozloha: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611560" y="2636912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Počet obyvatel: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611560" y="35730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Úřední jazyk: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4283968" y="17728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357000 km²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1835696" y="620688"/>
            <a:ext cx="49685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Základní údaje:</a:t>
            </a:r>
            <a:endParaRPr lang="cs-CZ" sz="28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4283968" y="6021288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Berlín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11560" y="476672"/>
            <a:ext cx="324036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Z historie:</a:t>
            </a:r>
            <a:endParaRPr lang="cs-CZ" sz="3200" dirty="0"/>
          </a:p>
        </p:txBody>
      </p:sp>
      <p:sp>
        <p:nvSpPr>
          <p:cNvPr id="4" name="Zaoblený obdélník 3"/>
          <p:cNvSpPr/>
          <p:nvPr/>
        </p:nvSpPr>
        <p:spPr>
          <a:xfrm>
            <a:off x="1475656" y="1412776"/>
            <a:ext cx="6768752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tx1"/>
                </a:solidFill>
              </a:rPr>
              <a:t>1945</a:t>
            </a:r>
            <a:r>
              <a:rPr lang="cs-CZ" sz="2400" dirty="0" smtClean="0"/>
              <a:t> – stát poražený ve 2. světové válce</a:t>
            </a:r>
          </a:p>
          <a:p>
            <a:r>
              <a:rPr lang="cs-CZ" sz="2400" dirty="0" smtClean="0"/>
              <a:t>          - rozdělen do 4 okupačních zón:</a:t>
            </a:r>
          </a:p>
          <a:p>
            <a:pPr algn="ctr"/>
            <a:r>
              <a:rPr lang="cs-CZ" sz="2400" dirty="0"/>
              <a:t>a</a:t>
            </a:r>
            <a:r>
              <a:rPr lang="cs-CZ" sz="2400" dirty="0" smtClean="0"/>
              <a:t>merická, britská, francouzská, sovětská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1475656" y="2780928"/>
            <a:ext cx="720080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1949</a:t>
            </a:r>
            <a:r>
              <a:rPr lang="cs-CZ" sz="2400" dirty="0" smtClean="0"/>
              <a:t> – vznik  NSR (část americká, britská a francouzská)</a:t>
            </a:r>
          </a:p>
          <a:p>
            <a:r>
              <a:rPr lang="cs-CZ" sz="2400" dirty="0" smtClean="0"/>
              <a:t>                         NDR (část sovětská)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1475656" y="3717032"/>
            <a:ext cx="67687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tx1"/>
                </a:solidFill>
              </a:rPr>
              <a:t>1961</a:t>
            </a:r>
            <a:r>
              <a:rPr lang="cs-CZ" sz="2400" dirty="0" smtClean="0"/>
              <a:t> – výstavba Berlínské zdi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1547664" y="4725144"/>
            <a:ext cx="67687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tx1"/>
                </a:solidFill>
              </a:rPr>
              <a:t>1989</a:t>
            </a:r>
            <a:r>
              <a:rPr lang="cs-CZ" sz="2400" dirty="0" smtClean="0"/>
              <a:t> – pád Berlínské zdi, pád komunismu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1547664" y="5877272"/>
            <a:ext cx="67687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tx1"/>
                </a:solidFill>
              </a:rPr>
              <a:t>1990</a:t>
            </a:r>
            <a:r>
              <a:rPr lang="cs-CZ" sz="2400" dirty="0" smtClean="0"/>
              <a:t> – sjednocení Německa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11560" y="620688"/>
            <a:ext cx="302433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Současnost:</a:t>
            </a:r>
            <a:endParaRPr lang="cs-CZ" sz="28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2555776" y="2492896"/>
            <a:ext cx="35283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federativní stát</a:t>
            </a:r>
            <a:endParaRPr lang="cs-CZ" sz="2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2555776" y="3501008"/>
            <a:ext cx="35283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16 spolkových zemí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2555776" y="1556792"/>
            <a:ext cx="475252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Spolková republika Německo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2627784" y="4581128"/>
            <a:ext cx="35283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Člen Evropské unie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2011 Joachim Gauck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456384" cy="54006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323528" y="5805264"/>
            <a:ext cx="39604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Joachim</a:t>
            </a:r>
            <a:r>
              <a:rPr lang="cs-CZ" sz="2400" dirty="0" smtClean="0"/>
              <a:t> </a:t>
            </a:r>
            <a:r>
              <a:rPr lang="cs-CZ" sz="2400" dirty="0" err="1" smtClean="0"/>
              <a:t>Gauck</a:t>
            </a:r>
            <a:r>
              <a:rPr lang="cs-CZ" sz="2400" dirty="0" smtClean="0"/>
              <a:t> - prezident</a:t>
            </a:r>
            <a:endParaRPr lang="cs-CZ" sz="2400" dirty="0"/>
          </a:p>
        </p:txBody>
      </p:sp>
      <p:pic>
        <p:nvPicPr>
          <p:cNvPr id="26628" name="Picture 4" descr="File:Angela Merkel (2008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3440" y="764704"/>
            <a:ext cx="5040560" cy="3778844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139952" y="4581128"/>
            <a:ext cx="417646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Angela </a:t>
            </a:r>
            <a:r>
              <a:rPr lang="cs-CZ" sz="2400" dirty="0" err="1" smtClean="0"/>
              <a:t>Merkelová</a:t>
            </a:r>
            <a:endParaRPr lang="cs-CZ" sz="2400" dirty="0" smtClean="0"/>
          </a:p>
          <a:p>
            <a:pPr algn="ctr"/>
            <a:r>
              <a:rPr lang="cs-CZ" sz="2400" dirty="0" smtClean="0"/>
              <a:t>Spolková kancléřka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8290048" y="44371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3]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23928" y="544522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9\Desktop\Mapy stř. E\sken Německo pol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85670"/>
            <a:ext cx="5040560" cy="694367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11560" y="0"/>
            <a:ext cx="6048672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Mapa spolkových zemí Německa</a:t>
            </a:r>
            <a:endParaRPr lang="cs-CZ" sz="2800" b="1" dirty="0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3347864" y="4725144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4572000" y="2492896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6228184" y="602128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884</Words>
  <Application>Microsoft Office PowerPoint</Application>
  <PresentationFormat>Předvádění na obrazovce (4:3)</PresentationFormat>
  <Paragraphs>192</Paragraphs>
  <Slides>24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Standard</cp:lastModifiedBy>
  <cp:revision>26</cp:revision>
  <dcterms:created xsi:type="dcterms:W3CDTF">2013-02-03T12:29:36Z</dcterms:created>
  <dcterms:modified xsi:type="dcterms:W3CDTF">2013-02-28T10:28:36Z</dcterms:modified>
</cp:coreProperties>
</file>