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9" r:id="rId2"/>
    <p:sldId id="293" r:id="rId3"/>
    <p:sldId id="257" r:id="rId4"/>
    <p:sldId id="258" r:id="rId5"/>
    <p:sldId id="260" r:id="rId6"/>
    <p:sldId id="287" r:id="rId7"/>
    <p:sldId id="288" r:id="rId8"/>
    <p:sldId id="262" r:id="rId9"/>
    <p:sldId id="263" r:id="rId10"/>
    <p:sldId id="266" r:id="rId11"/>
    <p:sldId id="274" r:id="rId12"/>
    <p:sldId id="275" r:id="rId13"/>
    <p:sldId id="277" r:id="rId14"/>
    <p:sldId id="269" r:id="rId15"/>
    <p:sldId id="270" r:id="rId16"/>
    <p:sldId id="278" r:id="rId17"/>
    <p:sldId id="290" r:id="rId18"/>
    <p:sldId id="279" r:id="rId19"/>
    <p:sldId id="282" r:id="rId20"/>
    <p:sldId id="281" r:id="rId21"/>
    <p:sldId id="283" r:id="rId22"/>
    <p:sldId id="284" r:id="rId23"/>
    <p:sldId id="285" r:id="rId24"/>
    <p:sldId id="286" r:id="rId25"/>
    <p:sldId id="289" r:id="rId26"/>
    <p:sldId id="291" r:id="rId27"/>
    <p:sldId id="292" r:id="rId28"/>
    <p:sldId id="271" r:id="rId29"/>
    <p:sldId id="272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5" autoAdjust="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52C83-2197-4924-9627-A1ADE8E4493C}" type="datetimeFigureOut">
              <a:rPr lang="cs-CZ" smtClean="0"/>
              <a:t>18.2.2013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DB4A4-DD6C-41A3-8394-52567B4A98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170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 kliknutí myší</a:t>
            </a:r>
            <a:r>
              <a:rPr lang="cs-CZ" baseline="0" dirty="0" smtClean="0"/>
              <a:t> se zobrazí oblast východních Čech.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B4A4-DD6C-41A3-8394-52567B4A981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4551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 kliknutí myší se</a:t>
            </a:r>
            <a:r>
              <a:rPr lang="cs-CZ" baseline="0" dirty="0" smtClean="0"/>
              <a:t> zobrazí oblast Orlických hor a Krkonoš.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B4A4-DD6C-41A3-8394-52567B4A981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759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 kliknutí na odpověď A se</a:t>
            </a:r>
            <a:r>
              <a:rPr lang="cs-CZ" baseline="0" dirty="0" smtClean="0"/>
              <a:t> správná odpověď zvětší.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B4A4-DD6C-41A3-8394-52567B4A981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074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Labe.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B4A4-DD6C-41A3-8394-52567B4A981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2136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 kliknutí myší</a:t>
            </a:r>
            <a:r>
              <a:rPr lang="cs-CZ" baseline="0" dirty="0" smtClean="0"/>
              <a:t> se ukáže řeka od pramene k ústí.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B4A4-DD6C-41A3-8394-52567B4A981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7040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B4A4-DD6C-41A3-8394-52567B4A981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759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 kliknutí na políčko</a:t>
            </a:r>
            <a:r>
              <a:rPr lang="cs-CZ" baseline="0" dirty="0" smtClean="0"/>
              <a:t> se políčko odkryje. Uhodnete, co je na obrázku? (Sněžka)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B4A4-DD6C-41A3-8394-52567B4A981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7569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B4A4-DD6C-41A3-8394-52567B4A9810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7313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AA7F-6B7D-4682-8DA3-BA4E61537E15}" type="datetimeFigureOut">
              <a:rPr lang="cs-CZ" smtClean="0"/>
              <a:t>18.2.2013</a:t>
            </a:fld>
            <a:endParaRPr lang="cs-CZ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877D41-F720-436E-9311-9731487F1D35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AA7F-6B7D-4682-8DA3-BA4E61537E15}" type="datetimeFigureOut">
              <a:rPr lang="cs-CZ" smtClean="0"/>
              <a:t>18.2.2013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7D41-F720-436E-9311-9731487F1D3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AA7F-6B7D-4682-8DA3-BA4E61537E15}" type="datetimeFigureOut">
              <a:rPr lang="cs-CZ" smtClean="0"/>
              <a:t>18.2.2013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7D41-F720-436E-9311-9731487F1D3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AA7F-6B7D-4682-8DA3-BA4E61537E15}" type="datetimeFigureOut">
              <a:rPr lang="cs-CZ" smtClean="0"/>
              <a:t>18.2.2013</a:t>
            </a:fld>
            <a:endParaRPr lang="cs-CZ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877D41-F720-436E-9311-9731487F1D35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AA7F-6B7D-4682-8DA3-BA4E61537E15}" type="datetimeFigureOut">
              <a:rPr lang="cs-CZ" smtClean="0"/>
              <a:t>18.2.2013</a:t>
            </a:fld>
            <a:endParaRPr lang="cs-CZ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877D41-F720-436E-9311-9731487F1D35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AA7F-6B7D-4682-8DA3-BA4E61537E15}" type="datetimeFigureOut">
              <a:rPr lang="cs-CZ" smtClean="0"/>
              <a:t>18.2.2013</a:t>
            </a:fld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877D41-F720-436E-9311-9731487F1D35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AA7F-6B7D-4682-8DA3-BA4E61537E15}" type="datetimeFigureOut">
              <a:rPr lang="cs-CZ" smtClean="0"/>
              <a:t>18.2.2013</a:t>
            </a:fld>
            <a:endParaRPr lang="cs-CZ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877D41-F720-436E-9311-9731487F1D35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AA7F-6B7D-4682-8DA3-BA4E61537E15}" type="datetimeFigureOut">
              <a:rPr lang="cs-CZ" smtClean="0"/>
              <a:t>18.2.2013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877D41-F720-436E-9311-9731487F1D35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AA7F-6B7D-4682-8DA3-BA4E61537E15}" type="datetimeFigureOut">
              <a:rPr lang="cs-CZ" smtClean="0"/>
              <a:t>18.2.2013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877D41-F720-436E-9311-9731487F1D35}" type="slidenum">
              <a:rPr lang="cs-CZ" smtClean="0"/>
              <a:t>‹#›</a:t>
            </a:fld>
            <a:endParaRPr lang="cs-CZ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AA7F-6B7D-4682-8DA3-BA4E61537E15}" type="datetimeFigureOut">
              <a:rPr lang="cs-CZ" smtClean="0"/>
              <a:t>18.2.2013</a:t>
            </a:fld>
            <a:endParaRPr lang="cs-CZ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877D41-F720-436E-9311-9731487F1D35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AA7F-6B7D-4682-8DA3-BA4E61537E15}" type="datetimeFigureOut">
              <a:rPr lang="cs-CZ" smtClean="0"/>
              <a:t>18.2.2013</a:t>
            </a:fld>
            <a:endParaRPr lang="cs-CZ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877D41-F720-436E-9311-9731487F1D35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28EDAA7F-6B7D-4682-8DA3-BA4E61537E15}" type="datetimeFigureOut">
              <a:rPr lang="cs-CZ" smtClean="0"/>
              <a:t>18.2.2013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A877D41-F720-436E-9311-9731487F1D35}" type="slidenum">
              <a:rPr lang="cs-CZ" smtClean="0"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wmf"/><Relationship Id="rId4" Type="http://schemas.openxmlformats.org/officeDocument/2006/relationships/image" Target="../media/image20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Relationship Id="rId9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692696"/>
            <a:ext cx="7937500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603250" y="4937104"/>
            <a:ext cx="79375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i="1" dirty="0">
                <a:solidFill>
                  <a:schemeClr val="bg2"/>
                </a:solidFill>
                <a:latin typeface="Courier New" pitchFamily="49" charset="0"/>
                <a:cs typeface="Courier New" pitchFamily="49" charset="0"/>
              </a:rPr>
              <a:t>EU PENÍZE ŠKOLÁM</a:t>
            </a:r>
          </a:p>
          <a:p>
            <a:pPr algn="ctr"/>
            <a:endParaRPr lang="cs-CZ" sz="1200" b="1" i="1" dirty="0">
              <a:solidFill>
                <a:schemeClr val="bg2"/>
              </a:solidFill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cs-CZ" b="1" i="1" dirty="0">
                <a:solidFill>
                  <a:schemeClr val="bg2"/>
                </a:solidFill>
                <a:latin typeface="Courier New" pitchFamily="49" charset="0"/>
                <a:cs typeface="Courier New" pitchFamily="49" charset="0"/>
              </a:rPr>
              <a:t>Operační program Vzdělávání pro konkurenceschopnost</a:t>
            </a:r>
          </a:p>
          <a:p>
            <a:pPr algn="ctr"/>
            <a:endParaRPr lang="cs-CZ" sz="1100" b="1" i="1" dirty="0">
              <a:solidFill>
                <a:schemeClr val="bg2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23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1331640" y="313300"/>
            <a:ext cx="58326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Města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11560" y="1267022"/>
            <a:ext cx="3420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FF00"/>
                </a:solidFill>
              </a:rPr>
              <a:t>Hradec Králové</a:t>
            </a:r>
            <a:endParaRPr lang="cs-CZ" sz="3600" dirty="0">
              <a:solidFill>
                <a:srgbClr val="FFFF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11560" y="2236222"/>
            <a:ext cx="49439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cs-CZ" sz="3200" dirty="0" smtClean="0"/>
              <a:t>strojírenský průmysl</a:t>
            </a:r>
          </a:p>
          <a:p>
            <a:pPr marL="571500" indent="-571500">
              <a:buFontTx/>
              <a:buChar char="-"/>
            </a:pPr>
            <a:r>
              <a:rPr lang="cs-CZ" sz="3200" dirty="0"/>
              <a:t>v</a:t>
            </a:r>
            <a:r>
              <a:rPr lang="cs-CZ" sz="3200" dirty="0" smtClean="0"/>
              <a:t>ýroba klavírů (</a:t>
            </a:r>
            <a:r>
              <a:rPr lang="cs-CZ" sz="3200" dirty="0" err="1" smtClean="0"/>
              <a:t>Petrof</a:t>
            </a:r>
            <a:r>
              <a:rPr lang="cs-CZ" sz="3200" dirty="0" smtClean="0"/>
              <a:t>)</a:t>
            </a:r>
          </a:p>
          <a:p>
            <a:pPr marL="571500" indent="-571500">
              <a:buFontTx/>
              <a:buChar char="-"/>
            </a:pPr>
            <a:endParaRPr lang="cs-CZ" sz="3600" dirty="0"/>
          </a:p>
        </p:txBody>
      </p:sp>
      <p:sp>
        <p:nvSpPr>
          <p:cNvPr id="4" name="Obdélník 3"/>
          <p:cNvSpPr/>
          <p:nvPr/>
        </p:nvSpPr>
        <p:spPr>
          <a:xfrm>
            <a:off x="725192" y="4175214"/>
            <a:ext cx="3306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>
                <a:solidFill>
                  <a:srgbClr val="FFFF00"/>
                </a:solidFill>
              </a:rPr>
              <a:t>Pardubice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83568" y="5040438"/>
            <a:ext cx="82089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3600" dirty="0" smtClean="0"/>
              <a:t>  </a:t>
            </a:r>
            <a:r>
              <a:rPr lang="cs-CZ" sz="3200" dirty="0" smtClean="0"/>
              <a:t>strojírenský  a chemický průmysl</a:t>
            </a:r>
          </a:p>
          <a:p>
            <a:pPr marL="285750" indent="-285750">
              <a:buFontTx/>
              <a:buChar char="-"/>
            </a:pPr>
            <a:r>
              <a:rPr lang="cs-CZ" sz="3200" dirty="0" smtClean="0"/>
              <a:t>  výroba perníků</a:t>
            </a:r>
            <a:endParaRPr lang="cs-CZ" sz="3200" dirty="0"/>
          </a:p>
        </p:txBody>
      </p:sp>
      <p:pic>
        <p:nvPicPr>
          <p:cNvPr id="1026" name="Picture 2" descr="C:\Users\Parobkova\AppData\Local\Microsoft\Windows\Temporary Internet Files\Content.IE5\0MIXRHOA\MC900439766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4947">
            <a:off x="6827619" y="4186481"/>
            <a:ext cx="2167136" cy="216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arobkova\AppData\Local\Microsoft\Windows\Temporary Internet Files\Content.IE5\JTY0FJC8\MC900232478[2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799" y="1302015"/>
            <a:ext cx="1741388" cy="217220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07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1331640" y="313300"/>
            <a:ext cx="58326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Města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11560" y="126702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FF00"/>
                </a:solidFill>
              </a:rPr>
              <a:t>Dvůr Králové nad Labem</a:t>
            </a:r>
            <a:endParaRPr lang="cs-CZ" sz="3600" dirty="0">
              <a:solidFill>
                <a:srgbClr val="FFFF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11560" y="2051556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-   zoologická zahrada</a:t>
            </a:r>
            <a:endParaRPr lang="cs-CZ" sz="32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11560" y="2996952"/>
            <a:ext cx="3037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rgbClr val="FFFF00"/>
                </a:solidFill>
              </a:rPr>
              <a:t>Turnov a Jičín</a:t>
            </a:r>
            <a:endParaRPr lang="cs-CZ" sz="3600" dirty="0">
              <a:solidFill>
                <a:srgbClr val="FFFF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11560" y="3933056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cs-CZ" sz="3200" dirty="0" smtClean="0"/>
              <a:t>města , která mají výhodnou polohu 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k návštěvě </a:t>
            </a:r>
            <a:r>
              <a:rPr lang="cs-CZ" sz="3200" dirty="0" smtClean="0">
                <a:solidFill>
                  <a:srgbClr val="FFFF00"/>
                </a:solidFill>
              </a:rPr>
              <a:t>Českého ráje</a:t>
            </a:r>
            <a:endParaRPr lang="cs-CZ" sz="3200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2793" y="5005300"/>
            <a:ext cx="3215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rgbClr val="FFFF00"/>
                </a:solidFill>
              </a:rPr>
              <a:t>Česká Třebová</a:t>
            </a:r>
            <a:endParaRPr lang="cs-CZ" sz="3600" dirty="0">
              <a:solidFill>
                <a:srgbClr val="FFFF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11559" y="5800908"/>
            <a:ext cx="4573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- </a:t>
            </a:r>
            <a:r>
              <a:rPr lang="cs-CZ" dirty="0" smtClean="0"/>
              <a:t>     </a:t>
            </a:r>
            <a:r>
              <a:rPr lang="cs-CZ" sz="3200" dirty="0" smtClean="0"/>
              <a:t>železniční křižovatka</a:t>
            </a:r>
            <a:endParaRPr lang="cs-CZ" sz="3200" dirty="0"/>
          </a:p>
        </p:txBody>
      </p:sp>
      <p:pic>
        <p:nvPicPr>
          <p:cNvPr id="2050" name="Picture 2" descr="C:\Users\Parobkova\AppData\Local\Microsoft\Windows\Temporary Internet Files\Content.IE5\MYUXXO76\MC90019767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995" y="3667161"/>
            <a:ext cx="1395285" cy="180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arobkova\AppData\Local\Microsoft\Windows\Temporary Internet Files\Content.IE5\0MIXRHOA\MC90034685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510967"/>
            <a:ext cx="1303142" cy="148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Parobkova\AppData\Local\Microsoft\Windows\Temporary Internet Files\Content.IE5\MYUXXO76\MC90025280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935" y="5268900"/>
            <a:ext cx="1814513" cy="12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7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1331640" y="313300"/>
            <a:ext cx="58326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Města</a:t>
            </a:r>
          </a:p>
        </p:txBody>
      </p:sp>
      <p:sp>
        <p:nvSpPr>
          <p:cNvPr id="3" name="Obdélník 2"/>
          <p:cNvSpPr/>
          <p:nvPr/>
        </p:nvSpPr>
        <p:spPr>
          <a:xfrm>
            <a:off x="179512" y="1268760"/>
            <a:ext cx="59827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dirty="0" smtClean="0">
                <a:solidFill>
                  <a:srgbClr val="FFFF00"/>
                </a:solidFill>
              </a:rPr>
              <a:t>Dvůr Králové nad Labem</a:t>
            </a:r>
            <a:endParaRPr lang="cs-CZ" sz="4000" dirty="0">
              <a:solidFill>
                <a:srgbClr val="FFFF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31352"/>
            <a:ext cx="2736304" cy="20522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031352"/>
            <a:ext cx="2736304" cy="20522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031352"/>
            <a:ext cx="2747797" cy="20608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9" y="4379413"/>
            <a:ext cx="2809107" cy="210683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92" y="4452423"/>
            <a:ext cx="2711760" cy="20338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50" y="4452423"/>
            <a:ext cx="2711760" cy="203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7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1331640" y="313300"/>
            <a:ext cx="58326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Města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30019" y="1200949"/>
            <a:ext cx="3420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FF00"/>
                </a:solidFill>
              </a:rPr>
              <a:t>Náchod</a:t>
            </a:r>
            <a:endParaRPr lang="cs-CZ" sz="3600" dirty="0">
              <a:solidFill>
                <a:srgbClr val="FFFF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349" y="4075345"/>
            <a:ext cx="2661574" cy="199618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419" y="1941765"/>
            <a:ext cx="2589566" cy="19421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19" y="1944898"/>
            <a:ext cx="5538125" cy="415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8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971600" y="260648"/>
            <a:ext cx="669674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Hospodářství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377320" y="1304052"/>
            <a:ext cx="155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Průmysl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807804" y="1334829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7" name="Přímá spojnice se šipkou 6"/>
          <p:cNvCxnSpPr>
            <a:stCxn id="5" idx="2"/>
          </p:cNvCxnSpPr>
          <p:nvPr/>
        </p:nvCxnSpPr>
        <p:spPr>
          <a:xfrm flipH="1">
            <a:off x="782706" y="1858049"/>
            <a:ext cx="3537266" cy="53047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>
            <a:stCxn id="5" idx="2"/>
          </p:cNvCxnSpPr>
          <p:nvPr/>
        </p:nvCxnSpPr>
        <p:spPr>
          <a:xfrm flipH="1">
            <a:off x="2551338" y="1858049"/>
            <a:ext cx="1768634" cy="71094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>
            <a:stCxn id="5" idx="2"/>
          </p:cNvCxnSpPr>
          <p:nvPr/>
        </p:nvCxnSpPr>
        <p:spPr>
          <a:xfrm>
            <a:off x="4319972" y="1858049"/>
            <a:ext cx="0" cy="67449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>
            <a:stCxn id="5" idx="2"/>
          </p:cNvCxnSpPr>
          <p:nvPr/>
        </p:nvCxnSpPr>
        <p:spPr>
          <a:xfrm>
            <a:off x="4319972" y="1858049"/>
            <a:ext cx="1512168" cy="67449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>
            <a:stCxn id="5" idx="2"/>
          </p:cNvCxnSpPr>
          <p:nvPr/>
        </p:nvCxnSpPr>
        <p:spPr>
          <a:xfrm>
            <a:off x="4319972" y="1858049"/>
            <a:ext cx="3159478" cy="53047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395536" y="2769883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textilní</a:t>
            </a:r>
            <a:endParaRPr lang="cs-CZ" sz="24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1927465" y="2769882"/>
            <a:ext cx="1449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sklářský</a:t>
            </a:r>
            <a:endParaRPr lang="cs-CZ" sz="24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3435655" y="2769881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potravinářský</a:t>
            </a:r>
            <a:endParaRPr lang="cs-CZ" sz="2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5523887" y="2769883"/>
            <a:ext cx="1568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chemický</a:t>
            </a:r>
            <a:endParaRPr lang="cs-CZ" sz="2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7185101" y="2769883"/>
            <a:ext cx="1817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strojírenský</a:t>
            </a:r>
            <a:endParaRPr lang="cs-CZ" sz="2400" dirty="0"/>
          </a:p>
        </p:txBody>
      </p:sp>
      <p:sp>
        <p:nvSpPr>
          <p:cNvPr id="25" name="Pravá složená závorka 24"/>
          <p:cNvSpPr/>
          <p:nvPr/>
        </p:nvSpPr>
        <p:spPr>
          <a:xfrm rot="5400000">
            <a:off x="5670120" y="997081"/>
            <a:ext cx="915883" cy="5384817"/>
          </a:xfrm>
          <a:prstGeom prst="rightBrace">
            <a:avLst>
              <a:gd name="adj1" fmla="val 58966"/>
              <a:gd name="adj2" fmla="val 50000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Zaoblený obdélník 25"/>
          <p:cNvSpPr/>
          <p:nvPr/>
        </p:nvSpPr>
        <p:spPr>
          <a:xfrm>
            <a:off x="4816437" y="5013176"/>
            <a:ext cx="257756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/>
                </a:solidFill>
              </a:rPr>
              <a:t>Hradec Králové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28" name="Zaoblený obdélník 27"/>
          <p:cNvSpPr/>
          <p:nvPr/>
        </p:nvSpPr>
        <p:spPr>
          <a:xfrm>
            <a:off x="4830719" y="5733256"/>
            <a:ext cx="257756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/>
                </a:solidFill>
              </a:rPr>
              <a:t>Pardubice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4361936" y="4227653"/>
            <a:ext cx="4132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/>
              <a:t>v</a:t>
            </a:r>
            <a:r>
              <a:rPr lang="cs-CZ" sz="2400" i="1" dirty="0" smtClean="0"/>
              <a:t>e velkých městech při řece Labi</a:t>
            </a:r>
            <a:endParaRPr 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113701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  <p:bldP spid="24" grpId="0"/>
      <p:bldP spid="25" grpId="0" animBg="1"/>
      <p:bldP spid="26" grpId="0" animBg="1"/>
      <p:bldP spid="28" grpId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251520" y="80628"/>
            <a:ext cx="792088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Cestovní ruch a rekreace</a:t>
            </a:r>
            <a:endParaRPr lang="cs-CZ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8732777" cy="5879403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5868144" y="3895417"/>
            <a:ext cx="720080" cy="360040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aoblený obdélník 6"/>
          <p:cNvSpPr/>
          <p:nvPr/>
        </p:nvSpPr>
        <p:spPr>
          <a:xfrm>
            <a:off x="6680041" y="3679393"/>
            <a:ext cx="23042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bg1"/>
                </a:solidFill>
              </a:rPr>
              <a:t>Babiččino údolí </a:t>
            </a:r>
          </a:p>
          <a:p>
            <a:pPr algn="ctr"/>
            <a:r>
              <a:rPr lang="cs-CZ" sz="2000" dirty="0" smtClean="0">
                <a:solidFill>
                  <a:schemeClr val="bg1"/>
                </a:solidFill>
              </a:rPr>
              <a:t>u Ratibořic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3" name="Ovál 2"/>
          <p:cNvSpPr/>
          <p:nvPr/>
        </p:nvSpPr>
        <p:spPr>
          <a:xfrm>
            <a:off x="1475656" y="3068960"/>
            <a:ext cx="1296144" cy="707453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aoblený obdélník 5"/>
          <p:cNvSpPr/>
          <p:nvPr/>
        </p:nvSpPr>
        <p:spPr>
          <a:xfrm>
            <a:off x="1475656" y="2420888"/>
            <a:ext cx="23042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bg1"/>
                </a:solidFill>
              </a:rPr>
              <a:t>Český ráj , Trosky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8" name="Ovál 7"/>
          <p:cNvSpPr/>
          <p:nvPr/>
        </p:nvSpPr>
        <p:spPr>
          <a:xfrm>
            <a:off x="6588224" y="2924944"/>
            <a:ext cx="864096" cy="497742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aoblený obdélník 8"/>
          <p:cNvSpPr/>
          <p:nvPr/>
        </p:nvSpPr>
        <p:spPr>
          <a:xfrm>
            <a:off x="7452320" y="2672916"/>
            <a:ext cx="1531977" cy="396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bg1"/>
                </a:solidFill>
              </a:rPr>
              <a:t>Broumov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15" name="Ovál 14"/>
          <p:cNvSpPr/>
          <p:nvPr/>
        </p:nvSpPr>
        <p:spPr>
          <a:xfrm>
            <a:off x="5940152" y="2672916"/>
            <a:ext cx="739889" cy="396044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aoblený obdélník 15"/>
          <p:cNvSpPr/>
          <p:nvPr/>
        </p:nvSpPr>
        <p:spPr>
          <a:xfrm>
            <a:off x="6680041" y="2276872"/>
            <a:ext cx="1538267" cy="396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bg1"/>
                </a:solidFill>
              </a:rPr>
              <a:t>Adršpach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17" name="Ovál 16"/>
          <p:cNvSpPr/>
          <p:nvPr/>
        </p:nvSpPr>
        <p:spPr>
          <a:xfrm>
            <a:off x="4860032" y="2870938"/>
            <a:ext cx="792088" cy="486054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Zaoblený obdélník 17"/>
          <p:cNvSpPr/>
          <p:nvPr/>
        </p:nvSpPr>
        <p:spPr>
          <a:xfrm>
            <a:off x="4548151" y="2433731"/>
            <a:ext cx="1322244" cy="396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bg1"/>
                </a:solidFill>
              </a:rPr>
              <a:t>Trutnov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19" name="Ovál 18"/>
          <p:cNvSpPr/>
          <p:nvPr/>
        </p:nvSpPr>
        <p:spPr>
          <a:xfrm>
            <a:off x="2373823" y="4002611"/>
            <a:ext cx="864096" cy="505691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Zaoblený obdélník 19"/>
          <p:cNvSpPr/>
          <p:nvPr/>
        </p:nvSpPr>
        <p:spPr>
          <a:xfrm>
            <a:off x="3311860" y="3776413"/>
            <a:ext cx="936104" cy="299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bg1"/>
                </a:solidFill>
              </a:rPr>
              <a:t>Jičín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8172400" y="428699"/>
            <a:ext cx="898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[Obr.4]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225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" grpId="0" animBg="1"/>
      <p:bldP spid="6" grpId="0" animBg="1"/>
      <p:bldP spid="8" grpId="0" animBg="1"/>
      <p:bldP spid="9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7923674" y="6015771"/>
            <a:ext cx="698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[ Obr.2]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" t="-2672" r="-7589" b="899"/>
          <a:stretch/>
        </p:blipFill>
        <p:spPr>
          <a:xfrm>
            <a:off x="-26222" y="702000"/>
            <a:ext cx="9926813" cy="6156000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7974578" y="6488668"/>
            <a:ext cx="898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[</a:t>
            </a:r>
            <a:r>
              <a:rPr lang="en-US" dirty="0" err="1" smtClean="0">
                <a:solidFill>
                  <a:schemeClr val="bg1"/>
                </a:solidFill>
              </a:rPr>
              <a:t>Obr</a:t>
            </a:r>
            <a:r>
              <a:rPr lang="cs-CZ" dirty="0" smtClean="0">
                <a:solidFill>
                  <a:schemeClr val="bg1"/>
                </a:solidFill>
              </a:rPr>
              <a:t>.2</a:t>
            </a:r>
            <a:r>
              <a:rPr lang="en-US" dirty="0" smtClean="0"/>
              <a:t>]</a:t>
            </a:r>
            <a:endParaRPr lang="cs-CZ" dirty="0"/>
          </a:p>
        </p:txBody>
      </p:sp>
      <p:sp>
        <p:nvSpPr>
          <p:cNvPr id="4" name="Zaoblený obdélník 3"/>
          <p:cNvSpPr/>
          <p:nvPr/>
        </p:nvSpPr>
        <p:spPr>
          <a:xfrm>
            <a:off x="1578108" y="193439"/>
            <a:ext cx="5616624" cy="585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>
                <a:solidFill>
                  <a:schemeClr val="bg1"/>
                </a:solidFill>
              </a:rPr>
              <a:t>Cestovní ruch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6" name="Ovál 5"/>
          <p:cNvSpPr/>
          <p:nvPr/>
        </p:nvSpPr>
        <p:spPr>
          <a:xfrm>
            <a:off x="6228184" y="6292770"/>
            <a:ext cx="1008112" cy="565230"/>
          </a:xfrm>
          <a:prstGeom prst="ellipse">
            <a:avLst/>
          </a:prstGeom>
          <a:noFill/>
          <a:ln w="5080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aoblený obdélník 6"/>
          <p:cNvSpPr/>
          <p:nvPr/>
        </p:nvSpPr>
        <p:spPr>
          <a:xfrm>
            <a:off x="4779400" y="6451004"/>
            <a:ext cx="1396520" cy="4210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bg1"/>
                </a:solidFill>
              </a:rPr>
              <a:t>Litomyšl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10" name="Ovál 9"/>
          <p:cNvSpPr/>
          <p:nvPr/>
        </p:nvSpPr>
        <p:spPr>
          <a:xfrm>
            <a:off x="4541556" y="5495155"/>
            <a:ext cx="936104" cy="703530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aoblený obdélník 13"/>
          <p:cNvSpPr/>
          <p:nvPr/>
        </p:nvSpPr>
        <p:spPr>
          <a:xfrm>
            <a:off x="2915816" y="5666900"/>
            <a:ext cx="147060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bg1"/>
                </a:solidFill>
              </a:rPr>
              <a:t>Pardubice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15" name="Ovál 14"/>
          <p:cNvSpPr/>
          <p:nvPr/>
        </p:nvSpPr>
        <p:spPr>
          <a:xfrm>
            <a:off x="4937184" y="4581128"/>
            <a:ext cx="786944" cy="648072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Zaoblený obdélník 21"/>
          <p:cNvSpPr/>
          <p:nvPr/>
        </p:nvSpPr>
        <p:spPr>
          <a:xfrm>
            <a:off x="2705590" y="4743146"/>
            <a:ext cx="2164522" cy="3240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bg1"/>
                </a:solidFill>
              </a:rPr>
              <a:t>Hradec Králové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23" name="Ovál 22"/>
          <p:cNvSpPr/>
          <p:nvPr/>
        </p:nvSpPr>
        <p:spPr>
          <a:xfrm>
            <a:off x="5724128" y="4077072"/>
            <a:ext cx="792088" cy="43204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aoblený obdélník 23"/>
          <p:cNvSpPr/>
          <p:nvPr/>
        </p:nvSpPr>
        <p:spPr>
          <a:xfrm>
            <a:off x="2915816" y="4077072"/>
            <a:ext cx="2561844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bg1"/>
                </a:solidFill>
              </a:rPr>
              <a:t>N. Město nad Metují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25" name="Ovál 24"/>
          <p:cNvSpPr/>
          <p:nvPr/>
        </p:nvSpPr>
        <p:spPr>
          <a:xfrm>
            <a:off x="5724128" y="3645024"/>
            <a:ext cx="576064" cy="43204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Zaoblený obdélník 25"/>
          <p:cNvSpPr/>
          <p:nvPr/>
        </p:nvSpPr>
        <p:spPr>
          <a:xfrm>
            <a:off x="6396048" y="3712512"/>
            <a:ext cx="1344304" cy="297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bg1"/>
                </a:solidFill>
              </a:rPr>
              <a:t>Náchod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27" name="Ovál 26"/>
          <p:cNvSpPr/>
          <p:nvPr/>
        </p:nvSpPr>
        <p:spPr>
          <a:xfrm>
            <a:off x="4779400" y="3712512"/>
            <a:ext cx="800712" cy="364560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Zaoblený obdélník 27"/>
          <p:cNvSpPr/>
          <p:nvPr/>
        </p:nvSpPr>
        <p:spPr>
          <a:xfrm>
            <a:off x="2051720" y="3645024"/>
            <a:ext cx="2520280" cy="3645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bg1"/>
                </a:solidFill>
              </a:rPr>
              <a:t>Dvůr Králové </a:t>
            </a:r>
            <a:r>
              <a:rPr lang="cs-CZ" sz="2000" dirty="0" err="1" smtClean="0">
                <a:solidFill>
                  <a:schemeClr val="bg1"/>
                </a:solidFill>
              </a:rPr>
              <a:t>n.L.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172428" y="412427"/>
            <a:ext cx="898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[Obr.5]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24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4" grpId="0" animBg="1"/>
      <p:bldP spid="15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493643" y="80628"/>
            <a:ext cx="792088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Cestovní ruch a rekreace - horské oblasti</a:t>
            </a:r>
            <a:endParaRPr lang="cs-CZ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Parobkova\AppData\Local\Microsoft\Windows\Temporary Internet Files\Content.IE5\C6HKF02S\MC900434345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50" y="2832100"/>
            <a:ext cx="1841500" cy="1206500"/>
          </a:xfrm>
          <a:prstGeom prst="rect">
            <a:avLst/>
          </a:prstGeom>
          <a:noFill/>
          <a:ln w="508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se šipkou 3"/>
          <p:cNvCxnSpPr>
            <a:stCxn id="4098" idx="1"/>
          </p:cNvCxnSpPr>
          <p:nvPr/>
        </p:nvCxnSpPr>
        <p:spPr>
          <a:xfrm flipH="1">
            <a:off x="2652684" y="3435350"/>
            <a:ext cx="102346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 flipV="1">
            <a:off x="2988927" y="2233774"/>
            <a:ext cx="666942" cy="576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 flipV="1">
            <a:off x="4546331" y="1899475"/>
            <a:ext cx="19319" cy="9152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5517650" y="2319156"/>
            <a:ext cx="782542" cy="49068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5517650" y="3501008"/>
            <a:ext cx="99856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>
            <a:stCxn id="4098" idx="2"/>
          </p:cNvCxnSpPr>
          <p:nvPr/>
        </p:nvCxnSpPr>
        <p:spPr>
          <a:xfrm>
            <a:off x="4596900" y="4038600"/>
            <a:ext cx="0" cy="9025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2988927" y="4067200"/>
            <a:ext cx="666943" cy="5139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5559299" y="4067200"/>
            <a:ext cx="740893" cy="428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" name="TextovéPole 4096"/>
          <p:cNvSpPr txBox="1"/>
          <p:nvPr/>
        </p:nvSpPr>
        <p:spPr>
          <a:xfrm>
            <a:off x="755576" y="1899475"/>
            <a:ext cx="2233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sjezdovky</a:t>
            </a:r>
            <a:endParaRPr lang="cs-CZ" sz="2800" dirty="0"/>
          </a:p>
        </p:txBody>
      </p:sp>
      <p:sp>
        <p:nvSpPr>
          <p:cNvPr id="4099" name="TextovéPole 4098"/>
          <p:cNvSpPr txBox="1"/>
          <p:nvPr/>
        </p:nvSpPr>
        <p:spPr>
          <a:xfrm>
            <a:off x="2988928" y="1196752"/>
            <a:ext cx="3167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s</a:t>
            </a:r>
            <a:r>
              <a:rPr lang="cs-CZ" sz="2800" dirty="0" smtClean="0"/>
              <a:t>kokanské můstky</a:t>
            </a:r>
            <a:endParaRPr lang="cs-CZ" sz="2800" dirty="0"/>
          </a:p>
        </p:txBody>
      </p:sp>
      <p:sp>
        <p:nvSpPr>
          <p:cNvPr id="4100" name="TextovéPole 4099"/>
          <p:cNvSpPr txBox="1"/>
          <p:nvPr/>
        </p:nvSpPr>
        <p:spPr>
          <a:xfrm>
            <a:off x="6484881" y="2041277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b</a:t>
            </a:r>
            <a:r>
              <a:rPr lang="cs-CZ" sz="2800" dirty="0" smtClean="0"/>
              <a:t>ěžecké stopy</a:t>
            </a:r>
            <a:endParaRPr lang="cs-CZ" sz="2800" dirty="0"/>
          </a:p>
        </p:txBody>
      </p:sp>
      <p:sp>
        <p:nvSpPr>
          <p:cNvPr id="4101" name="TextovéPole 4100"/>
          <p:cNvSpPr txBox="1"/>
          <p:nvPr/>
        </p:nvSpPr>
        <p:spPr>
          <a:xfrm>
            <a:off x="6516215" y="3113093"/>
            <a:ext cx="248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h</a:t>
            </a:r>
            <a:r>
              <a:rPr lang="cs-CZ" sz="2800" dirty="0" smtClean="0"/>
              <a:t>orské hotely a chaty</a:t>
            </a:r>
            <a:endParaRPr lang="cs-CZ" sz="2800" dirty="0"/>
          </a:p>
        </p:txBody>
      </p:sp>
      <p:sp>
        <p:nvSpPr>
          <p:cNvPr id="4102" name="Obdélník 4101"/>
          <p:cNvSpPr/>
          <p:nvPr/>
        </p:nvSpPr>
        <p:spPr>
          <a:xfrm>
            <a:off x="6484881" y="4581128"/>
            <a:ext cx="2520279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solidFill>
                  <a:schemeClr val="bg1"/>
                </a:solidFill>
              </a:rPr>
              <a:t>Špindlerův Mlýn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39" name="Obdélník 38"/>
          <p:cNvSpPr/>
          <p:nvPr/>
        </p:nvSpPr>
        <p:spPr>
          <a:xfrm>
            <a:off x="94575" y="3086090"/>
            <a:ext cx="2520279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solidFill>
                  <a:schemeClr val="bg1"/>
                </a:solidFill>
              </a:rPr>
              <a:t>Jánské Lázně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40" name="Obdélník 39"/>
          <p:cNvSpPr/>
          <p:nvPr/>
        </p:nvSpPr>
        <p:spPr>
          <a:xfrm>
            <a:off x="468648" y="4733528"/>
            <a:ext cx="2520279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solidFill>
                  <a:schemeClr val="bg1"/>
                </a:solidFill>
              </a:rPr>
              <a:t>Pec pod Sněžkou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41" name="Obdélník 40"/>
          <p:cNvSpPr/>
          <p:nvPr/>
        </p:nvSpPr>
        <p:spPr>
          <a:xfrm>
            <a:off x="3655871" y="5085184"/>
            <a:ext cx="2500306" cy="656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solidFill>
                  <a:schemeClr val="bg1"/>
                </a:solidFill>
              </a:rPr>
              <a:t>Harrachov</a:t>
            </a: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2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  <p:bldP spid="4099" grpId="0"/>
      <p:bldP spid="4100" grpId="0"/>
      <p:bldP spid="4101" grpId="0"/>
      <p:bldP spid="4102" grpId="0" animBg="1"/>
      <p:bldP spid="39" grpId="0" animBg="1"/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4895"/>
            <a:ext cx="5568618" cy="417646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54895"/>
            <a:ext cx="2355726" cy="31409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77" y="3717032"/>
            <a:ext cx="2203977" cy="2938636"/>
          </a:xfrm>
          <a:prstGeom prst="rect">
            <a:avLst/>
          </a:prstGeom>
        </p:spPr>
      </p:pic>
      <p:sp>
        <p:nvSpPr>
          <p:cNvPr id="2" name="Zaoblený obdélník 1"/>
          <p:cNvSpPr/>
          <p:nvPr/>
        </p:nvSpPr>
        <p:spPr>
          <a:xfrm>
            <a:off x="2051720" y="370175"/>
            <a:ext cx="561662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Český ráj - </a:t>
            </a:r>
            <a:r>
              <a:rPr lang="cs-CZ" sz="3600" dirty="0" err="1" smtClean="0">
                <a:solidFill>
                  <a:schemeClr val="bg1"/>
                </a:solidFill>
              </a:rPr>
              <a:t>Hruboskalsko</a:t>
            </a:r>
            <a:endParaRPr lang="cs-CZ" sz="3600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695537"/>
            <a:ext cx="2203977" cy="293863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49" y="3514700"/>
            <a:ext cx="2355726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3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32656"/>
            <a:ext cx="2230980" cy="29746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19976"/>
            <a:ext cx="6300192" cy="472514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828" y="3573016"/>
            <a:ext cx="2247714" cy="2996952"/>
          </a:xfrm>
          <a:prstGeom prst="rect">
            <a:avLst/>
          </a:prstGeom>
        </p:spPr>
      </p:pic>
      <p:sp>
        <p:nvSpPr>
          <p:cNvPr id="5" name="Zaoblený obdélník 4"/>
          <p:cNvSpPr/>
          <p:nvPr/>
        </p:nvSpPr>
        <p:spPr>
          <a:xfrm>
            <a:off x="179512" y="332656"/>
            <a:ext cx="712879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>
                <a:solidFill>
                  <a:schemeClr val="bg1"/>
                </a:solidFill>
              </a:rPr>
              <a:t>Český ráj – Prachovské skály</a:t>
            </a:r>
            <a:endParaRPr lang="cs-CZ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9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76995"/>
              </p:ext>
            </p:extLst>
          </p:nvPr>
        </p:nvGraphicFramePr>
        <p:xfrm>
          <a:off x="539552" y="2492896"/>
          <a:ext cx="8208912" cy="3240000"/>
        </p:xfrm>
        <a:graphic>
          <a:graphicData uri="http://schemas.openxmlformats.org/drawingml/2006/table">
            <a:tbl>
              <a:tblPr/>
              <a:tblGrid>
                <a:gridCol w="2633048"/>
                <a:gridCol w="5575864"/>
              </a:tblGrid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r>
                        <a:rPr lang="cs-CZ" sz="1600" b="1" i="1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Autor:</a:t>
                      </a:r>
                      <a:endParaRPr lang="cs-CZ" sz="1600" b="1" i="1" dirty="0">
                        <a:solidFill>
                          <a:schemeClr val="bg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Mgr. Romana</a:t>
                      </a:r>
                      <a:r>
                        <a:rPr lang="cs-CZ" sz="1600" i="1" baseline="0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Parobková</a:t>
                      </a:r>
                      <a:endParaRPr lang="cs-CZ" sz="1600" i="1" dirty="0">
                        <a:solidFill>
                          <a:schemeClr val="bg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Vzdělávací oblast:</a:t>
                      </a: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Člověk</a:t>
                      </a:r>
                      <a:r>
                        <a:rPr lang="cs-CZ" sz="1600" i="1" baseline="0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a jeho svět</a:t>
                      </a:r>
                      <a:endParaRPr lang="cs-CZ" sz="1600" i="1" dirty="0" smtClean="0">
                        <a:solidFill>
                          <a:schemeClr val="bg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Vzdělávací obor:</a:t>
                      </a: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Člověk</a:t>
                      </a:r>
                      <a:r>
                        <a:rPr lang="cs-CZ" sz="1600" i="1" baseline="0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a jeho svět</a:t>
                      </a:r>
                      <a:endParaRPr lang="cs-CZ" sz="1600" i="1" dirty="0" smtClean="0">
                        <a:solidFill>
                          <a:schemeClr val="bg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Vyučovací</a:t>
                      </a:r>
                      <a:r>
                        <a:rPr lang="cs-CZ" sz="1600" b="1" i="1" baseline="0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</a:t>
                      </a:r>
                      <a:r>
                        <a:rPr lang="cs-CZ" sz="1600" b="1" i="1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předmět:</a:t>
                      </a: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r>
                        <a:rPr lang="cs-CZ" sz="1600" i="1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Vlastivěda</a:t>
                      </a:r>
                      <a:endParaRPr lang="cs-CZ" sz="1600" i="1" dirty="0">
                        <a:solidFill>
                          <a:schemeClr val="bg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Ročník:</a:t>
                      </a: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r>
                        <a:rPr lang="cs-CZ" sz="1600" i="1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5.</a:t>
                      </a:r>
                      <a:endParaRPr lang="cs-CZ" sz="1600" i="1" dirty="0">
                        <a:solidFill>
                          <a:schemeClr val="bg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Tematická</a:t>
                      </a:r>
                      <a:r>
                        <a:rPr lang="cs-CZ" sz="1600" b="1" i="1" baseline="0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oblast</a:t>
                      </a:r>
                      <a:r>
                        <a:rPr lang="cs-CZ" sz="1600" b="1" i="1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:</a:t>
                      </a: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r>
                        <a:rPr lang="cs-CZ" sz="1600" i="1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Česká</a:t>
                      </a:r>
                      <a:r>
                        <a:rPr lang="cs-CZ" sz="1600" i="1" baseline="0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republika a sousední státy</a:t>
                      </a:r>
                      <a:endParaRPr lang="cs-CZ" sz="1600" i="1" dirty="0">
                        <a:solidFill>
                          <a:schemeClr val="bg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r>
                        <a:rPr lang="cs-CZ" sz="1600" b="1" i="1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Téma hodiny:</a:t>
                      </a:r>
                      <a:endParaRPr lang="cs-CZ" sz="1600" b="1" i="1" dirty="0">
                        <a:solidFill>
                          <a:schemeClr val="bg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r>
                        <a:rPr lang="cs-CZ" sz="1600" i="1" baseline="0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Východní Čechy</a:t>
                      </a:r>
                      <a:endParaRPr lang="cs-CZ" sz="1600" i="1" dirty="0">
                        <a:solidFill>
                          <a:schemeClr val="bg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r>
                        <a:rPr lang="cs-CZ" sz="1600" b="1" i="1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Označení DUM:</a:t>
                      </a:r>
                      <a:endParaRPr lang="cs-CZ" sz="1600" b="1" i="1" dirty="0">
                        <a:solidFill>
                          <a:schemeClr val="bg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VY_32_INOVACE_15.04.PAR.VL.5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r>
                        <a:rPr lang="cs-CZ" sz="1600" b="1" i="1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Vytvořeno:</a:t>
                      </a:r>
                      <a:endParaRPr lang="cs-CZ" sz="1600" b="1" i="1" dirty="0">
                        <a:solidFill>
                          <a:schemeClr val="bg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r>
                        <a:rPr lang="cs-CZ" sz="1600" i="1" dirty="0" smtClean="0">
                          <a:solidFill>
                            <a:schemeClr val="bg2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28. 01. 2013</a:t>
                      </a:r>
                      <a:endParaRPr lang="cs-CZ" sz="1600" i="1" dirty="0">
                        <a:solidFill>
                          <a:schemeClr val="bg2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6842"/>
            <a:ext cx="7992888" cy="148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026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316416" cy="6237312"/>
          </a:xfrm>
          <a:prstGeom prst="rect">
            <a:avLst/>
          </a:prstGeom>
        </p:spPr>
      </p:pic>
      <p:sp>
        <p:nvSpPr>
          <p:cNvPr id="2" name="Zaoblený obdélník 1"/>
          <p:cNvSpPr/>
          <p:nvPr/>
        </p:nvSpPr>
        <p:spPr>
          <a:xfrm>
            <a:off x="2483768" y="404664"/>
            <a:ext cx="396044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>
                <a:solidFill>
                  <a:schemeClr val="bg1"/>
                </a:solidFill>
              </a:rPr>
              <a:t>Trosky</a:t>
            </a:r>
            <a:endParaRPr lang="cs-CZ" sz="4000" dirty="0">
              <a:solidFill>
                <a:schemeClr val="bg1"/>
              </a:solidFill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4463988" y="1196752"/>
            <a:ext cx="2124236" cy="1296144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4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4896544" cy="6528725"/>
          </a:xfrm>
          <a:prstGeom prst="rect">
            <a:avLst/>
          </a:prstGeom>
        </p:spPr>
      </p:pic>
      <p:sp>
        <p:nvSpPr>
          <p:cNvPr id="2" name="Zaoblený obdélník 1"/>
          <p:cNvSpPr/>
          <p:nvPr/>
        </p:nvSpPr>
        <p:spPr>
          <a:xfrm>
            <a:off x="2763772" y="340831"/>
            <a:ext cx="5184576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>
                <a:solidFill>
                  <a:schemeClr val="bg1"/>
                </a:solidFill>
              </a:rPr>
              <a:t>Broumovské stěny</a:t>
            </a:r>
            <a:endParaRPr lang="cs-CZ" sz="4000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556792"/>
            <a:ext cx="324036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7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1331640" y="332656"/>
            <a:ext cx="648072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Babiččino údolí - Ratibořice </a:t>
            </a:r>
            <a:endParaRPr lang="cs-CZ" sz="3600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2" y="1375081"/>
            <a:ext cx="6912768" cy="518457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060848"/>
            <a:ext cx="2859782" cy="381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6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86"/>
            <a:ext cx="8784976" cy="6588732"/>
          </a:xfrm>
          <a:prstGeom prst="rect">
            <a:avLst/>
          </a:prstGeom>
        </p:spPr>
      </p:pic>
      <p:sp>
        <p:nvSpPr>
          <p:cNvPr id="2" name="Zaoblený obdélník 1"/>
          <p:cNvSpPr/>
          <p:nvPr/>
        </p:nvSpPr>
        <p:spPr>
          <a:xfrm>
            <a:off x="2051720" y="332656"/>
            <a:ext cx="532859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>
                <a:solidFill>
                  <a:schemeClr val="bg1"/>
                </a:solidFill>
              </a:rPr>
              <a:t>Rozkoš</a:t>
            </a:r>
            <a:endParaRPr lang="cs-CZ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7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1997"/>
            <a:ext cx="4747236" cy="356042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84684"/>
            <a:ext cx="2880320" cy="21602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852936"/>
            <a:ext cx="2878832" cy="3838443"/>
          </a:xfrm>
          <a:prstGeom prst="rect">
            <a:avLst/>
          </a:prstGeom>
        </p:spPr>
      </p:pic>
      <p:sp>
        <p:nvSpPr>
          <p:cNvPr id="2" name="Zaoblený obdélník 1"/>
          <p:cNvSpPr/>
          <p:nvPr/>
        </p:nvSpPr>
        <p:spPr>
          <a:xfrm>
            <a:off x="1418928" y="116632"/>
            <a:ext cx="662473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>
                <a:solidFill>
                  <a:schemeClr val="bg1"/>
                </a:solidFill>
              </a:rPr>
              <a:t>Nové město nad Metují</a:t>
            </a:r>
            <a:endParaRPr lang="cs-CZ" sz="4000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992" y="4437112"/>
            <a:ext cx="2747796" cy="206084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0" y="4445956"/>
            <a:ext cx="1545635" cy="206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8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1418928" y="404664"/>
            <a:ext cx="603339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>
                <a:solidFill>
                  <a:schemeClr val="bg1"/>
                </a:solidFill>
              </a:rPr>
              <a:t>Opakování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311388" y="1581200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smtClean="0"/>
              <a:t>Co do řady nepatří a proč?</a:t>
            </a:r>
            <a:endParaRPr lang="cs-CZ" sz="2800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1520" y="2420888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Jičín, Broumov, Hronov, Šumperk, Trutnov, Litomyšl.</a:t>
            </a:r>
            <a:endParaRPr lang="cs-CZ" sz="2800" dirty="0"/>
          </a:p>
        </p:txBody>
      </p:sp>
      <p:sp>
        <p:nvSpPr>
          <p:cNvPr id="6" name="Ovál 5"/>
          <p:cNvSpPr/>
          <p:nvPr/>
        </p:nvSpPr>
        <p:spPr>
          <a:xfrm>
            <a:off x="3995936" y="2276872"/>
            <a:ext cx="1728192" cy="667236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251520" y="3789040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Úpa, Metuje, Orlice, </a:t>
            </a:r>
            <a:r>
              <a:rPr lang="cs-CZ" sz="2800" dirty="0" smtClean="0"/>
              <a:t>Chrudimka, Cidlina.</a:t>
            </a:r>
            <a:endParaRPr lang="cs-CZ" sz="2800" dirty="0"/>
          </a:p>
        </p:txBody>
      </p:sp>
      <p:sp>
        <p:nvSpPr>
          <p:cNvPr id="11" name="Popisek se šipkou nahoru 10"/>
          <p:cNvSpPr/>
          <p:nvPr/>
        </p:nvSpPr>
        <p:spPr>
          <a:xfrm>
            <a:off x="2555776" y="2944108"/>
            <a:ext cx="4608512" cy="844932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i="1" dirty="0" smtClean="0">
                <a:solidFill>
                  <a:schemeClr val="bg1"/>
                </a:solidFill>
              </a:rPr>
              <a:t>Nepatří do východních Čech.</a:t>
            </a:r>
            <a:endParaRPr lang="cs-CZ" sz="2400" i="1" dirty="0">
              <a:solidFill>
                <a:schemeClr val="bg1"/>
              </a:solidFill>
            </a:endParaRPr>
          </a:p>
        </p:txBody>
      </p:sp>
      <p:sp>
        <p:nvSpPr>
          <p:cNvPr id="12" name="Ovál 11"/>
          <p:cNvSpPr/>
          <p:nvPr/>
        </p:nvSpPr>
        <p:spPr>
          <a:xfrm>
            <a:off x="5436096" y="3789040"/>
            <a:ext cx="1584176" cy="5232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Popisek se šipkou nahoru 12"/>
          <p:cNvSpPr/>
          <p:nvPr/>
        </p:nvSpPr>
        <p:spPr>
          <a:xfrm>
            <a:off x="3923928" y="4221088"/>
            <a:ext cx="4608512" cy="844932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i="1" dirty="0" smtClean="0">
                <a:solidFill>
                  <a:schemeClr val="bg1"/>
                </a:solidFill>
              </a:rPr>
              <a:t>Je přítok Labe, ale pravý.</a:t>
            </a:r>
            <a:endParaRPr lang="cs-CZ" sz="2400" i="1" dirty="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53658" y="5066020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Pec pod </a:t>
            </a:r>
            <a:r>
              <a:rPr lang="cs-CZ" sz="2800" dirty="0" smtClean="0"/>
              <a:t>Sněžkou, Dvůr Králové nad Labem,  </a:t>
            </a:r>
          </a:p>
          <a:p>
            <a:r>
              <a:rPr lang="cs-CZ" sz="2800" dirty="0" smtClean="0"/>
              <a:t>Nové město nad Metují, Kostelec nad Orlicí. </a:t>
            </a:r>
            <a:endParaRPr lang="cs-CZ" sz="2800" dirty="0"/>
          </a:p>
        </p:txBody>
      </p:sp>
      <p:sp>
        <p:nvSpPr>
          <p:cNvPr id="15" name="Ovál 14"/>
          <p:cNvSpPr/>
          <p:nvPr/>
        </p:nvSpPr>
        <p:spPr>
          <a:xfrm>
            <a:off x="251520" y="4941168"/>
            <a:ext cx="2880320" cy="72008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Popisek se šipkou nahoru 15"/>
          <p:cNvSpPr/>
          <p:nvPr/>
        </p:nvSpPr>
        <p:spPr>
          <a:xfrm>
            <a:off x="253658" y="5805264"/>
            <a:ext cx="5470470" cy="844932"/>
          </a:xfrm>
          <a:prstGeom prst="upArrowCallout">
            <a:avLst>
              <a:gd name="adj1" fmla="val 19677"/>
              <a:gd name="adj2" fmla="val 23360"/>
              <a:gd name="adj3" fmla="val 25000"/>
              <a:gd name="adj4" fmla="val 666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i="1" dirty="0" smtClean="0">
                <a:solidFill>
                  <a:schemeClr val="bg1"/>
                </a:solidFill>
              </a:rPr>
              <a:t>Ostatní města mají ve svém názvu řeku .</a:t>
            </a:r>
            <a:endParaRPr lang="cs-CZ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5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1418928" y="404664"/>
            <a:ext cx="603339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>
                <a:solidFill>
                  <a:schemeClr val="bg1"/>
                </a:solidFill>
              </a:rPr>
              <a:t>Opakování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349155" y="1332057"/>
            <a:ext cx="4172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 smtClean="0"/>
              <a:t>Přiřaď k obrázku město.</a:t>
            </a:r>
            <a:endParaRPr lang="cs-CZ" sz="3200" i="1" dirty="0"/>
          </a:p>
        </p:txBody>
      </p:sp>
      <p:pic>
        <p:nvPicPr>
          <p:cNvPr id="5122" name="Picture 2" descr="C:\Users\Parobkova\AppData\Local\Microsoft\Windows\Temporary Internet Files\Content.IE5\JTY0FJC8\MC90034554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40112"/>
            <a:ext cx="951385" cy="118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Parobkova\AppData\Local\Microsoft\Windows\Temporary Internet Files\Content.IE5\C6HKF02S\MC90039652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13" y="2828126"/>
            <a:ext cx="1204446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Parobkova\AppData\Local\Microsoft\Windows\Temporary Internet Files\Content.IE5\MYUXXO76\MC90034685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077072"/>
            <a:ext cx="951385" cy="108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Parobkova\AppData\Local\Microsoft\Windows\Temporary Internet Files\Content.IE5\C6HKF02S\MC900090395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5127620"/>
            <a:ext cx="1111897" cy="147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3"/>
          <p:cNvSpPr/>
          <p:nvPr/>
        </p:nvSpPr>
        <p:spPr>
          <a:xfrm>
            <a:off x="3707904" y="2060848"/>
            <a:ext cx="5040560" cy="767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Dvůr Králové nad Labem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3707904" y="3246608"/>
            <a:ext cx="5040560" cy="767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Pec pod Sněžkou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3723927" y="4395335"/>
            <a:ext cx="5040560" cy="767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Hradec  Králové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3723927" y="5480663"/>
            <a:ext cx="5040560" cy="767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Pardubice</a:t>
            </a:r>
            <a:endParaRPr lang="cs-CZ" sz="3200" dirty="0">
              <a:solidFill>
                <a:schemeClr val="bg1"/>
              </a:solidFill>
            </a:endParaRPr>
          </a:p>
        </p:txBody>
      </p:sp>
      <p:cxnSp>
        <p:nvCxnSpPr>
          <p:cNvPr id="6" name="Přímá spojnice se šipkou 5"/>
          <p:cNvCxnSpPr>
            <a:stCxn id="15" idx="1"/>
            <a:endCxn id="5122" idx="3"/>
          </p:cNvCxnSpPr>
          <p:nvPr/>
        </p:nvCxnSpPr>
        <p:spPr>
          <a:xfrm flipH="1" flipV="1">
            <a:off x="1418929" y="2234119"/>
            <a:ext cx="2304998" cy="2544855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 flipV="1">
            <a:off x="1427266" y="3319447"/>
            <a:ext cx="2304998" cy="2544855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>
            <a:stCxn id="4" idx="1"/>
          </p:cNvCxnSpPr>
          <p:nvPr/>
        </p:nvCxnSpPr>
        <p:spPr>
          <a:xfrm flipH="1">
            <a:off x="1439446" y="2444487"/>
            <a:ext cx="2268458" cy="2334487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>
            <a:endCxn id="5130" idx="3"/>
          </p:cNvCxnSpPr>
          <p:nvPr/>
        </p:nvCxnSpPr>
        <p:spPr>
          <a:xfrm flipH="1">
            <a:off x="1579440" y="3611731"/>
            <a:ext cx="2128464" cy="2252572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68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94" y="1556793"/>
            <a:ext cx="7459991" cy="504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aoblený obdélník 1"/>
          <p:cNvSpPr/>
          <p:nvPr/>
        </p:nvSpPr>
        <p:spPr>
          <a:xfrm>
            <a:off x="1418928" y="404664"/>
            <a:ext cx="603339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>
                <a:solidFill>
                  <a:schemeClr val="bg1"/>
                </a:solidFill>
              </a:rPr>
              <a:t>Opakování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39552" y="1556792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117126" y="1556792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869654" y="1553313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285478" y="1556792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701302" y="1553313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539552" y="2566717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2123728" y="2566717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3701302" y="2566717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5285478" y="2566717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6869654" y="2566717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2117126" y="3574829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3701302" y="4582941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3709508" y="3574829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5285478" y="3574829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5285478" y="4582941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6869654" y="4578005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6869654" y="3569893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5293684" y="5586117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3709508" y="5595601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2125332" y="5595601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539552" y="5591053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541156" y="4582941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/>
        </p:nvSpPr>
        <p:spPr>
          <a:xfrm>
            <a:off x="539552" y="3574829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/>
        </p:nvSpPr>
        <p:spPr>
          <a:xfrm>
            <a:off x="2125332" y="4582941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/>
        </p:nvSpPr>
        <p:spPr>
          <a:xfrm>
            <a:off x="6869654" y="5586117"/>
            <a:ext cx="15841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TextovéPole 27"/>
          <p:cNvSpPr txBox="1"/>
          <p:nvPr/>
        </p:nvSpPr>
        <p:spPr>
          <a:xfrm>
            <a:off x="7624045" y="1052736"/>
            <a:ext cx="898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[Obr.6]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686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" y="404664"/>
            <a:ext cx="78581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95537" y="2087463"/>
            <a:ext cx="84249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cs-CZ" sz="1600" b="1" i="1" dirty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Seznam použité </a:t>
            </a:r>
            <a:r>
              <a:rPr lang="cs-CZ" sz="1600" b="1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literatury </a:t>
            </a:r>
            <a:r>
              <a:rPr lang="cs-CZ" sz="1600" b="1" i="1" dirty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a pramenů: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cs-CZ" sz="1600" i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i="1" dirty="0" smtClean="0">
                <a:solidFill>
                  <a:prstClr val="black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CHALUPA, </a:t>
            </a:r>
            <a:r>
              <a:rPr lang="cs-CZ" sz="1600" i="1" dirty="0">
                <a:solidFill>
                  <a:prstClr val="black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P</a:t>
            </a:r>
            <a:r>
              <a:rPr lang="cs-CZ" sz="1600" i="1" dirty="0" smtClean="0">
                <a:solidFill>
                  <a:prstClr val="black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. a kol. VLASTIVĚDA pro 5. ročník - Putování po České republice. Všeň </a:t>
            </a:r>
            <a:r>
              <a:rPr lang="cs-CZ" sz="1600" i="1" dirty="0">
                <a:solidFill>
                  <a:prstClr val="black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: </a:t>
            </a:r>
            <a:r>
              <a:rPr lang="cs-CZ" sz="1600" i="1" dirty="0" smtClean="0">
                <a:solidFill>
                  <a:prstClr val="black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nakladatelství ALTER, 1996. </a:t>
            </a:r>
            <a:r>
              <a:rPr lang="cs-CZ" sz="1600" i="1" dirty="0">
                <a:solidFill>
                  <a:prstClr val="black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ISBN </a:t>
            </a:r>
            <a:r>
              <a:rPr lang="cs-CZ" sz="1600" i="1" dirty="0" smtClean="0">
                <a:solidFill>
                  <a:prstClr val="black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80-85775-56-5. </a:t>
            </a:r>
            <a:r>
              <a:rPr lang="cs-CZ" sz="1600" i="1" dirty="0">
                <a:solidFill>
                  <a:prstClr val="black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s. </a:t>
            </a:r>
            <a:r>
              <a:rPr lang="cs-CZ" sz="1600" i="1" dirty="0" smtClean="0">
                <a:solidFill>
                  <a:prstClr val="black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1</a:t>
            </a:r>
            <a:r>
              <a:rPr lang="en-US" sz="1600" i="1" dirty="0" smtClean="0">
                <a:solidFill>
                  <a:prstClr val="black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7</a:t>
            </a:r>
            <a:r>
              <a:rPr lang="cs-CZ" sz="1600" i="1" dirty="0" smtClean="0">
                <a:solidFill>
                  <a:prstClr val="black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-</a:t>
            </a:r>
            <a:r>
              <a:rPr lang="en-US" sz="1600" i="1" dirty="0" smtClean="0">
                <a:solidFill>
                  <a:prstClr val="black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21</a:t>
            </a:r>
            <a:r>
              <a:rPr lang="cs-CZ" sz="1600" i="1" dirty="0" smtClean="0">
                <a:solidFill>
                  <a:prstClr val="black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.</a:t>
            </a:r>
            <a:endParaRPr lang="cs-CZ" sz="1600" i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1600" b="1" i="1" dirty="0">
              <a:solidFill>
                <a:srgbClr val="000000"/>
              </a:solidFill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VLASTIVĚDNÉ MAPY PRO 1. STUPEŇ ZÁKLADNÍCH ŠKOL. 1.vydání, 4. dotisk. Kartografie Praha, a.s., 2003, 2008. ISBN 978-80-7011-697-5.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1600" i="1" dirty="0">
              <a:solidFill>
                <a:srgbClr val="000000"/>
              </a:solidFill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b="1" i="1" dirty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Použité zdroje: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1600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Nečíslovaný obrazový </a:t>
            </a:r>
            <a:r>
              <a:rPr lang="cs-CZ" sz="1600" i="1" dirty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materiál je použit z galerie obrázků a klipartů Microsoft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Office nebo z archívu autora.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1600" i="1" dirty="0">
              <a:solidFill>
                <a:srgbClr val="000000"/>
              </a:solidFill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i="1" dirty="0">
                <a:solidFill>
                  <a:prstClr val="black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Strana </a:t>
            </a:r>
            <a:r>
              <a:rPr lang="cs-CZ" sz="1600" i="1" dirty="0" smtClean="0">
                <a:solidFill>
                  <a:prstClr val="black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4</a:t>
            </a:r>
            <a:endParaRPr lang="cs-CZ" sz="1600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i="1" dirty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[OBR.1][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cit.2013-01-21</a:t>
            </a:r>
            <a:r>
              <a:rPr lang="cs-CZ" sz="1600" i="1" dirty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]. Dostupný pod licencí </a:t>
            </a:r>
            <a:r>
              <a:rPr lang="cs-CZ" sz="1600" i="1" dirty="0" err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Creative</a:t>
            </a:r>
            <a:r>
              <a:rPr lang="cs-CZ" sz="1600" i="1" dirty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cs-CZ" sz="1600" i="1" dirty="0" err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Commons</a:t>
            </a:r>
            <a:r>
              <a:rPr lang="en-US" sz="1600" i="1" dirty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cs-CZ" sz="1600" i="1" dirty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na WWW:&lt;http://commons.wikimedia.org/wiki/File:Mapa_m%C4%9Bst_%C4%8CR.PNG?uselang=</a:t>
            </a:r>
            <a:r>
              <a:rPr lang="cs-CZ" sz="1600" i="1" dirty="0" err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cs</a:t>
            </a:r>
            <a:r>
              <a:rPr lang="cs-CZ" sz="1600" i="1" dirty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&gt;.</a:t>
            </a:r>
            <a:endParaRPr lang="en-US" sz="1600" i="1" dirty="0">
              <a:solidFill>
                <a:srgbClr val="000000"/>
              </a:solidFill>
              <a:latin typeface="Courier New" pitchFamily="49" charset="0"/>
              <a:ea typeface="Times New Roman" pitchFamily="18" charset="0"/>
              <a:cs typeface="Courier New" pitchFamily="49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1600" i="1" dirty="0" smtClean="0">
              <a:solidFill>
                <a:srgbClr val="000000"/>
              </a:solidFill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1600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1600" i="1" dirty="0">
              <a:solidFill>
                <a:srgbClr val="000000"/>
              </a:solidFill>
              <a:latin typeface="Courier New" pitchFamily="49" charset="0"/>
              <a:ea typeface="Times New Roman" pitchFamily="18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77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611560" y="708424"/>
            <a:ext cx="7920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i="1" dirty="0">
                <a:solidFill>
                  <a:prstClr val="black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Strana 5</a:t>
            </a:r>
            <a:r>
              <a:rPr lang="cs-CZ" sz="1600" i="1" dirty="0" smtClean="0">
                <a:solidFill>
                  <a:prstClr val="black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, </a:t>
            </a:r>
            <a:r>
              <a:rPr lang="cs-CZ" sz="1600" i="1" dirty="0">
                <a:solidFill>
                  <a:prstClr val="black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9</a:t>
            </a:r>
            <a:r>
              <a:rPr lang="cs-CZ" sz="1600" i="1" dirty="0" smtClean="0">
                <a:solidFill>
                  <a:prstClr val="black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, 15, 16 </a:t>
            </a:r>
            <a:endParaRPr lang="cs-CZ" sz="1600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i="1" dirty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[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OBR.2,3,4,5][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cit.2013-01-25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]. </a:t>
            </a:r>
            <a:r>
              <a:rPr lang="cs-CZ" sz="1600" i="1" dirty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VLASTIVĚDNÉ MAPY PRO 1. STUPEŇ ZÁKLADNÍCH ŠKOL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. 1.vydání</a:t>
            </a:r>
            <a:r>
              <a:rPr lang="cs-CZ" sz="1600" i="1" dirty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, 4. dotisk. Kartografie Praha, a.s., 2003, 2008. ISBN 978-80-7011-697-5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1600" i="1" dirty="0" smtClean="0">
              <a:solidFill>
                <a:srgbClr val="000000"/>
              </a:solidFill>
              <a:latin typeface="Courier New" pitchFamily="49" charset="0"/>
              <a:ea typeface="Times New Roman" pitchFamily="18" charset="0"/>
              <a:cs typeface="Courier New" pitchFamily="49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Strana 27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i="1" dirty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[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OBR.6</a:t>
            </a:r>
            <a:r>
              <a:rPr lang="cs-CZ" sz="1600" i="1" smtClean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][</a:t>
            </a:r>
            <a:r>
              <a:rPr lang="cs-CZ" sz="1600" i="1" smtClean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cit.2013-01-25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]. Dostupný </a:t>
            </a:r>
            <a:r>
              <a:rPr lang="cs-CZ" sz="1600" i="1" dirty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pod licencí </a:t>
            </a:r>
            <a:r>
              <a:rPr lang="cs-CZ" sz="1600" i="1" dirty="0" err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Creative</a:t>
            </a:r>
            <a:r>
              <a:rPr lang="cs-CZ" sz="1600" i="1" dirty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cs-CZ" sz="1600" i="1" dirty="0" err="1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Commons</a:t>
            </a:r>
            <a:r>
              <a:rPr lang="en-US" sz="1600" i="1" dirty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na </a:t>
            </a:r>
            <a:r>
              <a:rPr lang="cs-CZ" sz="1600" i="1" dirty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WWW:&lt;http://commons.wikimedia.org/wiki/File:Sn%C4%9B%C5%BEka,_z_cesty_%C4%8Desko-polsk%C3%A9ho_p%C5%99%C3%A1telstv%C3%AD.jpg&gt;.</a:t>
            </a:r>
            <a:endParaRPr lang="en-US" sz="1600" i="1" dirty="0">
              <a:solidFill>
                <a:srgbClr val="000000"/>
              </a:solidFill>
              <a:latin typeface="Courier New" pitchFamily="49" charset="0"/>
              <a:ea typeface="Times New Roman" pitchFamily="18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21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14" y="1392561"/>
            <a:ext cx="7194822" cy="5396117"/>
          </a:xfrm>
          <a:prstGeom prst="rect">
            <a:avLst/>
          </a:prstGeom>
          <a:effectLst>
            <a:softEdge rad="622300"/>
          </a:effectLst>
        </p:spPr>
      </p:pic>
      <p:sp>
        <p:nvSpPr>
          <p:cNvPr id="5" name="Zaoblený obdélník 4"/>
          <p:cNvSpPr/>
          <p:nvPr/>
        </p:nvSpPr>
        <p:spPr>
          <a:xfrm>
            <a:off x="1691680" y="300781"/>
            <a:ext cx="5256584" cy="9436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1691680" y="264778"/>
            <a:ext cx="525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</a:rPr>
              <a:t>Východní Čechy</a:t>
            </a:r>
            <a:endParaRPr lang="cs-CZ" sz="6000" dirty="0">
              <a:solidFill>
                <a:schemeClr val="tx1">
                  <a:lumMod val="9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96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02551"/>
            <a:ext cx="8675687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55576" y="141686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FFC000"/>
                </a:solidFill>
                <a:latin typeface="Cambria" pitchFamily="18" charset="0"/>
              </a:rPr>
              <a:t>Východní Čechy</a:t>
            </a:r>
            <a:endParaRPr lang="cs-CZ" sz="4000" dirty="0">
              <a:solidFill>
                <a:srgbClr val="FFC000"/>
              </a:solidFill>
              <a:latin typeface="Cambria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668344" y="5877272"/>
            <a:ext cx="698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[ Obr.1]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7" name="Ovál 6"/>
          <p:cNvSpPr/>
          <p:nvPr/>
        </p:nvSpPr>
        <p:spPr>
          <a:xfrm rot="2121528">
            <a:off x="3578648" y="1932729"/>
            <a:ext cx="2393777" cy="1837171"/>
          </a:xfrm>
          <a:custGeom>
            <a:avLst/>
            <a:gdLst>
              <a:gd name="connsiteX0" fmla="*/ 0 w 2520280"/>
              <a:gd name="connsiteY0" fmla="*/ 854921 h 1709842"/>
              <a:gd name="connsiteX1" fmla="*/ 1260140 w 2520280"/>
              <a:gd name="connsiteY1" fmla="*/ 0 h 1709842"/>
              <a:gd name="connsiteX2" fmla="*/ 2520280 w 2520280"/>
              <a:gd name="connsiteY2" fmla="*/ 854921 h 1709842"/>
              <a:gd name="connsiteX3" fmla="*/ 1260140 w 2520280"/>
              <a:gd name="connsiteY3" fmla="*/ 1709842 h 1709842"/>
              <a:gd name="connsiteX4" fmla="*/ 0 w 2520280"/>
              <a:gd name="connsiteY4" fmla="*/ 854921 h 1709842"/>
              <a:gd name="connsiteX0" fmla="*/ 138 w 2520418"/>
              <a:gd name="connsiteY0" fmla="*/ 695280 h 1550201"/>
              <a:gd name="connsiteX1" fmla="*/ 1322591 w 2520418"/>
              <a:gd name="connsiteY1" fmla="*/ 0 h 1550201"/>
              <a:gd name="connsiteX2" fmla="*/ 2520418 w 2520418"/>
              <a:gd name="connsiteY2" fmla="*/ 695280 h 1550201"/>
              <a:gd name="connsiteX3" fmla="*/ 1260278 w 2520418"/>
              <a:gd name="connsiteY3" fmla="*/ 1550201 h 1550201"/>
              <a:gd name="connsiteX4" fmla="*/ 138 w 2520418"/>
              <a:gd name="connsiteY4" fmla="*/ 695280 h 1550201"/>
              <a:gd name="connsiteX0" fmla="*/ 164 w 2084181"/>
              <a:gd name="connsiteY0" fmla="*/ 759804 h 1550706"/>
              <a:gd name="connsiteX1" fmla="*/ 886354 w 2084181"/>
              <a:gd name="connsiteY1" fmla="*/ 350 h 1550706"/>
              <a:gd name="connsiteX2" fmla="*/ 2084181 w 2084181"/>
              <a:gd name="connsiteY2" fmla="*/ 695630 h 1550706"/>
              <a:gd name="connsiteX3" fmla="*/ 824041 w 2084181"/>
              <a:gd name="connsiteY3" fmla="*/ 1550551 h 1550706"/>
              <a:gd name="connsiteX4" fmla="*/ 164 w 2084181"/>
              <a:gd name="connsiteY4" fmla="*/ 759804 h 1550706"/>
              <a:gd name="connsiteX0" fmla="*/ 119 w 2303553"/>
              <a:gd name="connsiteY0" fmla="*/ 883707 h 1554284"/>
              <a:gd name="connsiteX1" fmla="*/ 1105726 w 2303553"/>
              <a:gd name="connsiteY1" fmla="*/ 2536 h 1554284"/>
              <a:gd name="connsiteX2" fmla="*/ 2303553 w 2303553"/>
              <a:gd name="connsiteY2" fmla="*/ 697816 h 1554284"/>
              <a:gd name="connsiteX3" fmla="*/ 1043413 w 2303553"/>
              <a:gd name="connsiteY3" fmla="*/ 1552737 h 1554284"/>
              <a:gd name="connsiteX4" fmla="*/ 119 w 2303553"/>
              <a:gd name="connsiteY4" fmla="*/ 883707 h 1554284"/>
              <a:gd name="connsiteX0" fmla="*/ 56293 w 2359727"/>
              <a:gd name="connsiteY0" fmla="*/ 899441 h 1569895"/>
              <a:gd name="connsiteX1" fmla="*/ 248183 w 2359727"/>
              <a:gd name="connsiteY1" fmla="*/ 262045 h 1569895"/>
              <a:gd name="connsiteX2" fmla="*/ 1161900 w 2359727"/>
              <a:gd name="connsiteY2" fmla="*/ 18270 h 1569895"/>
              <a:gd name="connsiteX3" fmla="*/ 2359727 w 2359727"/>
              <a:gd name="connsiteY3" fmla="*/ 713550 h 1569895"/>
              <a:gd name="connsiteX4" fmla="*/ 1099587 w 2359727"/>
              <a:gd name="connsiteY4" fmla="*/ 1568471 h 1569895"/>
              <a:gd name="connsiteX5" fmla="*/ 56293 w 2359727"/>
              <a:gd name="connsiteY5" fmla="*/ 899441 h 1569895"/>
              <a:gd name="connsiteX0" fmla="*/ 56293 w 2461419"/>
              <a:gd name="connsiteY0" fmla="*/ 895354 h 1567020"/>
              <a:gd name="connsiteX1" fmla="*/ 248183 w 2461419"/>
              <a:gd name="connsiteY1" fmla="*/ 257958 h 1567020"/>
              <a:gd name="connsiteX2" fmla="*/ 1161900 w 2461419"/>
              <a:gd name="connsiteY2" fmla="*/ 14183 h 1567020"/>
              <a:gd name="connsiteX3" fmla="*/ 2461419 w 2461419"/>
              <a:gd name="connsiteY3" fmla="*/ 637305 h 1567020"/>
              <a:gd name="connsiteX4" fmla="*/ 1099587 w 2461419"/>
              <a:gd name="connsiteY4" fmla="*/ 1564384 h 1567020"/>
              <a:gd name="connsiteX5" fmla="*/ 56293 w 2461419"/>
              <a:gd name="connsiteY5" fmla="*/ 895354 h 1567020"/>
              <a:gd name="connsiteX0" fmla="*/ 56293 w 2468552"/>
              <a:gd name="connsiteY0" fmla="*/ 1048125 h 1719791"/>
              <a:gd name="connsiteX1" fmla="*/ 248183 w 2468552"/>
              <a:gd name="connsiteY1" fmla="*/ 410729 h 1719791"/>
              <a:gd name="connsiteX2" fmla="*/ 1161900 w 2468552"/>
              <a:gd name="connsiteY2" fmla="*/ 166954 h 1719791"/>
              <a:gd name="connsiteX3" fmla="*/ 1763297 w 2468552"/>
              <a:gd name="connsiteY3" fmla="*/ 32144 h 1719791"/>
              <a:gd name="connsiteX4" fmla="*/ 2461419 w 2468552"/>
              <a:gd name="connsiteY4" fmla="*/ 790076 h 1719791"/>
              <a:gd name="connsiteX5" fmla="*/ 1099587 w 2468552"/>
              <a:gd name="connsiteY5" fmla="*/ 1717155 h 1719791"/>
              <a:gd name="connsiteX6" fmla="*/ 56293 w 2468552"/>
              <a:gd name="connsiteY6" fmla="*/ 1048125 h 1719791"/>
              <a:gd name="connsiteX0" fmla="*/ 56293 w 2467373"/>
              <a:gd name="connsiteY0" fmla="*/ 1048125 h 1719791"/>
              <a:gd name="connsiteX1" fmla="*/ 248183 w 2467373"/>
              <a:gd name="connsiteY1" fmla="*/ 410729 h 1719791"/>
              <a:gd name="connsiteX2" fmla="*/ 1161900 w 2467373"/>
              <a:gd name="connsiteY2" fmla="*/ 166954 h 1719791"/>
              <a:gd name="connsiteX3" fmla="*/ 1763297 w 2467373"/>
              <a:gd name="connsiteY3" fmla="*/ 32144 h 1719791"/>
              <a:gd name="connsiteX4" fmla="*/ 2461419 w 2467373"/>
              <a:gd name="connsiteY4" fmla="*/ 790076 h 1719791"/>
              <a:gd name="connsiteX5" fmla="*/ 1099587 w 2467373"/>
              <a:gd name="connsiteY5" fmla="*/ 1717155 h 1719791"/>
              <a:gd name="connsiteX6" fmla="*/ 56293 w 2467373"/>
              <a:gd name="connsiteY6" fmla="*/ 1048125 h 1719791"/>
              <a:gd name="connsiteX0" fmla="*/ 56293 w 2467373"/>
              <a:gd name="connsiteY0" fmla="*/ 1037018 h 1708684"/>
              <a:gd name="connsiteX1" fmla="*/ 248183 w 2467373"/>
              <a:gd name="connsiteY1" fmla="*/ 399622 h 1708684"/>
              <a:gd name="connsiteX2" fmla="*/ 1258111 w 2467373"/>
              <a:gd name="connsiteY2" fmla="*/ 291434 h 1708684"/>
              <a:gd name="connsiteX3" fmla="*/ 1763297 w 2467373"/>
              <a:gd name="connsiteY3" fmla="*/ 21037 h 1708684"/>
              <a:gd name="connsiteX4" fmla="*/ 2461419 w 2467373"/>
              <a:gd name="connsiteY4" fmla="*/ 778969 h 1708684"/>
              <a:gd name="connsiteX5" fmla="*/ 1099587 w 2467373"/>
              <a:gd name="connsiteY5" fmla="*/ 1706048 h 1708684"/>
              <a:gd name="connsiteX6" fmla="*/ 56293 w 2467373"/>
              <a:gd name="connsiteY6" fmla="*/ 1037018 h 1708684"/>
              <a:gd name="connsiteX0" fmla="*/ 56293 w 2467373"/>
              <a:gd name="connsiteY0" fmla="*/ 1042762 h 1714428"/>
              <a:gd name="connsiteX1" fmla="*/ 248183 w 2467373"/>
              <a:gd name="connsiteY1" fmla="*/ 405366 h 1714428"/>
              <a:gd name="connsiteX2" fmla="*/ 1232604 w 2467373"/>
              <a:gd name="connsiteY2" fmla="*/ 213350 h 1714428"/>
              <a:gd name="connsiteX3" fmla="*/ 1763297 w 2467373"/>
              <a:gd name="connsiteY3" fmla="*/ 26781 h 1714428"/>
              <a:gd name="connsiteX4" fmla="*/ 2461419 w 2467373"/>
              <a:gd name="connsiteY4" fmla="*/ 784713 h 1714428"/>
              <a:gd name="connsiteX5" fmla="*/ 1099587 w 2467373"/>
              <a:gd name="connsiteY5" fmla="*/ 1711792 h 1714428"/>
              <a:gd name="connsiteX6" fmla="*/ 56293 w 2467373"/>
              <a:gd name="connsiteY6" fmla="*/ 1042762 h 1714428"/>
              <a:gd name="connsiteX0" fmla="*/ 56293 w 2467373"/>
              <a:gd name="connsiteY0" fmla="*/ 1039842 h 1711508"/>
              <a:gd name="connsiteX1" fmla="*/ 248183 w 2467373"/>
              <a:gd name="connsiteY1" fmla="*/ 402446 h 1711508"/>
              <a:gd name="connsiteX2" fmla="*/ 1232604 w 2467373"/>
              <a:gd name="connsiteY2" fmla="*/ 210430 h 1711508"/>
              <a:gd name="connsiteX3" fmla="*/ 1763297 w 2467373"/>
              <a:gd name="connsiteY3" fmla="*/ 23861 h 1711508"/>
              <a:gd name="connsiteX4" fmla="*/ 2461419 w 2467373"/>
              <a:gd name="connsiteY4" fmla="*/ 781793 h 1711508"/>
              <a:gd name="connsiteX5" fmla="*/ 1099587 w 2467373"/>
              <a:gd name="connsiteY5" fmla="*/ 1708872 h 1711508"/>
              <a:gd name="connsiteX6" fmla="*/ 56293 w 2467373"/>
              <a:gd name="connsiteY6" fmla="*/ 1039842 h 1711508"/>
              <a:gd name="connsiteX0" fmla="*/ 56293 w 2485140"/>
              <a:gd name="connsiteY0" fmla="*/ 1017288 h 1688954"/>
              <a:gd name="connsiteX1" fmla="*/ 248183 w 2485140"/>
              <a:gd name="connsiteY1" fmla="*/ 379892 h 1688954"/>
              <a:gd name="connsiteX2" fmla="*/ 1232604 w 2485140"/>
              <a:gd name="connsiteY2" fmla="*/ 187876 h 1688954"/>
              <a:gd name="connsiteX3" fmla="*/ 1763297 w 2485140"/>
              <a:gd name="connsiteY3" fmla="*/ 1307 h 1688954"/>
              <a:gd name="connsiteX4" fmla="*/ 1802654 w 2485140"/>
              <a:gd name="connsiteY4" fmla="*/ 446542 h 1688954"/>
              <a:gd name="connsiteX5" fmla="*/ 2461419 w 2485140"/>
              <a:gd name="connsiteY5" fmla="*/ 759239 h 1688954"/>
              <a:gd name="connsiteX6" fmla="*/ 1099587 w 2485140"/>
              <a:gd name="connsiteY6" fmla="*/ 1686318 h 1688954"/>
              <a:gd name="connsiteX7" fmla="*/ 56293 w 2485140"/>
              <a:gd name="connsiteY7" fmla="*/ 1017288 h 1688954"/>
              <a:gd name="connsiteX0" fmla="*/ 56293 w 2512196"/>
              <a:gd name="connsiteY0" fmla="*/ 1017288 h 1688954"/>
              <a:gd name="connsiteX1" fmla="*/ 248183 w 2512196"/>
              <a:gd name="connsiteY1" fmla="*/ 379892 h 1688954"/>
              <a:gd name="connsiteX2" fmla="*/ 1232604 w 2512196"/>
              <a:gd name="connsiteY2" fmla="*/ 187876 h 1688954"/>
              <a:gd name="connsiteX3" fmla="*/ 1763297 w 2512196"/>
              <a:gd name="connsiteY3" fmla="*/ 1307 h 1688954"/>
              <a:gd name="connsiteX4" fmla="*/ 1802654 w 2512196"/>
              <a:gd name="connsiteY4" fmla="*/ 446542 h 1688954"/>
              <a:gd name="connsiteX5" fmla="*/ 2196757 w 2512196"/>
              <a:gd name="connsiteY5" fmla="*/ 411742 h 1688954"/>
              <a:gd name="connsiteX6" fmla="*/ 2461419 w 2512196"/>
              <a:gd name="connsiteY6" fmla="*/ 759239 h 1688954"/>
              <a:gd name="connsiteX7" fmla="*/ 1099587 w 2512196"/>
              <a:gd name="connsiteY7" fmla="*/ 1686318 h 1688954"/>
              <a:gd name="connsiteX8" fmla="*/ 56293 w 2512196"/>
              <a:gd name="connsiteY8" fmla="*/ 1017288 h 1688954"/>
              <a:gd name="connsiteX0" fmla="*/ 56293 w 2512196"/>
              <a:gd name="connsiteY0" fmla="*/ 1017622 h 1689288"/>
              <a:gd name="connsiteX1" fmla="*/ 248183 w 2512196"/>
              <a:gd name="connsiteY1" fmla="*/ 380226 h 1689288"/>
              <a:gd name="connsiteX2" fmla="*/ 587760 w 2512196"/>
              <a:gd name="connsiteY2" fmla="*/ 384187 h 1689288"/>
              <a:gd name="connsiteX3" fmla="*/ 1232604 w 2512196"/>
              <a:gd name="connsiteY3" fmla="*/ 188210 h 1689288"/>
              <a:gd name="connsiteX4" fmla="*/ 1763297 w 2512196"/>
              <a:gd name="connsiteY4" fmla="*/ 1641 h 1689288"/>
              <a:gd name="connsiteX5" fmla="*/ 1802654 w 2512196"/>
              <a:gd name="connsiteY5" fmla="*/ 446876 h 1689288"/>
              <a:gd name="connsiteX6" fmla="*/ 2196757 w 2512196"/>
              <a:gd name="connsiteY6" fmla="*/ 412076 h 1689288"/>
              <a:gd name="connsiteX7" fmla="*/ 2461419 w 2512196"/>
              <a:gd name="connsiteY7" fmla="*/ 759573 h 1689288"/>
              <a:gd name="connsiteX8" fmla="*/ 1099587 w 2512196"/>
              <a:gd name="connsiteY8" fmla="*/ 1686652 h 1689288"/>
              <a:gd name="connsiteX9" fmla="*/ 56293 w 2512196"/>
              <a:gd name="connsiteY9" fmla="*/ 1017622 h 1689288"/>
              <a:gd name="connsiteX0" fmla="*/ 56293 w 2512196"/>
              <a:gd name="connsiteY0" fmla="*/ 1017403 h 1689069"/>
              <a:gd name="connsiteX1" fmla="*/ 248183 w 2512196"/>
              <a:gd name="connsiteY1" fmla="*/ 380007 h 1689069"/>
              <a:gd name="connsiteX2" fmla="*/ 587760 w 2512196"/>
              <a:gd name="connsiteY2" fmla="*/ 383968 h 1689069"/>
              <a:gd name="connsiteX3" fmla="*/ 970633 w 2512196"/>
              <a:gd name="connsiteY3" fmla="*/ 236169 h 1689069"/>
              <a:gd name="connsiteX4" fmla="*/ 1232604 w 2512196"/>
              <a:gd name="connsiteY4" fmla="*/ 187991 h 1689069"/>
              <a:gd name="connsiteX5" fmla="*/ 1763297 w 2512196"/>
              <a:gd name="connsiteY5" fmla="*/ 1422 h 1689069"/>
              <a:gd name="connsiteX6" fmla="*/ 1802654 w 2512196"/>
              <a:gd name="connsiteY6" fmla="*/ 446657 h 1689069"/>
              <a:gd name="connsiteX7" fmla="*/ 2196757 w 2512196"/>
              <a:gd name="connsiteY7" fmla="*/ 411857 h 1689069"/>
              <a:gd name="connsiteX8" fmla="*/ 2461419 w 2512196"/>
              <a:gd name="connsiteY8" fmla="*/ 759354 h 1689069"/>
              <a:gd name="connsiteX9" fmla="*/ 1099587 w 2512196"/>
              <a:gd name="connsiteY9" fmla="*/ 1686433 h 1689069"/>
              <a:gd name="connsiteX10" fmla="*/ 56293 w 2512196"/>
              <a:gd name="connsiteY10" fmla="*/ 1017403 h 1689069"/>
              <a:gd name="connsiteX0" fmla="*/ 56293 w 2512196"/>
              <a:gd name="connsiteY0" fmla="*/ 1022020 h 1693686"/>
              <a:gd name="connsiteX1" fmla="*/ 248183 w 2512196"/>
              <a:gd name="connsiteY1" fmla="*/ 384624 h 1693686"/>
              <a:gd name="connsiteX2" fmla="*/ 587760 w 2512196"/>
              <a:gd name="connsiteY2" fmla="*/ 388585 h 1693686"/>
              <a:gd name="connsiteX3" fmla="*/ 970633 w 2512196"/>
              <a:gd name="connsiteY3" fmla="*/ 240786 h 1693686"/>
              <a:gd name="connsiteX4" fmla="*/ 1232604 w 2512196"/>
              <a:gd name="connsiteY4" fmla="*/ 192608 h 1693686"/>
              <a:gd name="connsiteX5" fmla="*/ 1402568 w 2512196"/>
              <a:gd name="connsiteY5" fmla="*/ 283049 h 1693686"/>
              <a:gd name="connsiteX6" fmla="*/ 1763297 w 2512196"/>
              <a:gd name="connsiteY6" fmla="*/ 6039 h 1693686"/>
              <a:gd name="connsiteX7" fmla="*/ 1802654 w 2512196"/>
              <a:gd name="connsiteY7" fmla="*/ 451274 h 1693686"/>
              <a:gd name="connsiteX8" fmla="*/ 2196757 w 2512196"/>
              <a:gd name="connsiteY8" fmla="*/ 416474 h 1693686"/>
              <a:gd name="connsiteX9" fmla="*/ 2461419 w 2512196"/>
              <a:gd name="connsiteY9" fmla="*/ 763971 h 1693686"/>
              <a:gd name="connsiteX10" fmla="*/ 1099587 w 2512196"/>
              <a:gd name="connsiteY10" fmla="*/ 1691050 h 1693686"/>
              <a:gd name="connsiteX11" fmla="*/ 56293 w 2512196"/>
              <a:gd name="connsiteY11" fmla="*/ 1022020 h 1693686"/>
              <a:gd name="connsiteX0" fmla="*/ 56293 w 2512196"/>
              <a:gd name="connsiteY0" fmla="*/ 1026769 h 1698435"/>
              <a:gd name="connsiteX1" fmla="*/ 248183 w 2512196"/>
              <a:gd name="connsiteY1" fmla="*/ 389373 h 1698435"/>
              <a:gd name="connsiteX2" fmla="*/ 587760 w 2512196"/>
              <a:gd name="connsiteY2" fmla="*/ 393334 h 1698435"/>
              <a:gd name="connsiteX3" fmla="*/ 970633 w 2512196"/>
              <a:gd name="connsiteY3" fmla="*/ 245535 h 1698435"/>
              <a:gd name="connsiteX4" fmla="*/ 1232604 w 2512196"/>
              <a:gd name="connsiteY4" fmla="*/ 197357 h 1698435"/>
              <a:gd name="connsiteX5" fmla="*/ 1402568 w 2512196"/>
              <a:gd name="connsiteY5" fmla="*/ 287798 h 1698435"/>
              <a:gd name="connsiteX6" fmla="*/ 1480874 w 2512196"/>
              <a:gd name="connsiteY6" fmla="*/ 129234 h 1698435"/>
              <a:gd name="connsiteX7" fmla="*/ 1763297 w 2512196"/>
              <a:gd name="connsiteY7" fmla="*/ 10788 h 1698435"/>
              <a:gd name="connsiteX8" fmla="*/ 1802654 w 2512196"/>
              <a:gd name="connsiteY8" fmla="*/ 456023 h 1698435"/>
              <a:gd name="connsiteX9" fmla="*/ 2196757 w 2512196"/>
              <a:gd name="connsiteY9" fmla="*/ 421223 h 1698435"/>
              <a:gd name="connsiteX10" fmla="*/ 2461419 w 2512196"/>
              <a:gd name="connsiteY10" fmla="*/ 768720 h 1698435"/>
              <a:gd name="connsiteX11" fmla="*/ 1099587 w 2512196"/>
              <a:gd name="connsiteY11" fmla="*/ 1695799 h 1698435"/>
              <a:gd name="connsiteX12" fmla="*/ 56293 w 2512196"/>
              <a:gd name="connsiteY12" fmla="*/ 1026769 h 1698435"/>
              <a:gd name="connsiteX0" fmla="*/ 56293 w 2512196"/>
              <a:gd name="connsiteY0" fmla="*/ 1016510 h 1688176"/>
              <a:gd name="connsiteX1" fmla="*/ 248183 w 2512196"/>
              <a:gd name="connsiteY1" fmla="*/ 379114 h 1688176"/>
              <a:gd name="connsiteX2" fmla="*/ 587760 w 2512196"/>
              <a:gd name="connsiteY2" fmla="*/ 383075 h 1688176"/>
              <a:gd name="connsiteX3" fmla="*/ 970633 w 2512196"/>
              <a:gd name="connsiteY3" fmla="*/ 235276 h 1688176"/>
              <a:gd name="connsiteX4" fmla="*/ 1232604 w 2512196"/>
              <a:gd name="connsiteY4" fmla="*/ 187098 h 1688176"/>
              <a:gd name="connsiteX5" fmla="*/ 1402568 w 2512196"/>
              <a:gd name="connsiteY5" fmla="*/ 277539 h 1688176"/>
              <a:gd name="connsiteX6" fmla="*/ 1480874 w 2512196"/>
              <a:gd name="connsiteY6" fmla="*/ 118975 h 1688176"/>
              <a:gd name="connsiteX7" fmla="*/ 1763297 w 2512196"/>
              <a:gd name="connsiteY7" fmla="*/ 529 h 1688176"/>
              <a:gd name="connsiteX8" fmla="*/ 1828523 w 2512196"/>
              <a:gd name="connsiteY8" fmla="*/ 116774 h 1688176"/>
              <a:gd name="connsiteX9" fmla="*/ 1802654 w 2512196"/>
              <a:gd name="connsiteY9" fmla="*/ 445764 h 1688176"/>
              <a:gd name="connsiteX10" fmla="*/ 2196757 w 2512196"/>
              <a:gd name="connsiteY10" fmla="*/ 410964 h 1688176"/>
              <a:gd name="connsiteX11" fmla="*/ 2461419 w 2512196"/>
              <a:gd name="connsiteY11" fmla="*/ 758461 h 1688176"/>
              <a:gd name="connsiteX12" fmla="*/ 1099587 w 2512196"/>
              <a:gd name="connsiteY12" fmla="*/ 1685540 h 1688176"/>
              <a:gd name="connsiteX13" fmla="*/ 56293 w 2512196"/>
              <a:gd name="connsiteY13" fmla="*/ 1016510 h 1688176"/>
              <a:gd name="connsiteX0" fmla="*/ 56293 w 2512196"/>
              <a:gd name="connsiteY0" fmla="*/ 1047084 h 1718750"/>
              <a:gd name="connsiteX1" fmla="*/ 248183 w 2512196"/>
              <a:gd name="connsiteY1" fmla="*/ 409688 h 1718750"/>
              <a:gd name="connsiteX2" fmla="*/ 587760 w 2512196"/>
              <a:gd name="connsiteY2" fmla="*/ 413649 h 1718750"/>
              <a:gd name="connsiteX3" fmla="*/ 970633 w 2512196"/>
              <a:gd name="connsiteY3" fmla="*/ 265850 h 1718750"/>
              <a:gd name="connsiteX4" fmla="*/ 1232604 w 2512196"/>
              <a:gd name="connsiteY4" fmla="*/ 217672 h 1718750"/>
              <a:gd name="connsiteX5" fmla="*/ 1402568 w 2512196"/>
              <a:gd name="connsiteY5" fmla="*/ 308113 h 1718750"/>
              <a:gd name="connsiteX6" fmla="*/ 1480874 w 2512196"/>
              <a:gd name="connsiteY6" fmla="*/ 149549 h 1718750"/>
              <a:gd name="connsiteX7" fmla="*/ 1587277 w 2512196"/>
              <a:gd name="connsiteY7" fmla="*/ 5806 h 1718750"/>
              <a:gd name="connsiteX8" fmla="*/ 1763297 w 2512196"/>
              <a:gd name="connsiteY8" fmla="*/ 31103 h 1718750"/>
              <a:gd name="connsiteX9" fmla="*/ 1828523 w 2512196"/>
              <a:gd name="connsiteY9" fmla="*/ 147348 h 1718750"/>
              <a:gd name="connsiteX10" fmla="*/ 1802654 w 2512196"/>
              <a:gd name="connsiteY10" fmla="*/ 476338 h 1718750"/>
              <a:gd name="connsiteX11" fmla="*/ 2196757 w 2512196"/>
              <a:gd name="connsiteY11" fmla="*/ 441538 h 1718750"/>
              <a:gd name="connsiteX12" fmla="*/ 2461419 w 2512196"/>
              <a:gd name="connsiteY12" fmla="*/ 789035 h 1718750"/>
              <a:gd name="connsiteX13" fmla="*/ 1099587 w 2512196"/>
              <a:gd name="connsiteY13" fmla="*/ 1716114 h 1718750"/>
              <a:gd name="connsiteX14" fmla="*/ 56293 w 2512196"/>
              <a:gd name="connsiteY14" fmla="*/ 1047084 h 1718750"/>
              <a:gd name="connsiteX0" fmla="*/ 56293 w 2558969"/>
              <a:gd name="connsiteY0" fmla="*/ 1047084 h 1718750"/>
              <a:gd name="connsiteX1" fmla="*/ 248183 w 2558969"/>
              <a:gd name="connsiteY1" fmla="*/ 409688 h 1718750"/>
              <a:gd name="connsiteX2" fmla="*/ 587760 w 2558969"/>
              <a:gd name="connsiteY2" fmla="*/ 413649 h 1718750"/>
              <a:gd name="connsiteX3" fmla="*/ 970633 w 2558969"/>
              <a:gd name="connsiteY3" fmla="*/ 265850 h 1718750"/>
              <a:gd name="connsiteX4" fmla="*/ 1232604 w 2558969"/>
              <a:gd name="connsiteY4" fmla="*/ 217672 h 1718750"/>
              <a:gd name="connsiteX5" fmla="*/ 1402568 w 2558969"/>
              <a:gd name="connsiteY5" fmla="*/ 308113 h 1718750"/>
              <a:gd name="connsiteX6" fmla="*/ 1480874 w 2558969"/>
              <a:gd name="connsiteY6" fmla="*/ 149549 h 1718750"/>
              <a:gd name="connsiteX7" fmla="*/ 1587277 w 2558969"/>
              <a:gd name="connsiteY7" fmla="*/ 5806 h 1718750"/>
              <a:gd name="connsiteX8" fmla="*/ 1763297 w 2558969"/>
              <a:gd name="connsiteY8" fmla="*/ 31103 h 1718750"/>
              <a:gd name="connsiteX9" fmla="*/ 1828523 w 2558969"/>
              <a:gd name="connsiteY9" fmla="*/ 147348 h 1718750"/>
              <a:gd name="connsiteX10" fmla="*/ 1802654 w 2558969"/>
              <a:gd name="connsiteY10" fmla="*/ 476338 h 1718750"/>
              <a:gd name="connsiteX11" fmla="*/ 2196757 w 2558969"/>
              <a:gd name="connsiteY11" fmla="*/ 441538 h 1718750"/>
              <a:gd name="connsiteX12" fmla="*/ 2419645 w 2558969"/>
              <a:gd name="connsiteY12" fmla="*/ 630502 h 1718750"/>
              <a:gd name="connsiteX13" fmla="*/ 2461419 w 2558969"/>
              <a:gd name="connsiteY13" fmla="*/ 789035 h 1718750"/>
              <a:gd name="connsiteX14" fmla="*/ 1099587 w 2558969"/>
              <a:gd name="connsiteY14" fmla="*/ 1716114 h 1718750"/>
              <a:gd name="connsiteX15" fmla="*/ 56293 w 2558969"/>
              <a:gd name="connsiteY15" fmla="*/ 1047084 h 1718750"/>
              <a:gd name="connsiteX0" fmla="*/ 56293 w 2558969"/>
              <a:gd name="connsiteY0" fmla="*/ 1047084 h 1718750"/>
              <a:gd name="connsiteX1" fmla="*/ 248183 w 2558969"/>
              <a:gd name="connsiteY1" fmla="*/ 409688 h 1718750"/>
              <a:gd name="connsiteX2" fmla="*/ 587760 w 2558969"/>
              <a:gd name="connsiteY2" fmla="*/ 413649 h 1718750"/>
              <a:gd name="connsiteX3" fmla="*/ 970633 w 2558969"/>
              <a:gd name="connsiteY3" fmla="*/ 265850 h 1718750"/>
              <a:gd name="connsiteX4" fmla="*/ 1232604 w 2558969"/>
              <a:gd name="connsiteY4" fmla="*/ 217672 h 1718750"/>
              <a:gd name="connsiteX5" fmla="*/ 1402568 w 2558969"/>
              <a:gd name="connsiteY5" fmla="*/ 308113 h 1718750"/>
              <a:gd name="connsiteX6" fmla="*/ 1480874 w 2558969"/>
              <a:gd name="connsiteY6" fmla="*/ 149549 h 1718750"/>
              <a:gd name="connsiteX7" fmla="*/ 1587277 w 2558969"/>
              <a:gd name="connsiteY7" fmla="*/ 5806 h 1718750"/>
              <a:gd name="connsiteX8" fmla="*/ 1763297 w 2558969"/>
              <a:gd name="connsiteY8" fmla="*/ 31103 h 1718750"/>
              <a:gd name="connsiteX9" fmla="*/ 1828523 w 2558969"/>
              <a:gd name="connsiteY9" fmla="*/ 147348 h 1718750"/>
              <a:gd name="connsiteX10" fmla="*/ 1802654 w 2558969"/>
              <a:gd name="connsiteY10" fmla="*/ 476338 h 1718750"/>
              <a:gd name="connsiteX11" fmla="*/ 2175025 w 2558969"/>
              <a:gd name="connsiteY11" fmla="*/ 508593 h 1718750"/>
              <a:gd name="connsiteX12" fmla="*/ 2419645 w 2558969"/>
              <a:gd name="connsiteY12" fmla="*/ 630502 h 1718750"/>
              <a:gd name="connsiteX13" fmla="*/ 2461419 w 2558969"/>
              <a:gd name="connsiteY13" fmla="*/ 789035 h 1718750"/>
              <a:gd name="connsiteX14" fmla="*/ 1099587 w 2558969"/>
              <a:gd name="connsiteY14" fmla="*/ 1716114 h 1718750"/>
              <a:gd name="connsiteX15" fmla="*/ 56293 w 2558969"/>
              <a:gd name="connsiteY15" fmla="*/ 1047084 h 1718750"/>
              <a:gd name="connsiteX0" fmla="*/ 56293 w 2486409"/>
              <a:gd name="connsiteY0" fmla="*/ 1047084 h 1719514"/>
              <a:gd name="connsiteX1" fmla="*/ 248183 w 2486409"/>
              <a:gd name="connsiteY1" fmla="*/ 409688 h 1719514"/>
              <a:gd name="connsiteX2" fmla="*/ 587760 w 2486409"/>
              <a:gd name="connsiteY2" fmla="*/ 413649 h 1719514"/>
              <a:gd name="connsiteX3" fmla="*/ 970633 w 2486409"/>
              <a:gd name="connsiteY3" fmla="*/ 265850 h 1719514"/>
              <a:gd name="connsiteX4" fmla="*/ 1232604 w 2486409"/>
              <a:gd name="connsiteY4" fmla="*/ 217672 h 1719514"/>
              <a:gd name="connsiteX5" fmla="*/ 1402568 w 2486409"/>
              <a:gd name="connsiteY5" fmla="*/ 308113 h 1719514"/>
              <a:gd name="connsiteX6" fmla="*/ 1480874 w 2486409"/>
              <a:gd name="connsiteY6" fmla="*/ 149549 h 1719514"/>
              <a:gd name="connsiteX7" fmla="*/ 1587277 w 2486409"/>
              <a:gd name="connsiteY7" fmla="*/ 5806 h 1719514"/>
              <a:gd name="connsiteX8" fmla="*/ 1763297 w 2486409"/>
              <a:gd name="connsiteY8" fmla="*/ 31103 h 1719514"/>
              <a:gd name="connsiteX9" fmla="*/ 1828523 w 2486409"/>
              <a:gd name="connsiteY9" fmla="*/ 147348 h 1719514"/>
              <a:gd name="connsiteX10" fmla="*/ 1802654 w 2486409"/>
              <a:gd name="connsiteY10" fmla="*/ 476338 h 1719514"/>
              <a:gd name="connsiteX11" fmla="*/ 2175025 w 2486409"/>
              <a:gd name="connsiteY11" fmla="*/ 508593 h 1719514"/>
              <a:gd name="connsiteX12" fmla="*/ 2419645 w 2486409"/>
              <a:gd name="connsiteY12" fmla="*/ 630502 h 1719514"/>
              <a:gd name="connsiteX13" fmla="*/ 2461419 w 2486409"/>
              <a:gd name="connsiteY13" fmla="*/ 789035 h 1719514"/>
              <a:gd name="connsiteX14" fmla="*/ 2225548 w 2486409"/>
              <a:gd name="connsiteY14" fmla="*/ 1284770 h 1719514"/>
              <a:gd name="connsiteX15" fmla="*/ 1099587 w 2486409"/>
              <a:gd name="connsiteY15" fmla="*/ 1716114 h 1719514"/>
              <a:gd name="connsiteX16" fmla="*/ 56293 w 2486409"/>
              <a:gd name="connsiteY16" fmla="*/ 1047084 h 1719514"/>
              <a:gd name="connsiteX0" fmla="*/ 82827 w 2410680"/>
              <a:gd name="connsiteY0" fmla="*/ 1165277 h 1717068"/>
              <a:gd name="connsiteX1" fmla="*/ 172454 w 2410680"/>
              <a:gd name="connsiteY1" fmla="*/ 409688 h 1717068"/>
              <a:gd name="connsiteX2" fmla="*/ 512031 w 2410680"/>
              <a:gd name="connsiteY2" fmla="*/ 413649 h 1717068"/>
              <a:gd name="connsiteX3" fmla="*/ 894904 w 2410680"/>
              <a:gd name="connsiteY3" fmla="*/ 265850 h 1717068"/>
              <a:gd name="connsiteX4" fmla="*/ 1156875 w 2410680"/>
              <a:gd name="connsiteY4" fmla="*/ 217672 h 1717068"/>
              <a:gd name="connsiteX5" fmla="*/ 1326839 w 2410680"/>
              <a:gd name="connsiteY5" fmla="*/ 308113 h 1717068"/>
              <a:gd name="connsiteX6" fmla="*/ 1405145 w 2410680"/>
              <a:gd name="connsiteY6" fmla="*/ 149549 h 1717068"/>
              <a:gd name="connsiteX7" fmla="*/ 1511548 w 2410680"/>
              <a:gd name="connsiteY7" fmla="*/ 5806 h 1717068"/>
              <a:gd name="connsiteX8" fmla="*/ 1687568 w 2410680"/>
              <a:gd name="connsiteY8" fmla="*/ 31103 h 1717068"/>
              <a:gd name="connsiteX9" fmla="*/ 1752794 w 2410680"/>
              <a:gd name="connsiteY9" fmla="*/ 147348 h 1717068"/>
              <a:gd name="connsiteX10" fmla="*/ 1726925 w 2410680"/>
              <a:gd name="connsiteY10" fmla="*/ 476338 h 1717068"/>
              <a:gd name="connsiteX11" fmla="*/ 2099296 w 2410680"/>
              <a:gd name="connsiteY11" fmla="*/ 508593 h 1717068"/>
              <a:gd name="connsiteX12" fmla="*/ 2343916 w 2410680"/>
              <a:gd name="connsiteY12" fmla="*/ 630502 h 1717068"/>
              <a:gd name="connsiteX13" fmla="*/ 2385690 w 2410680"/>
              <a:gd name="connsiteY13" fmla="*/ 789035 h 1717068"/>
              <a:gd name="connsiteX14" fmla="*/ 2149819 w 2410680"/>
              <a:gd name="connsiteY14" fmla="*/ 1284770 h 1717068"/>
              <a:gd name="connsiteX15" fmla="*/ 1023858 w 2410680"/>
              <a:gd name="connsiteY15" fmla="*/ 1716114 h 1717068"/>
              <a:gd name="connsiteX16" fmla="*/ 82827 w 2410680"/>
              <a:gd name="connsiteY16" fmla="*/ 1165277 h 1717068"/>
              <a:gd name="connsiteX0" fmla="*/ 69953 w 2397806"/>
              <a:gd name="connsiteY0" fmla="*/ 1165277 h 1717068"/>
              <a:gd name="connsiteX1" fmla="*/ 79182 w 2397806"/>
              <a:gd name="connsiteY1" fmla="*/ 777442 h 1717068"/>
              <a:gd name="connsiteX2" fmla="*/ 159580 w 2397806"/>
              <a:gd name="connsiteY2" fmla="*/ 409688 h 1717068"/>
              <a:gd name="connsiteX3" fmla="*/ 499157 w 2397806"/>
              <a:gd name="connsiteY3" fmla="*/ 413649 h 1717068"/>
              <a:gd name="connsiteX4" fmla="*/ 882030 w 2397806"/>
              <a:gd name="connsiteY4" fmla="*/ 265850 h 1717068"/>
              <a:gd name="connsiteX5" fmla="*/ 1144001 w 2397806"/>
              <a:gd name="connsiteY5" fmla="*/ 217672 h 1717068"/>
              <a:gd name="connsiteX6" fmla="*/ 1313965 w 2397806"/>
              <a:gd name="connsiteY6" fmla="*/ 308113 h 1717068"/>
              <a:gd name="connsiteX7" fmla="*/ 1392271 w 2397806"/>
              <a:gd name="connsiteY7" fmla="*/ 149549 h 1717068"/>
              <a:gd name="connsiteX8" fmla="*/ 1498674 w 2397806"/>
              <a:gd name="connsiteY8" fmla="*/ 5806 h 1717068"/>
              <a:gd name="connsiteX9" fmla="*/ 1674694 w 2397806"/>
              <a:gd name="connsiteY9" fmla="*/ 31103 h 1717068"/>
              <a:gd name="connsiteX10" fmla="*/ 1739920 w 2397806"/>
              <a:gd name="connsiteY10" fmla="*/ 147348 h 1717068"/>
              <a:gd name="connsiteX11" fmla="*/ 1714051 w 2397806"/>
              <a:gd name="connsiteY11" fmla="*/ 476338 h 1717068"/>
              <a:gd name="connsiteX12" fmla="*/ 2086422 w 2397806"/>
              <a:gd name="connsiteY12" fmla="*/ 508593 h 1717068"/>
              <a:gd name="connsiteX13" fmla="*/ 2331042 w 2397806"/>
              <a:gd name="connsiteY13" fmla="*/ 630502 h 1717068"/>
              <a:gd name="connsiteX14" fmla="*/ 2372816 w 2397806"/>
              <a:gd name="connsiteY14" fmla="*/ 789035 h 1717068"/>
              <a:gd name="connsiteX15" fmla="*/ 2136945 w 2397806"/>
              <a:gd name="connsiteY15" fmla="*/ 1284770 h 1717068"/>
              <a:gd name="connsiteX16" fmla="*/ 1010984 w 2397806"/>
              <a:gd name="connsiteY16" fmla="*/ 1716114 h 1717068"/>
              <a:gd name="connsiteX17" fmla="*/ 69953 w 2397806"/>
              <a:gd name="connsiteY17" fmla="*/ 1165277 h 1717068"/>
              <a:gd name="connsiteX0" fmla="*/ 148426 w 2324569"/>
              <a:gd name="connsiteY0" fmla="*/ 1352383 h 1716532"/>
              <a:gd name="connsiteX1" fmla="*/ 5945 w 2324569"/>
              <a:gd name="connsiteY1" fmla="*/ 777442 h 1716532"/>
              <a:gd name="connsiteX2" fmla="*/ 86343 w 2324569"/>
              <a:gd name="connsiteY2" fmla="*/ 409688 h 1716532"/>
              <a:gd name="connsiteX3" fmla="*/ 425920 w 2324569"/>
              <a:gd name="connsiteY3" fmla="*/ 413649 h 1716532"/>
              <a:gd name="connsiteX4" fmla="*/ 808793 w 2324569"/>
              <a:gd name="connsiteY4" fmla="*/ 265850 h 1716532"/>
              <a:gd name="connsiteX5" fmla="*/ 1070764 w 2324569"/>
              <a:gd name="connsiteY5" fmla="*/ 217672 h 1716532"/>
              <a:gd name="connsiteX6" fmla="*/ 1240728 w 2324569"/>
              <a:gd name="connsiteY6" fmla="*/ 308113 h 1716532"/>
              <a:gd name="connsiteX7" fmla="*/ 1319034 w 2324569"/>
              <a:gd name="connsiteY7" fmla="*/ 149549 h 1716532"/>
              <a:gd name="connsiteX8" fmla="*/ 1425437 w 2324569"/>
              <a:gd name="connsiteY8" fmla="*/ 5806 h 1716532"/>
              <a:gd name="connsiteX9" fmla="*/ 1601457 w 2324569"/>
              <a:gd name="connsiteY9" fmla="*/ 31103 h 1716532"/>
              <a:gd name="connsiteX10" fmla="*/ 1666683 w 2324569"/>
              <a:gd name="connsiteY10" fmla="*/ 147348 h 1716532"/>
              <a:gd name="connsiteX11" fmla="*/ 1640814 w 2324569"/>
              <a:gd name="connsiteY11" fmla="*/ 476338 h 1716532"/>
              <a:gd name="connsiteX12" fmla="*/ 2013185 w 2324569"/>
              <a:gd name="connsiteY12" fmla="*/ 508593 h 1716532"/>
              <a:gd name="connsiteX13" fmla="*/ 2257805 w 2324569"/>
              <a:gd name="connsiteY13" fmla="*/ 630502 h 1716532"/>
              <a:gd name="connsiteX14" fmla="*/ 2299579 w 2324569"/>
              <a:gd name="connsiteY14" fmla="*/ 789035 h 1716532"/>
              <a:gd name="connsiteX15" fmla="*/ 2063708 w 2324569"/>
              <a:gd name="connsiteY15" fmla="*/ 1284770 h 1716532"/>
              <a:gd name="connsiteX16" fmla="*/ 937747 w 2324569"/>
              <a:gd name="connsiteY16" fmla="*/ 1716114 h 1716532"/>
              <a:gd name="connsiteX17" fmla="*/ 148426 w 2324569"/>
              <a:gd name="connsiteY17" fmla="*/ 1352383 h 1716532"/>
              <a:gd name="connsiteX0" fmla="*/ 148426 w 2324569"/>
              <a:gd name="connsiteY0" fmla="*/ 1352383 h 1716532"/>
              <a:gd name="connsiteX1" fmla="*/ 5945 w 2324569"/>
              <a:gd name="connsiteY1" fmla="*/ 777442 h 1716532"/>
              <a:gd name="connsiteX2" fmla="*/ 86343 w 2324569"/>
              <a:gd name="connsiteY2" fmla="*/ 409688 h 1716532"/>
              <a:gd name="connsiteX3" fmla="*/ 425920 w 2324569"/>
              <a:gd name="connsiteY3" fmla="*/ 413649 h 1716532"/>
              <a:gd name="connsiteX4" fmla="*/ 843633 w 2324569"/>
              <a:gd name="connsiteY4" fmla="*/ 241401 h 1716532"/>
              <a:gd name="connsiteX5" fmla="*/ 1070764 w 2324569"/>
              <a:gd name="connsiteY5" fmla="*/ 217672 h 1716532"/>
              <a:gd name="connsiteX6" fmla="*/ 1240728 w 2324569"/>
              <a:gd name="connsiteY6" fmla="*/ 308113 h 1716532"/>
              <a:gd name="connsiteX7" fmla="*/ 1319034 w 2324569"/>
              <a:gd name="connsiteY7" fmla="*/ 149549 h 1716532"/>
              <a:gd name="connsiteX8" fmla="*/ 1425437 w 2324569"/>
              <a:gd name="connsiteY8" fmla="*/ 5806 h 1716532"/>
              <a:gd name="connsiteX9" fmla="*/ 1601457 w 2324569"/>
              <a:gd name="connsiteY9" fmla="*/ 31103 h 1716532"/>
              <a:gd name="connsiteX10" fmla="*/ 1666683 w 2324569"/>
              <a:gd name="connsiteY10" fmla="*/ 147348 h 1716532"/>
              <a:gd name="connsiteX11" fmla="*/ 1640814 w 2324569"/>
              <a:gd name="connsiteY11" fmla="*/ 476338 h 1716532"/>
              <a:gd name="connsiteX12" fmla="*/ 2013185 w 2324569"/>
              <a:gd name="connsiteY12" fmla="*/ 508593 h 1716532"/>
              <a:gd name="connsiteX13" fmla="*/ 2257805 w 2324569"/>
              <a:gd name="connsiteY13" fmla="*/ 630502 h 1716532"/>
              <a:gd name="connsiteX14" fmla="*/ 2299579 w 2324569"/>
              <a:gd name="connsiteY14" fmla="*/ 789035 h 1716532"/>
              <a:gd name="connsiteX15" fmla="*/ 2063708 w 2324569"/>
              <a:gd name="connsiteY15" fmla="*/ 1284770 h 1716532"/>
              <a:gd name="connsiteX16" fmla="*/ 937747 w 2324569"/>
              <a:gd name="connsiteY16" fmla="*/ 1716114 h 1716532"/>
              <a:gd name="connsiteX17" fmla="*/ 148426 w 2324569"/>
              <a:gd name="connsiteY17" fmla="*/ 1352383 h 1716532"/>
              <a:gd name="connsiteX0" fmla="*/ 148426 w 2324569"/>
              <a:gd name="connsiteY0" fmla="*/ 1352383 h 1716532"/>
              <a:gd name="connsiteX1" fmla="*/ 5945 w 2324569"/>
              <a:gd name="connsiteY1" fmla="*/ 777442 h 1716532"/>
              <a:gd name="connsiteX2" fmla="*/ 86343 w 2324569"/>
              <a:gd name="connsiteY2" fmla="*/ 409688 h 1716532"/>
              <a:gd name="connsiteX3" fmla="*/ 425920 w 2324569"/>
              <a:gd name="connsiteY3" fmla="*/ 413649 h 1716532"/>
              <a:gd name="connsiteX4" fmla="*/ 843633 w 2324569"/>
              <a:gd name="connsiteY4" fmla="*/ 241401 h 1716532"/>
              <a:gd name="connsiteX5" fmla="*/ 1070764 w 2324569"/>
              <a:gd name="connsiteY5" fmla="*/ 217672 h 1716532"/>
              <a:gd name="connsiteX6" fmla="*/ 1240728 w 2324569"/>
              <a:gd name="connsiteY6" fmla="*/ 308113 h 1716532"/>
              <a:gd name="connsiteX7" fmla="*/ 1319034 w 2324569"/>
              <a:gd name="connsiteY7" fmla="*/ 149549 h 1716532"/>
              <a:gd name="connsiteX8" fmla="*/ 1425437 w 2324569"/>
              <a:gd name="connsiteY8" fmla="*/ 5806 h 1716532"/>
              <a:gd name="connsiteX9" fmla="*/ 1601457 w 2324569"/>
              <a:gd name="connsiteY9" fmla="*/ 31103 h 1716532"/>
              <a:gd name="connsiteX10" fmla="*/ 1666683 w 2324569"/>
              <a:gd name="connsiteY10" fmla="*/ 147348 h 1716532"/>
              <a:gd name="connsiteX11" fmla="*/ 1640814 w 2324569"/>
              <a:gd name="connsiteY11" fmla="*/ 476338 h 1716532"/>
              <a:gd name="connsiteX12" fmla="*/ 1809769 w 2324569"/>
              <a:gd name="connsiteY12" fmla="*/ 444118 h 1716532"/>
              <a:gd name="connsiteX13" fmla="*/ 2013185 w 2324569"/>
              <a:gd name="connsiteY13" fmla="*/ 508593 h 1716532"/>
              <a:gd name="connsiteX14" fmla="*/ 2257805 w 2324569"/>
              <a:gd name="connsiteY14" fmla="*/ 630502 h 1716532"/>
              <a:gd name="connsiteX15" fmla="*/ 2299579 w 2324569"/>
              <a:gd name="connsiteY15" fmla="*/ 789035 h 1716532"/>
              <a:gd name="connsiteX16" fmla="*/ 2063708 w 2324569"/>
              <a:gd name="connsiteY16" fmla="*/ 1284770 h 1716532"/>
              <a:gd name="connsiteX17" fmla="*/ 937747 w 2324569"/>
              <a:gd name="connsiteY17" fmla="*/ 1716114 h 1716532"/>
              <a:gd name="connsiteX18" fmla="*/ 148426 w 2324569"/>
              <a:gd name="connsiteY18" fmla="*/ 1352383 h 1716532"/>
              <a:gd name="connsiteX0" fmla="*/ 148426 w 2324569"/>
              <a:gd name="connsiteY0" fmla="*/ 1352383 h 1716532"/>
              <a:gd name="connsiteX1" fmla="*/ 5945 w 2324569"/>
              <a:gd name="connsiteY1" fmla="*/ 777442 h 1716532"/>
              <a:gd name="connsiteX2" fmla="*/ 86343 w 2324569"/>
              <a:gd name="connsiteY2" fmla="*/ 409688 h 1716532"/>
              <a:gd name="connsiteX3" fmla="*/ 425920 w 2324569"/>
              <a:gd name="connsiteY3" fmla="*/ 413649 h 1716532"/>
              <a:gd name="connsiteX4" fmla="*/ 843633 w 2324569"/>
              <a:gd name="connsiteY4" fmla="*/ 241401 h 1716532"/>
              <a:gd name="connsiteX5" fmla="*/ 1070764 w 2324569"/>
              <a:gd name="connsiteY5" fmla="*/ 217672 h 1716532"/>
              <a:gd name="connsiteX6" fmla="*/ 1240728 w 2324569"/>
              <a:gd name="connsiteY6" fmla="*/ 308113 h 1716532"/>
              <a:gd name="connsiteX7" fmla="*/ 1267711 w 2324569"/>
              <a:gd name="connsiteY7" fmla="*/ 151028 h 1716532"/>
              <a:gd name="connsiteX8" fmla="*/ 1425437 w 2324569"/>
              <a:gd name="connsiteY8" fmla="*/ 5806 h 1716532"/>
              <a:gd name="connsiteX9" fmla="*/ 1601457 w 2324569"/>
              <a:gd name="connsiteY9" fmla="*/ 31103 h 1716532"/>
              <a:gd name="connsiteX10" fmla="*/ 1666683 w 2324569"/>
              <a:gd name="connsiteY10" fmla="*/ 147348 h 1716532"/>
              <a:gd name="connsiteX11" fmla="*/ 1640814 w 2324569"/>
              <a:gd name="connsiteY11" fmla="*/ 476338 h 1716532"/>
              <a:gd name="connsiteX12" fmla="*/ 1809769 w 2324569"/>
              <a:gd name="connsiteY12" fmla="*/ 444118 h 1716532"/>
              <a:gd name="connsiteX13" fmla="*/ 2013185 w 2324569"/>
              <a:gd name="connsiteY13" fmla="*/ 508593 h 1716532"/>
              <a:gd name="connsiteX14" fmla="*/ 2257805 w 2324569"/>
              <a:gd name="connsiteY14" fmla="*/ 630502 h 1716532"/>
              <a:gd name="connsiteX15" fmla="*/ 2299579 w 2324569"/>
              <a:gd name="connsiteY15" fmla="*/ 789035 h 1716532"/>
              <a:gd name="connsiteX16" fmla="*/ 2063708 w 2324569"/>
              <a:gd name="connsiteY16" fmla="*/ 1284770 h 1716532"/>
              <a:gd name="connsiteX17" fmla="*/ 937747 w 2324569"/>
              <a:gd name="connsiteY17" fmla="*/ 1716114 h 1716532"/>
              <a:gd name="connsiteX18" fmla="*/ 148426 w 2324569"/>
              <a:gd name="connsiteY18" fmla="*/ 1352383 h 171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24569" h="1716532">
                <a:moveTo>
                  <a:pt x="148426" y="1352383"/>
                </a:moveTo>
                <a:cubicBezTo>
                  <a:pt x="-6874" y="1195938"/>
                  <a:pt x="-8993" y="903373"/>
                  <a:pt x="5945" y="777442"/>
                </a:cubicBezTo>
                <a:cubicBezTo>
                  <a:pt x="20883" y="651511"/>
                  <a:pt x="4797" y="458278"/>
                  <a:pt x="86343" y="409688"/>
                </a:cubicBezTo>
                <a:cubicBezTo>
                  <a:pt x="181354" y="276577"/>
                  <a:pt x="261850" y="445652"/>
                  <a:pt x="425920" y="413649"/>
                </a:cubicBezTo>
                <a:cubicBezTo>
                  <a:pt x="550449" y="395419"/>
                  <a:pt x="736159" y="274064"/>
                  <a:pt x="843633" y="241401"/>
                </a:cubicBezTo>
                <a:cubicBezTo>
                  <a:pt x="951107" y="208738"/>
                  <a:pt x="1004581" y="206553"/>
                  <a:pt x="1070764" y="217672"/>
                </a:cubicBezTo>
                <a:cubicBezTo>
                  <a:pt x="1136947" y="228791"/>
                  <a:pt x="1185302" y="312056"/>
                  <a:pt x="1240728" y="308113"/>
                </a:cubicBezTo>
                <a:cubicBezTo>
                  <a:pt x="1296154" y="304170"/>
                  <a:pt x="1229248" y="186654"/>
                  <a:pt x="1267711" y="151028"/>
                </a:cubicBezTo>
                <a:cubicBezTo>
                  <a:pt x="1306174" y="115402"/>
                  <a:pt x="1378367" y="25547"/>
                  <a:pt x="1425437" y="5806"/>
                </a:cubicBezTo>
                <a:cubicBezTo>
                  <a:pt x="1472507" y="-13935"/>
                  <a:pt x="1568928" y="22271"/>
                  <a:pt x="1601457" y="31103"/>
                </a:cubicBezTo>
                <a:cubicBezTo>
                  <a:pt x="1633986" y="39935"/>
                  <a:pt x="1660124" y="73142"/>
                  <a:pt x="1666683" y="147348"/>
                </a:cubicBezTo>
                <a:cubicBezTo>
                  <a:pt x="1673242" y="221554"/>
                  <a:pt x="1620589" y="415701"/>
                  <a:pt x="1640814" y="476338"/>
                </a:cubicBezTo>
                <a:cubicBezTo>
                  <a:pt x="1661040" y="536976"/>
                  <a:pt x="1747707" y="438742"/>
                  <a:pt x="1809769" y="444118"/>
                </a:cubicBezTo>
                <a:cubicBezTo>
                  <a:pt x="1871831" y="449494"/>
                  <a:pt x="1934890" y="488705"/>
                  <a:pt x="2013185" y="508593"/>
                </a:cubicBezTo>
                <a:cubicBezTo>
                  <a:pt x="2091480" y="528481"/>
                  <a:pt x="2213695" y="572586"/>
                  <a:pt x="2257805" y="630502"/>
                </a:cubicBezTo>
                <a:cubicBezTo>
                  <a:pt x="2301915" y="688418"/>
                  <a:pt x="2357776" y="707902"/>
                  <a:pt x="2299579" y="789035"/>
                </a:cubicBezTo>
                <a:cubicBezTo>
                  <a:pt x="2241383" y="870168"/>
                  <a:pt x="2290680" y="1130257"/>
                  <a:pt x="2063708" y="1284770"/>
                </a:cubicBezTo>
                <a:cubicBezTo>
                  <a:pt x="1836736" y="1439283"/>
                  <a:pt x="1256961" y="1704845"/>
                  <a:pt x="937747" y="1716114"/>
                </a:cubicBezTo>
                <a:cubicBezTo>
                  <a:pt x="618533" y="1727383"/>
                  <a:pt x="303726" y="1508828"/>
                  <a:pt x="148426" y="1352383"/>
                </a:cubicBezTo>
                <a:close/>
              </a:path>
            </a:pathLst>
          </a:custGeom>
          <a:solidFill>
            <a:schemeClr val="accent1">
              <a:alpha val="47000"/>
            </a:schemeClr>
          </a:solidFill>
          <a:ln>
            <a:solidFill>
              <a:schemeClr val="accent1">
                <a:shade val="50000"/>
                <a:alpha val="1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933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oblený obdélník 2"/>
          <p:cNvSpPr/>
          <p:nvPr/>
        </p:nvSpPr>
        <p:spPr>
          <a:xfrm>
            <a:off x="772939" y="168776"/>
            <a:ext cx="777686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Povrch oblasti</a:t>
            </a:r>
            <a:endParaRPr lang="cs-CZ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923674" y="6015771"/>
            <a:ext cx="698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[ Obr.2]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864"/>
            <a:ext cx="9144000" cy="5506696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 rot="19210846">
            <a:off x="6728166" y="4005065"/>
            <a:ext cx="864096" cy="2149206"/>
          </a:xfrm>
          <a:prstGeom prst="ellipse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aoblený obdélník 10"/>
          <p:cNvSpPr/>
          <p:nvPr/>
        </p:nvSpPr>
        <p:spPr>
          <a:xfrm>
            <a:off x="6516216" y="1484784"/>
            <a:ext cx="210566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bg1"/>
                </a:solidFill>
              </a:rPr>
              <a:t>Orlické hory</a:t>
            </a:r>
            <a:endParaRPr lang="cs-CZ" sz="2000" dirty="0">
              <a:solidFill>
                <a:schemeClr val="bg1"/>
              </a:solidFill>
            </a:endParaRPr>
          </a:p>
        </p:txBody>
      </p:sp>
      <p:cxnSp>
        <p:nvCxnSpPr>
          <p:cNvPr id="13" name="Přímá spojnice se šipkou 12"/>
          <p:cNvCxnSpPr>
            <a:stCxn id="11" idx="2"/>
            <a:endCxn id="5" idx="6"/>
          </p:cNvCxnSpPr>
          <p:nvPr/>
        </p:nvCxnSpPr>
        <p:spPr>
          <a:xfrm flipH="1">
            <a:off x="7492057" y="1844824"/>
            <a:ext cx="76990" cy="2958174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ál 15"/>
          <p:cNvSpPr/>
          <p:nvPr/>
        </p:nvSpPr>
        <p:spPr>
          <a:xfrm rot="1519781">
            <a:off x="4219486" y="2447132"/>
            <a:ext cx="1512168" cy="674717"/>
          </a:xfrm>
          <a:prstGeom prst="ellipse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aoblený obdélník 16"/>
          <p:cNvSpPr/>
          <p:nvPr/>
        </p:nvSpPr>
        <p:spPr>
          <a:xfrm>
            <a:off x="4147844" y="1340768"/>
            <a:ext cx="2080340" cy="3240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bg1"/>
                </a:solidFill>
              </a:rPr>
              <a:t>Krkonoše</a:t>
            </a:r>
            <a:endParaRPr lang="cs-CZ" sz="2000" dirty="0">
              <a:solidFill>
                <a:schemeClr val="bg1"/>
              </a:solidFill>
            </a:endParaRPr>
          </a:p>
        </p:txBody>
      </p:sp>
      <p:cxnSp>
        <p:nvCxnSpPr>
          <p:cNvPr id="19" name="Přímá spojnice se šipkou 18"/>
          <p:cNvCxnSpPr>
            <a:stCxn id="17" idx="2"/>
            <a:endCxn id="16" idx="0"/>
          </p:cNvCxnSpPr>
          <p:nvPr/>
        </p:nvCxnSpPr>
        <p:spPr>
          <a:xfrm flipH="1">
            <a:off x="5119901" y="1664804"/>
            <a:ext cx="68113" cy="814761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7974578" y="6488668"/>
            <a:ext cx="659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</a:t>
            </a:r>
            <a:r>
              <a:rPr lang="en-US" sz="1200" dirty="0" err="1" smtClean="0"/>
              <a:t>Obr</a:t>
            </a:r>
            <a:r>
              <a:rPr lang="cs-CZ" sz="1200" dirty="0" smtClean="0"/>
              <a:t>.2</a:t>
            </a:r>
            <a:r>
              <a:rPr lang="en-US" sz="1200" dirty="0" smtClean="0"/>
              <a:t>]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552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772939" y="168776"/>
            <a:ext cx="777686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Povrch oblasti</a:t>
            </a:r>
            <a:endParaRPr lang="cs-CZ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79513" y="1624444"/>
            <a:ext cx="8424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FFC000"/>
                </a:solidFill>
              </a:rPr>
              <a:t>Orlické hory</a:t>
            </a:r>
            <a:r>
              <a:rPr lang="cs-CZ" sz="3200" dirty="0" smtClean="0">
                <a:solidFill>
                  <a:srgbClr val="FFC000"/>
                </a:solidFill>
              </a:rPr>
              <a:t>  - nejvyšší vrchol Velká Deštná</a:t>
            </a:r>
            <a:endParaRPr lang="cs-CZ" sz="3200" dirty="0">
              <a:solidFill>
                <a:srgbClr val="FFC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79513" y="2348880"/>
            <a:ext cx="8964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FFC000"/>
                </a:solidFill>
              </a:rPr>
              <a:t>Krkonoše</a:t>
            </a:r>
            <a:r>
              <a:rPr lang="cs-CZ" sz="3200" dirty="0" smtClean="0">
                <a:solidFill>
                  <a:srgbClr val="FFC000"/>
                </a:solidFill>
              </a:rPr>
              <a:t> - naše nejvyšší hora Sněžka (1 602 m)</a:t>
            </a:r>
          </a:p>
          <a:p>
            <a:r>
              <a:rPr lang="cs-CZ" sz="3200" dirty="0">
                <a:solidFill>
                  <a:srgbClr val="FFC000"/>
                </a:solidFill>
              </a:rPr>
              <a:t> </a:t>
            </a:r>
            <a:r>
              <a:rPr lang="cs-CZ" sz="3200" dirty="0" smtClean="0">
                <a:solidFill>
                  <a:srgbClr val="FFC000"/>
                </a:solidFill>
              </a:rPr>
              <a:t>                 - pramen Labe</a:t>
            </a:r>
          </a:p>
          <a:p>
            <a:r>
              <a:rPr lang="cs-CZ" sz="3200" dirty="0">
                <a:solidFill>
                  <a:srgbClr val="FFC000"/>
                </a:solidFill>
              </a:rPr>
              <a:t> </a:t>
            </a:r>
            <a:r>
              <a:rPr lang="cs-CZ" sz="3200" dirty="0" smtClean="0">
                <a:solidFill>
                  <a:srgbClr val="FFC000"/>
                </a:solidFill>
              </a:rPr>
              <a:t>                 - Krkonošský NP</a:t>
            </a:r>
            <a:endParaRPr lang="cs-CZ" sz="3200" dirty="0">
              <a:solidFill>
                <a:srgbClr val="FFC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27490"/>
            <a:ext cx="3539215" cy="2654411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6" name="Pravá složená závorka 5"/>
          <p:cNvSpPr/>
          <p:nvPr/>
        </p:nvSpPr>
        <p:spPr>
          <a:xfrm>
            <a:off x="4006759" y="4077071"/>
            <a:ext cx="1645361" cy="2504829"/>
          </a:xfrm>
          <a:prstGeom prst="rightBrace">
            <a:avLst>
              <a:gd name="adj1" fmla="val 8333"/>
              <a:gd name="adj2" fmla="val 29534"/>
            </a:avLst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792688" y="4608364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smtClean="0"/>
              <a:t>Z kterého vrcholu je pořízena fotografie?</a:t>
            </a:r>
            <a:endParaRPr lang="cs-CZ" sz="2800" i="1" dirty="0"/>
          </a:p>
        </p:txBody>
      </p:sp>
      <p:sp>
        <p:nvSpPr>
          <p:cNvPr id="8" name="Zaoblený obdélník 7"/>
          <p:cNvSpPr/>
          <p:nvPr/>
        </p:nvSpPr>
        <p:spPr>
          <a:xfrm>
            <a:off x="5004048" y="5661248"/>
            <a:ext cx="3545755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bg1"/>
                </a:solidFill>
              </a:rPr>
              <a:t>A) Velká Deštná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5004048" y="6221860"/>
            <a:ext cx="3545755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bg1"/>
                </a:solidFill>
              </a:rPr>
              <a:t>B) Sněžka          </a:t>
            </a: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5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" name="Picture 30" descr="C:\Users\Parobkova\AppData\Local\Microsoft\Windows\Temporary Internet Files\Content.IE5\0MIXRHOA\MC900408094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19" y="1075572"/>
            <a:ext cx="6327425" cy="563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1"/>
          <p:cNvSpPr/>
          <p:nvPr/>
        </p:nvSpPr>
        <p:spPr>
          <a:xfrm>
            <a:off x="772939" y="168776"/>
            <a:ext cx="777686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Povrch oblasti - Krkonoše</a:t>
            </a:r>
            <a:endParaRPr lang="cs-CZ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Parobkova\AppData\Local\Microsoft\Windows\Temporary Internet Files\Content.IE5\C6HKF02S\MC90035981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087" y="3817098"/>
            <a:ext cx="958545" cy="154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arobkova\AppData\Local\Microsoft\Windows\Temporary Internet Files\Content.IE5\C6HKF02S\MC90035981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96707"/>
            <a:ext cx="1008112" cy="16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Parobkova\AppData\Local\Microsoft\Windows\Temporary Internet Files\Content.IE5\C6HKF02S\MC90035981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476" y="3573016"/>
            <a:ext cx="1129284" cy="181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Parobkova\AppData\Local\Microsoft\Windows\Temporary Internet Files\Content.IE5\C6HKF02S\MC90035981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3" y="3959789"/>
            <a:ext cx="1129284" cy="181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Parobkova\AppData\Local\Microsoft\Windows\Temporary Internet Files\Content.IE5\C6HKF02S\MC90035981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429" y="4349676"/>
            <a:ext cx="1129284" cy="181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Parobkova\AppData\Local\Microsoft\Windows\Temporary Internet Files\Content.IE5\C6HKF02S\MC90035981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583" y="4512384"/>
            <a:ext cx="1129284" cy="181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Parobkova\AppData\Local\Microsoft\Windows\Temporary Internet Files\Content.IE5\C6HKF02S\MC90035981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132" y="4058220"/>
            <a:ext cx="741584" cy="119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Parobkova\AppData\Local\Microsoft\Windows\Temporary Internet Files\Content.IE5\C6HKF02S\MC90035981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41" y="3994157"/>
            <a:ext cx="848606" cy="136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Parobkova\AppData\Local\Microsoft\Windows\Temporary Internet Files\Content.IE5\C6HKF02S\MC90035981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382" y="4473980"/>
            <a:ext cx="1129284" cy="181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Parobkova\AppData\Local\Microsoft\Windows\Temporary Internet Files\Content.IE5\C6HKF02S\MC90035981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751" y="3807578"/>
            <a:ext cx="1129284" cy="181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Parobkova\AppData\Local\Microsoft\Windows\Temporary Internet Files\Content.IE5\C6HKF02S\MC90035981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971" y="4618801"/>
            <a:ext cx="828146" cy="13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Parobkova\AppData\Local\Microsoft\Windows\Temporary Internet Files\Content.IE5\C6HKF02S\MC90035981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020" y="4153400"/>
            <a:ext cx="325444" cy="5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C:\Users\Parobkova\AppData\Local\Microsoft\Windows\Temporary Internet Files\Content.IE5\C6HKF02S\MC90035981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96" y="3875750"/>
            <a:ext cx="574496" cy="92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:\Users\Parobkova\AppData\Local\Microsoft\Windows\Temporary Internet Files\Content.IE5\C6HKF02S\MC90035981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24" y="4608502"/>
            <a:ext cx="1129284" cy="181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C:\Users\Parobkova\AppData\Local\Microsoft\Windows\Temporary Internet Files\Content.IE5\JTY0FJC8\MC90019333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52" y="5149261"/>
            <a:ext cx="959277" cy="143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C:\Users\Parobkova\AppData\Local\Microsoft\Windows\Temporary Internet Files\Content.IE5\0MIXRHOA\MC90019333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347" y="4915380"/>
            <a:ext cx="1111376" cy="19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C:\Users\Parobkova\AppData\Local\Microsoft\Windows\Temporary Internet Files\Content.IE5\0MIXRHOA\MC90019333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92" y="5018392"/>
            <a:ext cx="984416" cy="170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:\Users\Parobkova\AppData\Local\Microsoft\Windows\Temporary Internet Files\Content.IE5\C6HKF02S\MC90035981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51" y="5729849"/>
            <a:ext cx="661959" cy="106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C:\Users\Parobkova\AppData\Local\Microsoft\Windows\Temporary Internet Files\Content.IE5\MYUXXO76\MC900030119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21755"/>
            <a:ext cx="954172" cy="119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C:\Users\Parobkova\AppData\Local\Microsoft\Windows\Temporary Internet Files\Content.IE5\MYUXXO76\MC900030119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727" y="4963390"/>
            <a:ext cx="1332281" cy="167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C:\Users\Parobkova\AppData\Local\Microsoft\Windows\Temporary Internet Files\Content.IE5\0MIXRHOA\MC90019333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141" y="5470383"/>
            <a:ext cx="662850" cy="11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C:\Users\Parobkova\AppData\Local\Microsoft\Windows\Temporary Internet Files\Content.IE5\C6HKF02S\MC90035981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95" y="5755561"/>
            <a:ext cx="564642" cy="90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C:\Users\Parobkova\AppData\Local\Microsoft\Windows\Temporary Internet Files\Content.IE5\C6HKF02S\MC90035981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366" y="5558028"/>
            <a:ext cx="715211" cy="115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 descr="C:\Users\Parobkova\AppData\Local\Microsoft\Windows\Temporary Internet Files\Content.IE5\C6HKF02S\MC90035981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698" y="5742647"/>
            <a:ext cx="654013" cy="105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C:\Users\Parobkova\AppData\Local\Microsoft\Windows\Temporary Internet Files\Content.IE5\JTY0FJC8\MC90019333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643" y="5282081"/>
            <a:ext cx="960392" cy="143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á složená závorka 3"/>
          <p:cNvSpPr/>
          <p:nvPr/>
        </p:nvSpPr>
        <p:spPr>
          <a:xfrm>
            <a:off x="6722963" y="5800523"/>
            <a:ext cx="616475" cy="854369"/>
          </a:xfrm>
          <a:prstGeom prst="rightBrace">
            <a:avLst>
              <a:gd name="adj1" fmla="val 26312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Pravá složená závorka 31"/>
          <p:cNvSpPr/>
          <p:nvPr/>
        </p:nvSpPr>
        <p:spPr>
          <a:xfrm>
            <a:off x="6722962" y="3314535"/>
            <a:ext cx="616475" cy="854369"/>
          </a:xfrm>
          <a:prstGeom prst="rightBrace">
            <a:avLst>
              <a:gd name="adj1" fmla="val 26312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524328" y="6021305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</a:t>
            </a:r>
            <a:r>
              <a:rPr lang="cs-CZ" dirty="0" smtClean="0"/>
              <a:t>míšený les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524328" y="4846054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</a:t>
            </a:r>
            <a:r>
              <a:rPr lang="cs-CZ" dirty="0" smtClean="0"/>
              <a:t>mrkový les</a:t>
            </a:r>
            <a:endParaRPr lang="cs-CZ" dirty="0"/>
          </a:p>
        </p:txBody>
      </p:sp>
      <p:sp>
        <p:nvSpPr>
          <p:cNvPr id="38" name="Pravá složená závorka 37"/>
          <p:cNvSpPr/>
          <p:nvPr/>
        </p:nvSpPr>
        <p:spPr>
          <a:xfrm>
            <a:off x="6762682" y="4714965"/>
            <a:ext cx="616475" cy="854369"/>
          </a:xfrm>
          <a:prstGeom prst="rightBrace">
            <a:avLst>
              <a:gd name="adj1" fmla="val 26312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7524328" y="3632432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</a:t>
            </a:r>
            <a:r>
              <a:rPr lang="cs-CZ" dirty="0" smtClean="0"/>
              <a:t>osodřeviny</a:t>
            </a:r>
          </a:p>
          <a:p>
            <a:r>
              <a:rPr lang="cs-CZ" dirty="0" smtClean="0"/>
              <a:t>        kleče</a:t>
            </a:r>
            <a:endParaRPr lang="cs-CZ" dirty="0"/>
          </a:p>
        </p:txBody>
      </p:sp>
      <p:pic>
        <p:nvPicPr>
          <p:cNvPr id="3101" name="Picture 29" descr="C:\Users\Parobkova\AppData\Local\Microsoft\Windows\Temporary Internet Files\Content.IE5\JTY0FJC8\MC900223018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893" y="3159097"/>
            <a:ext cx="1979734" cy="87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9" descr="C:\Users\Parobkova\AppData\Local\Microsoft\Windows\Temporary Internet Files\Content.IE5\JTY0FJC8\MC900223018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860" y="3667193"/>
            <a:ext cx="1979734" cy="87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9" descr="C:\Users\Parobkova\AppData\Local\Microsoft\Windows\Temporary Internet Files\Content.IE5\JTY0FJC8\MC900223018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104" y="3256348"/>
            <a:ext cx="1979734" cy="87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C:\Users\Parobkova\AppData\Local\Microsoft\Windows\Temporary Internet Files\Content.IE5\MYUXXO76\MC900344461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82" y="6160903"/>
            <a:ext cx="1003313" cy="69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C:\Users\Parobkova\AppData\Local\Microsoft\Windows\Temporary Internet Files\Content.IE5\MYUXXO76\MC900344461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646" y="6398832"/>
            <a:ext cx="709154" cy="4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Picture 33" descr="C:\Users\Parobkova\AppData\Local\Microsoft\Windows\Temporary Internet Files\Content.IE5\MYUXXO76\MC900344461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717" y="6397817"/>
            <a:ext cx="688158" cy="47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Pravá složená závorka 45"/>
          <p:cNvSpPr/>
          <p:nvPr/>
        </p:nvSpPr>
        <p:spPr>
          <a:xfrm>
            <a:off x="6722963" y="1916832"/>
            <a:ext cx="616475" cy="854369"/>
          </a:xfrm>
          <a:prstGeom prst="rightBrace">
            <a:avLst>
              <a:gd name="adj1" fmla="val 26312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557190" y="1949089"/>
            <a:ext cx="135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</a:t>
            </a:r>
            <a:r>
              <a:rPr lang="cs-CZ" dirty="0" smtClean="0"/>
              <a:t>echy a lišejníky</a:t>
            </a:r>
            <a:endParaRPr lang="cs-CZ" dirty="0"/>
          </a:p>
        </p:txBody>
      </p:sp>
      <p:pic>
        <p:nvPicPr>
          <p:cNvPr id="3108" name="Picture 36" descr="C:\Users\Parobkova\AppData\Local\Microsoft\Windows\Temporary Internet Files\Content.IE5\C6HKF02S\MC900250168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75" y="6326319"/>
            <a:ext cx="524360" cy="42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79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467544" y="476672"/>
            <a:ext cx="756084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>
                <a:solidFill>
                  <a:schemeClr val="bg1"/>
                </a:solidFill>
              </a:rPr>
              <a:t>Vodstvo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322316" y="5847304"/>
            <a:ext cx="784887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solidFill>
                  <a:schemeClr val="bg1"/>
                </a:solidFill>
              </a:rPr>
              <a:t>Do povodí této řeky patří většina území Čech.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322316" y="3869342"/>
            <a:ext cx="7848872" cy="969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solidFill>
                  <a:schemeClr val="bg1"/>
                </a:solidFill>
              </a:rPr>
              <a:t>Ve východních Čechách se do ní vlévá z levé strany </a:t>
            </a:r>
            <a:r>
              <a:rPr lang="cs-CZ" sz="2800" dirty="0" smtClean="0">
                <a:solidFill>
                  <a:srgbClr val="FFFF00"/>
                </a:solidFill>
              </a:rPr>
              <a:t>Úpa, Metuje, Orlice, Chrudimka</a:t>
            </a:r>
            <a:r>
              <a:rPr lang="cs-CZ" sz="2800" dirty="0" smtClean="0">
                <a:solidFill>
                  <a:schemeClr val="bg1"/>
                </a:solidFill>
              </a:rPr>
              <a:t>.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10" name="Zaoblený obdélník 9"/>
          <p:cNvSpPr/>
          <p:nvPr/>
        </p:nvSpPr>
        <p:spPr>
          <a:xfrm>
            <a:off x="366312" y="3140968"/>
            <a:ext cx="784887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solidFill>
                  <a:schemeClr val="bg1"/>
                </a:solidFill>
              </a:rPr>
              <a:t>Její největší pravý přítok tvoří </a:t>
            </a:r>
            <a:r>
              <a:rPr lang="cs-CZ" sz="2800" dirty="0" smtClean="0">
                <a:solidFill>
                  <a:srgbClr val="FFFF00"/>
                </a:solidFill>
              </a:rPr>
              <a:t>Cidlina</a:t>
            </a:r>
            <a:r>
              <a:rPr lang="cs-CZ" sz="2800" dirty="0" smtClean="0">
                <a:solidFill>
                  <a:schemeClr val="bg1"/>
                </a:solidFill>
              </a:rPr>
              <a:t>.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322316" y="5127224"/>
            <a:ext cx="784887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solidFill>
                  <a:schemeClr val="bg1"/>
                </a:solidFill>
              </a:rPr>
              <a:t>Tato řeka pramení v Krkonoších.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83568" y="1916832"/>
            <a:ext cx="6395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i="1" dirty="0" smtClean="0">
                <a:solidFill>
                  <a:srgbClr val="FFC000"/>
                </a:solidFill>
              </a:rPr>
              <a:t>Hádej, o kterou řeku se jedná?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706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323528" y="260648"/>
            <a:ext cx="820891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Vodstvo</a:t>
            </a:r>
            <a:endParaRPr lang="cs-CZ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94" y="980728"/>
            <a:ext cx="8668086" cy="5790067"/>
          </a:xfrm>
          <a:prstGeom prst="rect">
            <a:avLst/>
          </a:prstGeom>
          <a:effectLst>
            <a:softEdge rad="444500"/>
          </a:effectLst>
        </p:spPr>
      </p:pic>
      <p:sp>
        <p:nvSpPr>
          <p:cNvPr id="8" name="Zaoblený obdélník 7"/>
          <p:cNvSpPr/>
          <p:nvPr/>
        </p:nvSpPr>
        <p:spPr>
          <a:xfrm>
            <a:off x="4644008" y="1916832"/>
            <a:ext cx="1584176" cy="28803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2">
                    <a:lumMod val="25000"/>
                  </a:schemeClr>
                </a:solidFill>
              </a:rPr>
              <a:t>1. Labe</a:t>
            </a:r>
            <a:endParaRPr lang="cs-CZ" sz="24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6516216" y="2339930"/>
            <a:ext cx="1584176" cy="28803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2">
                    <a:lumMod val="25000"/>
                  </a:schemeClr>
                </a:solidFill>
              </a:rPr>
              <a:t>2</a:t>
            </a:r>
            <a:r>
              <a:rPr lang="cs-CZ" sz="2400" dirty="0" smtClean="0">
                <a:solidFill>
                  <a:schemeClr val="tx2">
                    <a:lumMod val="25000"/>
                  </a:schemeClr>
                </a:solidFill>
              </a:rPr>
              <a:t>. Metuje</a:t>
            </a:r>
            <a:endParaRPr lang="cs-CZ" sz="24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7308304" y="4149080"/>
            <a:ext cx="1584176" cy="28803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2">
                    <a:lumMod val="25000"/>
                  </a:schemeClr>
                </a:solidFill>
              </a:rPr>
              <a:t>3</a:t>
            </a:r>
            <a:r>
              <a:rPr lang="cs-CZ" sz="2400" dirty="0" smtClean="0">
                <a:solidFill>
                  <a:schemeClr val="tx2">
                    <a:lumMod val="25000"/>
                  </a:schemeClr>
                </a:solidFill>
              </a:rPr>
              <a:t>. Orlice</a:t>
            </a:r>
            <a:endParaRPr lang="cs-CZ" sz="24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5711938" y="5957517"/>
            <a:ext cx="2380426" cy="28803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2">
                    <a:lumMod val="25000"/>
                  </a:schemeClr>
                </a:solidFill>
              </a:rPr>
              <a:t>4. Chrudimka</a:t>
            </a:r>
            <a:endParaRPr lang="cs-CZ" sz="24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6508188" y="1533243"/>
            <a:ext cx="1584176" cy="38358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2">
                    <a:lumMod val="25000"/>
                  </a:schemeClr>
                </a:solidFill>
              </a:rPr>
              <a:t>5</a:t>
            </a:r>
            <a:r>
              <a:rPr lang="cs-CZ" sz="2400" dirty="0" smtClean="0">
                <a:solidFill>
                  <a:schemeClr val="tx2">
                    <a:lumMod val="25000"/>
                  </a:schemeClr>
                </a:solidFill>
              </a:rPr>
              <a:t>. Úpa</a:t>
            </a:r>
            <a:endParaRPr lang="cs-CZ" sz="24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3635896" y="3250348"/>
            <a:ext cx="1584176" cy="28803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2">
                    <a:lumMod val="25000"/>
                  </a:schemeClr>
                </a:solidFill>
              </a:rPr>
              <a:t>6</a:t>
            </a:r>
            <a:r>
              <a:rPr lang="cs-CZ" sz="2400" dirty="0" smtClean="0">
                <a:solidFill>
                  <a:schemeClr val="tx2">
                    <a:lumMod val="25000"/>
                  </a:schemeClr>
                </a:solidFill>
              </a:rPr>
              <a:t>. Cidlina</a:t>
            </a:r>
            <a:endParaRPr lang="cs-CZ" sz="24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082990" y="6381328"/>
            <a:ext cx="898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[Obr.3]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390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8 0.02269 L -0.08541 0.04491 L -0.07013 0.0632 L -0.07621 0.09144 L -0.06562 0.12986 L -0.06406 0.15417 L -0.03385 0.17824 L -0.03229 0.20672 L -0.02013 0.22894 L 0.01164 0.26111 L 0.01771 0.27732 L -0.00659 0.31968 L -0.01875 0.35 L -0.01562 0.41459 L -0.01111 0.44699 L -0.07621 0.4551 L -0.12934 0.45718 L -0.18072 0.45718 L -0.19444 0.40463 L -0.21562 0.37431 L -0.27013 0.38449 L -0.32777 0.36227 L -0.37326 0.28935 L -0.40208 0.21273 L -0.42934 0.23079 L -0.44288 0.18241 L -0.45659 0.17223 L -0.48072 0.17431 L -0.4868 0.11366 L -0.45347 0.08542 L -0.43836 0.03287 L -0.43993 -0.01967 L -0.446 -0.09838 " pathEditMode="relative" ptsTypes="AAAAAAAAAAAAAAAAAAAAAAAAAAAAAAAAA">
                                      <p:cBhvr>
                                        <p:cTn id="6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21 0.00347 -0.00972 0.00764 -0.0151 0.01018 C -0.02031 0.01667 -0.02639 0.02176 -0.03177 0.02824 C -0.03715 0.03472 -0.03819 0.03843 -0.04392 0.04236 C -0.04896 0.04583 -0.05521 0.04606 -0.06059 0.04838 C -0.06163 0.04977 -0.0625 0.05162 -0.06371 0.05255 C -0.0651 0.0537 -0.06823 0.05463 -0.06823 0.05463 L -0.03784 0.06667 L -0.03177 0.09699 L -0.02587 0.11319 L -0.03646 0.11921 L -0.03038 0.13935 L -0.03646 0.15764 L -0.03941 0.17569 L -0.03177 0.1838 L -0.03941 0.2 L -0.07118 0.2 L -0.10156 0.19583 " pathEditMode="relative" ptsTypes="ffffffAAAAAAAA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-0.0849 0.07454 L -0.09688 0.11111 L -0.14098 0.11505 L -0.18629 0.11505 L -0.21823 0.0787 L -0.2349 0.06042 L -0.25 0.03009 L -0.27431 0.01805 L -0.29549 0.02407 " pathEditMode="relative" ptsTypes="AAAAAA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36 0.01112 L -0.21059 -0.01319 L -0.23628 -0.03125 L -0.26962 -0.05763 L -0.2908 -0.06759 L -0.2559 -0.10416 L -0.22118 -0.1243 L -0.21805 -0.15046 L -0.22864 -0.17083 " pathEditMode="relative" ptsTypes="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-0.01528 -0.00185 L -0.0743 0.05671 L -0.15764 0.11111 L -0.15607 0.16574 L -0.12882 0.18588 L -0.11059 0.23241 L -0.1243 0.29306 L -0.12882 0.22847 " pathEditMode="relative" ptsTypes="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823 0.01412 L -0.01215 0.04444 L -0.00313 0.07893 L -0.00608 0.11921 L -0.0151 0.13542 L -0.02569 0.15556 L -0.05451 0.15764 L -0.08646 0.1919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Živly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Živly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Živly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1178</TotalTime>
  <Words>696</Words>
  <Application>Microsoft Office PowerPoint</Application>
  <PresentationFormat>Předvádění na obrazovce (4:3)</PresentationFormat>
  <Paragraphs>173</Paragraphs>
  <Slides>29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0" baseType="lpstr">
      <vt:lpstr>Živly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Parobkova</dc:creator>
  <cp:lastModifiedBy>Parobkova</cp:lastModifiedBy>
  <cp:revision>125</cp:revision>
  <dcterms:created xsi:type="dcterms:W3CDTF">2013-01-10T19:24:59Z</dcterms:created>
  <dcterms:modified xsi:type="dcterms:W3CDTF">2013-02-18T19:20:31Z</dcterms:modified>
</cp:coreProperties>
</file>