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86" r:id="rId3"/>
    <p:sldId id="256" r:id="rId4"/>
    <p:sldId id="288" r:id="rId5"/>
    <p:sldId id="287" r:id="rId6"/>
    <p:sldId id="295" r:id="rId7"/>
    <p:sldId id="258" r:id="rId8"/>
    <p:sldId id="296" r:id="rId9"/>
    <p:sldId id="262" r:id="rId10"/>
    <p:sldId id="265" r:id="rId11"/>
    <p:sldId id="290" r:id="rId12"/>
    <p:sldId id="297" r:id="rId13"/>
    <p:sldId id="292" r:id="rId14"/>
    <p:sldId id="294" r:id="rId15"/>
    <p:sldId id="266" r:id="rId16"/>
    <p:sldId id="291" r:id="rId17"/>
    <p:sldId id="293" r:id="rId18"/>
    <p:sldId id="267" r:id="rId19"/>
    <p:sldId id="268" r:id="rId20"/>
    <p:sldId id="301" r:id="rId21"/>
    <p:sldId id="302" r:id="rId22"/>
    <p:sldId id="298" r:id="rId23"/>
    <p:sldId id="299" r:id="rId24"/>
    <p:sldId id="30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  <a:srgbClr val="FF6600"/>
    <a:srgbClr val="FF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" y="11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9D12C-CEBC-4E44-9122-C5CF71136203}" type="datetimeFigureOut">
              <a:rPr lang="cs-CZ" smtClean="0"/>
              <a:pPr/>
              <a:t>22.3.2013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E03B9-0BBE-4425-985E-E6044A6DF47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22.3.2013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22.3.2013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22.3.2013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22.3.2013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22.3.2013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22.3.2013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CBB70-633A-4CF8-ACB3-4F5D773EF1CA}" type="datetimeFigureOut">
              <a:rPr lang="cs-CZ" smtClean="0"/>
              <a:pPr/>
              <a:t>22.3.2013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1.png"/><Relationship Id="rId2" Type="http://schemas.openxmlformats.org/officeDocument/2006/relationships/hyperlink" Target="http://cs.wikipedia.org/wiki/K%C5%AF%C5%88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8.wmf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hyperlink" Target="http://cs.wikipedia.org/wiki/K%C5%AF%C5%88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hyperlink" Target="http://cs.wikipedia.org/wiki/K%C5%AF%C5%88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9.wmf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oubor:Przewalskipferd colog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9014"/>
            <a:ext cx="8352928" cy="621069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5536" y="476672"/>
            <a:ext cx="83529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Kůň Převalského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6" name="Picture 3" descr="C:\Users\Administrator\AppData\Local\Microsoft\Windows\Temporary Internet Files\Content.IE5\8DP94XJC\MC900432672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85184"/>
            <a:ext cx="1414735" cy="141473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3851920" y="4509120"/>
            <a:ext cx="4608512" cy="16561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jediný žijící předek zdomácnělého koně,  v současnosti v zoologických zahradách, ZOO Praha vypustila několik zvířat do volné přírody v Mongolsku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2" y="62068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obr.2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pload.wikimedia.org/wikipedia/commons/e/e5/Somali_Wild_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5536" y="476672"/>
            <a:ext cx="83529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Osel africký (somálský)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6" name="Picture 3" descr="C:\Users\Administrator\AppData\Local\Microsoft\Windows\Temporary Internet Files\Content.IE5\8DP94XJC\MC900432672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85184"/>
            <a:ext cx="1414735" cy="141473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3851920" y="4797152"/>
            <a:ext cx="4608512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při napadení stáda se vůdčí hřebec postaví na obranu, zbytek stáda prchá do bezpečí 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2" y="62068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obr.3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076056" y="786190"/>
            <a:ext cx="30963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Kříženec samce osla se samicí koně (kobylou)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827584" y="786190"/>
            <a:ext cx="32403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Kříženec samice osla se samcem koně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hlinkClick r:id="rId2" tooltip="Kůň"/>
              </a:rPr>
              <a:t>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220072" y="2708920"/>
            <a:ext cx="2880320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MULA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899592" y="2708920"/>
            <a:ext cx="2880320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MEZEK</a:t>
            </a:r>
          </a:p>
        </p:txBody>
      </p:sp>
      <p:pic>
        <p:nvPicPr>
          <p:cNvPr id="33798" name="Picture 6" descr="C:\Users\PC2\AppData\Local\Microsoft\Windows\Temporary Internet Files\Content.IE5\NHU9MN8A\MC9003515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77072"/>
            <a:ext cx="3185840" cy="2092359"/>
          </a:xfrm>
          <a:prstGeom prst="rect">
            <a:avLst/>
          </a:prstGeom>
          <a:noFill/>
        </p:spPr>
      </p:pic>
      <p:pic>
        <p:nvPicPr>
          <p:cNvPr id="33799" name="Picture 7" descr="C:\Users\PC2\AppData\Local\Microsoft\Windows\Temporary Internet Files\Content.IE5\6IUBC28R\MC9003302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97152"/>
            <a:ext cx="1812925" cy="1590675"/>
          </a:xfrm>
          <a:prstGeom prst="rect">
            <a:avLst/>
          </a:prstGeom>
          <a:noFill/>
        </p:spPr>
      </p:pic>
      <p:pic>
        <p:nvPicPr>
          <p:cNvPr id="33802" name="Picture 10" descr="C:\Users\PC2\AppData\Local\Microsoft\Windows\Temporary Internet Files\Content.IE5\SULE2U9H\MC900329533[2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869160"/>
            <a:ext cx="1819275" cy="1468438"/>
          </a:xfrm>
          <a:prstGeom prst="rect">
            <a:avLst/>
          </a:prstGeom>
          <a:noFill/>
        </p:spPr>
      </p:pic>
      <p:pic>
        <p:nvPicPr>
          <p:cNvPr id="10" name="Picture 3" descr="C:\Users\Administrator\AppData\Local\Microsoft\Windows\Temporary Internet Files\Content.IE5\8DP94XJC\MC900432672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76672"/>
            <a:ext cx="1414735" cy="1414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oubor:Zebra 1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5536" y="476672"/>
            <a:ext cx="83529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Zebra stepní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6" name="Picture 3" descr="C:\Users\Administrator\AppData\Local\Microsoft\Windows\Temporary Internet Files\Content.IE5\8DP94XJC\MC900432672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85184"/>
            <a:ext cx="1414735" cy="1414735"/>
          </a:xfrm>
          <a:prstGeom prst="rect">
            <a:avLst/>
          </a:prstGeom>
          <a:noFill/>
        </p:spPr>
      </p:pic>
      <p:sp>
        <p:nvSpPr>
          <p:cNvPr id="8" name="Zaoblený obdélník 7"/>
          <p:cNvSpPr/>
          <p:nvPr/>
        </p:nvSpPr>
        <p:spPr>
          <a:xfrm>
            <a:off x="3851920" y="4077072"/>
            <a:ext cx="4608512" cy="20882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nejhojnější ze 4 žijících druhů zeber, proměnlivá kresba (maskování), směrem k jihu jsou pruhy obvykle světlejší , válcovité tělo a štíhlé nohy; na krku malá hříva, výborný zrak a sluch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7544" y="62068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obr.4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484784"/>
            <a:ext cx="7920880" cy="48936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cs-CZ" sz="2400" dirty="0" smtClean="0">
              <a:latin typeface="Comic Sans MS" pitchFamily="66" charset="0"/>
            </a:endParaRPr>
          </a:p>
          <a:p>
            <a:pPr algn="ctr">
              <a:defRPr/>
            </a:pPr>
            <a:endParaRPr lang="cs-CZ" sz="3200" dirty="0" smtClean="0">
              <a:latin typeface="Comic Sans MS" pitchFamily="66" charset="0"/>
            </a:endParaRPr>
          </a:p>
          <a:p>
            <a:pPr algn="ctr">
              <a:defRPr/>
            </a:pPr>
            <a:r>
              <a:rPr lang="cs-CZ" sz="3200" dirty="0" smtClean="0">
                <a:latin typeface="Comic Sans MS" pitchFamily="66" charset="0"/>
                <a:hlinkClick r:id="rId2" action="ppaction://hlinksldjump"/>
              </a:rPr>
              <a:t>Tapír jihoamerický</a:t>
            </a:r>
            <a:r>
              <a:rPr lang="cs-CZ" sz="3200" dirty="0" smtClean="0">
                <a:latin typeface="Comic Sans MS" pitchFamily="66" charset="0"/>
              </a:rPr>
              <a:t> – Jižní Amerika</a:t>
            </a:r>
          </a:p>
          <a:p>
            <a:pPr algn="ctr">
              <a:defRPr/>
            </a:pPr>
            <a:endParaRPr lang="cs-CZ" sz="3200" dirty="0" smtClean="0">
              <a:latin typeface="Comic Sans MS" pitchFamily="66" charset="0"/>
            </a:endParaRPr>
          </a:p>
          <a:p>
            <a:pPr algn="ctr">
              <a:defRPr/>
            </a:pPr>
            <a:r>
              <a:rPr lang="cs-CZ" sz="3200" dirty="0" smtClean="0">
                <a:latin typeface="Comic Sans MS" pitchFamily="66" charset="0"/>
                <a:hlinkClick r:id="rId3" action="ppaction://hlinksldjump"/>
              </a:rPr>
              <a:t>Tapír </a:t>
            </a:r>
            <a:r>
              <a:rPr lang="cs-CZ" sz="3200" dirty="0" err="1" smtClean="0">
                <a:latin typeface="Comic Sans MS" pitchFamily="66" charset="0"/>
                <a:hlinkClick r:id="rId3" action="ppaction://hlinksldjump"/>
              </a:rPr>
              <a:t>čabrakový</a:t>
            </a:r>
            <a:r>
              <a:rPr lang="cs-CZ" sz="3200" dirty="0" smtClean="0">
                <a:latin typeface="Comic Sans MS" pitchFamily="66" charset="0"/>
              </a:rPr>
              <a:t> – Asie</a:t>
            </a:r>
            <a:endParaRPr lang="cs-CZ" sz="3200" dirty="0">
              <a:latin typeface="Comic Sans MS" pitchFamily="66" charset="0"/>
            </a:endParaRPr>
          </a:p>
          <a:p>
            <a:pPr algn="ctr">
              <a:defRPr/>
            </a:pPr>
            <a:endParaRPr lang="cs-CZ" sz="3200" dirty="0" smtClean="0">
              <a:latin typeface="Comic Sans MS" pitchFamily="66" charset="0"/>
            </a:endParaRPr>
          </a:p>
          <a:p>
            <a:pPr algn="ctr">
              <a:defRPr/>
            </a:pPr>
            <a:endParaRPr lang="cs-CZ" sz="3200" dirty="0">
              <a:latin typeface="Comic Sans MS" pitchFamily="66" charset="0"/>
            </a:endParaRPr>
          </a:p>
          <a:p>
            <a:pPr algn="ctr">
              <a:defRPr/>
            </a:pPr>
            <a:endParaRPr lang="cs-CZ" sz="3200" dirty="0" smtClean="0">
              <a:latin typeface="Comic Sans MS" pitchFamily="66" charset="0"/>
            </a:endParaRPr>
          </a:p>
          <a:p>
            <a:pPr algn="ctr">
              <a:defRPr/>
            </a:pPr>
            <a:endParaRPr lang="cs-CZ" sz="3200" dirty="0">
              <a:latin typeface="Comic Sans MS" pitchFamily="66" charset="0"/>
            </a:endParaRPr>
          </a:p>
          <a:p>
            <a:pPr>
              <a:defRPr/>
            </a:pPr>
            <a:endParaRPr lang="cs-CZ" sz="3200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548680"/>
            <a:ext cx="792088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cs-CZ" sz="4000" dirty="0" err="1" smtClean="0">
                <a:latin typeface="Comic Sans MS" pitchFamily="66" charset="0"/>
              </a:rPr>
              <a:t>Tapírovití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pic>
        <p:nvPicPr>
          <p:cNvPr id="38914" name="Picture 2" descr="C:\Users\PC2\AppData\Local\Microsoft\Windows\Temporary Internet Files\Content.IE5\6IUBC28R\MC900329671[2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365104"/>
            <a:ext cx="2160240" cy="1722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bor:Tapí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5536" y="476672"/>
            <a:ext cx="83529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Tapír jihoamerický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5" name="Picture 3" descr="C:\Users\Administrator\AppData\Local\Microsoft\Windows\Temporary Internet Files\Content.IE5\8DP94XJC\MC900432672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85184"/>
            <a:ext cx="1414735" cy="1414735"/>
          </a:xfrm>
          <a:prstGeom prst="rect">
            <a:avLst/>
          </a:prstGeom>
          <a:noFill/>
        </p:spPr>
      </p:pic>
      <p:sp>
        <p:nvSpPr>
          <p:cNvPr id="7" name="Zaoblený obdélník 6"/>
          <p:cNvSpPr/>
          <p:nvPr/>
        </p:nvSpPr>
        <p:spPr>
          <a:xfrm>
            <a:off x="3851920" y="4437112"/>
            <a:ext cx="4608512" cy="1728192"/>
          </a:xfrm>
          <a:prstGeom prst="roundRect">
            <a:avLst/>
          </a:prstGeom>
          <a:solidFill>
            <a:srgbClr val="FF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jednobarevné zbarvení, svalnatý hřeben na hlavě, krátká stojatá hříva, ostrý čich a dobrý sluch k vyhledávání potravy a zjišťování nebezpečí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62068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obr.5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TapirAtSD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619268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5536" y="476672"/>
            <a:ext cx="83529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Tapír </a:t>
            </a:r>
            <a:r>
              <a:rPr lang="cs-CZ" sz="2800" dirty="0" err="1" smtClean="0">
                <a:latin typeface="Comic Sans MS" pitchFamily="66" charset="0"/>
              </a:rPr>
              <a:t>čabrakový</a:t>
            </a:r>
            <a:r>
              <a:rPr lang="cs-CZ" sz="2800" dirty="0" smtClean="0">
                <a:latin typeface="Comic Sans MS" pitchFamily="66" charset="0"/>
              </a:rPr>
              <a:t> (indický)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6" name="Picture 3" descr="C:\Users\Administrator\AppData\Local\Microsoft\Windows\Temporary Internet Files\Content.IE5\8DP94XJC\MC900432672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85184"/>
            <a:ext cx="1414735" cy="141473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3851920" y="4797152"/>
            <a:ext cx="4608512" cy="1368152"/>
          </a:xfrm>
          <a:prstGeom prst="roundRect">
            <a:avLst/>
          </a:prstGeom>
          <a:solidFill>
            <a:srgbClr val="FF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přední a zadní část těla zbarvená černě, prostřední část šedobílá  (ochranné zbarvení)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7544" y="62068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obr.6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484784"/>
            <a:ext cx="7920880" cy="48936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cs-CZ" sz="2400" dirty="0" smtClean="0">
              <a:latin typeface="Comic Sans MS" pitchFamily="66" charset="0"/>
            </a:endParaRPr>
          </a:p>
          <a:p>
            <a:pPr algn="ctr">
              <a:defRPr/>
            </a:pPr>
            <a:endParaRPr lang="cs-CZ" sz="3200" dirty="0" smtClean="0">
              <a:latin typeface="Comic Sans MS" pitchFamily="66" charset="0"/>
            </a:endParaRPr>
          </a:p>
          <a:p>
            <a:pPr algn="ctr">
              <a:defRPr/>
            </a:pPr>
            <a:r>
              <a:rPr lang="cs-CZ" sz="3200" dirty="0" smtClean="0">
                <a:latin typeface="Comic Sans MS" pitchFamily="66" charset="0"/>
                <a:hlinkClick r:id="rId2" action="ppaction://hlinksldjump"/>
              </a:rPr>
              <a:t>Nosorožec indický</a:t>
            </a:r>
            <a:r>
              <a:rPr lang="cs-CZ" sz="3200" dirty="0" smtClean="0">
                <a:latin typeface="Comic Sans MS" pitchFamily="66" charset="0"/>
              </a:rPr>
              <a:t> – Asie</a:t>
            </a:r>
          </a:p>
          <a:p>
            <a:pPr algn="ctr">
              <a:defRPr/>
            </a:pPr>
            <a:endParaRPr lang="cs-CZ" sz="3200" dirty="0">
              <a:latin typeface="Comic Sans MS" pitchFamily="66" charset="0"/>
            </a:endParaRPr>
          </a:p>
          <a:p>
            <a:pPr algn="ctr">
              <a:defRPr/>
            </a:pPr>
            <a:r>
              <a:rPr lang="cs-CZ" sz="3200" dirty="0" smtClean="0">
                <a:latin typeface="Comic Sans MS" pitchFamily="66" charset="0"/>
                <a:hlinkClick r:id="rId3" action="ppaction://hlinksldjump"/>
              </a:rPr>
              <a:t>Nosorožec dvourohý</a:t>
            </a:r>
            <a:r>
              <a:rPr lang="cs-CZ" sz="3200" dirty="0" smtClean="0">
                <a:latin typeface="Comic Sans MS" pitchFamily="66" charset="0"/>
              </a:rPr>
              <a:t> – Afrika</a:t>
            </a:r>
          </a:p>
          <a:p>
            <a:pPr algn="ctr">
              <a:defRPr/>
            </a:pPr>
            <a:endParaRPr lang="cs-CZ" sz="3200" dirty="0" smtClean="0">
              <a:latin typeface="Comic Sans MS" pitchFamily="66" charset="0"/>
            </a:endParaRPr>
          </a:p>
          <a:p>
            <a:pPr algn="ctr">
              <a:defRPr/>
            </a:pPr>
            <a:endParaRPr lang="cs-CZ" sz="3200" dirty="0">
              <a:latin typeface="Comic Sans MS" pitchFamily="66" charset="0"/>
            </a:endParaRPr>
          </a:p>
          <a:p>
            <a:pPr algn="ctr">
              <a:defRPr/>
            </a:pPr>
            <a:endParaRPr lang="cs-CZ" sz="3200" dirty="0" smtClean="0">
              <a:latin typeface="Comic Sans MS" pitchFamily="66" charset="0"/>
            </a:endParaRPr>
          </a:p>
          <a:p>
            <a:pPr algn="ctr">
              <a:defRPr/>
            </a:pPr>
            <a:endParaRPr lang="cs-CZ" sz="3200" dirty="0">
              <a:latin typeface="Comic Sans MS" pitchFamily="66" charset="0"/>
            </a:endParaRPr>
          </a:p>
          <a:p>
            <a:pPr>
              <a:defRPr/>
            </a:pPr>
            <a:endParaRPr lang="cs-CZ" sz="3200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548680"/>
            <a:ext cx="792088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cs-CZ" sz="4000" dirty="0" err="1" smtClean="0">
                <a:latin typeface="Comic Sans MS" pitchFamily="66" charset="0"/>
              </a:rPr>
              <a:t>Nosorožcovití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pic>
        <p:nvPicPr>
          <p:cNvPr id="39938" name="Picture 2" descr="C:\Users\PC2\AppData\Local\Microsoft\Windows\Temporary Internet Files\Content.IE5\M9YKJLWA\MC900329500[2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653136"/>
            <a:ext cx="246095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bor:Indian Rhinoce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3528" y="476672"/>
            <a:ext cx="842493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Nosorožec indický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5" name="Picture 3" descr="C:\Users\Administrator\AppData\Local\Microsoft\Windows\Temporary Internet Files\Content.IE5\8DP94XJC\MC900432672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85184"/>
            <a:ext cx="1414735" cy="1414735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3851920" y="4437112"/>
            <a:ext cx="4608512" cy="172819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kůže vytváří pláty spojené hlubokými záhyby (nosorožec vypadá jako by měl brnění)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7544" y="62068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obr.7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Diceros bicornis Dvur zoo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8364119" cy="619268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5536" y="476672"/>
            <a:ext cx="83529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Nosorožec dvourohý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5" name="Picture 3" descr="C:\Users\Administrator\AppData\Local\Microsoft\Windows\Temporary Internet Files\Content.IE5\8DP94XJC\MC900432672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85184"/>
            <a:ext cx="1414735" cy="1414735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3851920" y="4581128"/>
            <a:ext cx="4608512" cy="172819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</a:rPr>
              <a:t>kůže šedé barvy, téměř holá, bez větších kožních záhybů; srst pouze na koncích uší a ocasu; dva rohy z keratinu (rohoviny)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2" y="62068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obr.8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Biologie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živočichů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Lichokopytníci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VY_32_INOVACE_19.13.ZAT.PR.7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25. 01. 2013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83568" y="1556792"/>
          <a:ext cx="7344809" cy="2243328"/>
        </p:xfrm>
        <a:graphic>
          <a:graphicData uri="http://schemas.openxmlformats.org/drawingml/2006/table">
            <a:tbl>
              <a:tblPr/>
              <a:tblGrid>
                <a:gridCol w="734401"/>
                <a:gridCol w="734401"/>
                <a:gridCol w="734401"/>
                <a:gridCol w="734401"/>
                <a:gridCol w="734401"/>
                <a:gridCol w="734401"/>
                <a:gridCol w="734401"/>
                <a:gridCol w="734401"/>
                <a:gridCol w="734401"/>
                <a:gridCol w="735200"/>
              </a:tblGrid>
              <a:tr h="25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1.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2.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3.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4.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5.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6.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7.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8.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71600" y="40466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V tajence se ukrývá název zoologické zahrady, která má největší úspěchy v chovu koně Převalského na světě.</a:t>
            </a:r>
            <a:endParaRPr lang="cs-CZ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99592" y="422108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 smtClean="0">
                <a:latin typeface="Comic Sans MS" pitchFamily="66" charset="0"/>
              </a:rPr>
              <a:t>1. </a:t>
            </a:r>
            <a:r>
              <a:rPr lang="cs-CZ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kříženec samice osla se samcem koně</a:t>
            </a:r>
            <a:r>
              <a:rPr lang="cs-CZ" dirty="0" smtClean="0">
                <a:latin typeface="Comic Sans MS" pitchFamily="66" charset="0"/>
                <a:ea typeface="Times New Roman" pitchFamily="18" charset="0"/>
                <a:cs typeface="Arial" pitchFamily="34" charset="0"/>
                <a:hlinkClick r:id="rId2" tooltip="Kůň"/>
              </a:rPr>
              <a:t> 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2. nauka o koních</a:t>
            </a:r>
          </a:p>
          <a:p>
            <a:r>
              <a:rPr lang="cs-CZ" dirty="0" smtClean="0">
                <a:latin typeface="Comic Sans MS" pitchFamily="66" charset="0"/>
              </a:rPr>
              <a:t>3. samice koně, která už rodila </a:t>
            </a:r>
          </a:p>
          <a:p>
            <a:r>
              <a:rPr lang="cs-CZ" dirty="0" smtClean="0">
                <a:latin typeface="Comic Sans MS" pitchFamily="66" charset="0"/>
              </a:rPr>
              <a:t>4. dýchací orgán savců</a:t>
            </a:r>
          </a:p>
          <a:p>
            <a:r>
              <a:rPr lang="cs-CZ" dirty="0" smtClean="0">
                <a:latin typeface="Comic Sans MS" pitchFamily="66" charset="0"/>
              </a:rPr>
              <a:t>5. rohovina</a:t>
            </a:r>
          </a:p>
          <a:p>
            <a:r>
              <a:rPr lang="cs-CZ" dirty="0" smtClean="0">
                <a:latin typeface="Comic Sans MS" pitchFamily="66" charset="0"/>
              </a:rPr>
              <a:t>6. vykastrovaný samec koně</a:t>
            </a:r>
          </a:p>
          <a:p>
            <a:r>
              <a:rPr lang="cs-CZ" dirty="0" smtClean="0">
                <a:latin typeface="Comic Sans MS" pitchFamily="66" charset="0"/>
              </a:rPr>
              <a:t>7. samec koně</a:t>
            </a:r>
          </a:p>
          <a:p>
            <a:pPr lvl="0"/>
            <a:r>
              <a:rPr lang="cs-CZ" dirty="0" smtClean="0">
                <a:latin typeface="Comic Sans MS" pitchFamily="66" charset="0"/>
              </a:rPr>
              <a:t>8. </a:t>
            </a:r>
            <a:r>
              <a:rPr lang="cs-CZ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kříženec samce osla se samicí koně 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1027" name="Picture 3" descr="C:\Users\PC2\AppData\Local\Microsoft\Windows\Temporary Internet Files\Content.IE5\SULE2U9H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21088"/>
            <a:ext cx="1990363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755576" y="1484784"/>
          <a:ext cx="7344809" cy="2335104"/>
        </p:xfrm>
        <a:graphic>
          <a:graphicData uri="http://schemas.openxmlformats.org/drawingml/2006/table">
            <a:tbl>
              <a:tblPr/>
              <a:tblGrid>
                <a:gridCol w="734401"/>
                <a:gridCol w="734401"/>
                <a:gridCol w="734401"/>
                <a:gridCol w="734401"/>
                <a:gridCol w="734401"/>
                <a:gridCol w="734401"/>
                <a:gridCol w="734401"/>
                <a:gridCol w="734401"/>
                <a:gridCol w="734401"/>
                <a:gridCol w="735200"/>
              </a:tblGrid>
              <a:tr h="291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1.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M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Z</a:t>
                      </a:r>
                      <a:endParaRPr lang="cs-CZ" sz="1600" dirty="0">
                        <a:solidFill>
                          <a:srgbClr val="C0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K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2.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H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I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P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O</a:t>
                      </a:r>
                      <a:endParaRPr lang="cs-CZ" sz="1600" dirty="0">
                        <a:solidFill>
                          <a:srgbClr val="C0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L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O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G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I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3.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K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O</a:t>
                      </a:r>
                      <a:endParaRPr lang="cs-CZ" sz="1600" dirty="0">
                        <a:solidFill>
                          <a:srgbClr val="C0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B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Y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L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A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4.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P</a:t>
                      </a:r>
                      <a:endParaRPr lang="cs-CZ" sz="1600" dirty="0">
                        <a:solidFill>
                          <a:srgbClr val="C0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L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Í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C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5.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K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R</a:t>
                      </a:r>
                      <a:endParaRPr lang="cs-CZ" sz="1600" dirty="0">
                        <a:solidFill>
                          <a:srgbClr val="C0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A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T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I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N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6.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V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A</a:t>
                      </a:r>
                      <a:endParaRPr lang="cs-CZ" sz="1600" dirty="0">
                        <a:solidFill>
                          <a:srgbClr val="C0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L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A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Ch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7.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H</a:t>
                      </a:r>
                      <a:endParaRPr lang="cs-CZ" sz="1600" dirty="0">
                        <a:solidFill>
                          <a:srgbClr val="C0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Ř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B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C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8.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M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U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L</a:t>
                      </a: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A</a:t>
                      </a:r>
                      <a:endParaRPr lang="cs-CZ" sz="1600" dirty="0">
                        <a:solidFill>
                          <a:srgbClr val="C0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971600" y="41490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dirty="0" smtClean="0">
                <a:latin typeface="Comic Sans MS" pitchFamily="66" charset="0"/>
              </a:rPr>
              <a:t>1. </a:t>
            </a:r>
            <a:r>
              <a:rPr lang="cs-CZ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kříženec samice osla se samcem koně</a:t>
            </a:r>
            <a:r>
              <a:rPr lang="cs-CZ" dirty="0" smtClean="0">
                <a:latin typeface="Comic Sans MS" pitchFamily="66" charset="0"/>
                <a:ea typeface="Times New Roman" pitchFamily="18" charset="0"/>
                <a:cs typeface="Arial" pitchFamily="34" charset="0"/>
                <a:hlinkClick r:id="rId2" tooltip="Kůň"/>
              </a:rPr>
              <a:t> 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2. nauka o koních</a:t>
            </a:r>
          </a:p>
          <a:p>
            <a:r>
              <a:rPr lang="cs-CZ" dirty="0" smtClean="0">
                <a:latin typeface="Comic Sans MS" pitchFamily="66" charset="0"/>
              </a:rPr>
              <a:t>3. samice koně, která už rodila </a:t>
            </a:r>
          </a:p>
          <a:p>
            <a:r>
              <a:rPr lang="cs-CZ" dirty="0" smtClean="0">
                <a:latin typeface="Comic Sans MS" pitchFamily="66" charset="0"/>
              </a:rPr>
              <a:t>4. dýchací orgán savců</a:t>
            </a:r>
          </a:p>
          <a:p>
            <a:r>
              <a:rPr lang="cs-CZ" dirty="0" smtClean="0">
                <a:latin typeface="Comic Sans MS" pitchFamily="66" charset="0"/>
              </a:rPr>
              <a:t>5. rohovina</a:t>
            </a:r>
          </a:p>
          <a:p>
            <a:r>
              <a:rPr lang="cs-CZ" dirty="0" smtClean="0">
                <a:latin typeface="Comic Sans MS" pitchFamily="66" charset="0"/>
              </a:rPr>
              <a:t>6. vykastrovaný samec koně</a:t>
            </a:r>
          </a:p>
          <a:p>
            <a:r>
              <a:rPr lang="cs-CZ" dirty="0" smtClean="0">
                <a:latin typeface="Comic Sans MS" pitchFamily="66" charset="0"/>
              </a:rPr>
              <a:t>7. samec koně</a:t>
            </a:r>
          </a:p>
          <a:p>
            <a:pPr lvl="0"/>
            <a:r>
              <a:rPr lang="cs-CZ" dirty="0" smtClean="0">
                <a:latin typeface="Comic Sans MS" pitchFamily="66" charset="0"/>
              </a:rPr>
              <a:t>8. </a:t>
            </a:r>
            <a:r>
              <a:rPr lang="cs-CZ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kříženec samce osla se samicí koně 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79712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V tajence se ukrývá název zoologické zahrady, která má největší úspěchy v chovu koně Převalského na světě.</a:t>
            </a:r>
            <a:endParaRPr lang="cs-CZ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1" name="Picture 3" descr="C:\Users\PC2\AppData\Local\Microsoft\Windows\Temporary Internet Files\Content.IE5\SULE2U9H\MC9004420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933056"/>
            <a:ext cx="2304256" cy="243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2132856"/>
            <a:ext cx="856895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ČERNÍK, V. a kol. Přírodopis 2, Zoologie. Botanika. Praha : SPN, 1999, ISBN 80-7235-069-2. s. 56-57.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7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:[cit.2013-01-25].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WWW:&lt;http://commons.wikimedia.org/wiki/File:AAV-Stute-2.jpg?uselang=cs&gt;.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10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Lars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Schmitt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.[cit.2013-01-25].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WWW:&lt;http://commons.wikimedia.org/wiki/File:Przewalskipferd_cologne.jpg&gt;.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692696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11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Robert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Lawton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.[cit.2013-01-25].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WWW:&lt;http://commons.wikimedia.org/wiki/File:Somali_Wild_Ass.JPG?uselang=cs&gt;.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13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Joachim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Huber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.[cit.2013-01-25].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WWW:&lt;http://commons.wikimedia.org/wiki/File:Zebra_1424.jpg&gt;.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15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karelj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.[cit.2013-01-25].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WWW:&lt;http://commons.wikimedia.org/wiki/File:Tap%C3%ADr_1.jpg&gt;.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16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[OBR.6]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Sepht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.[cit.2013-01-25].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WWW:&lt;http://commons.wikimedia.org/wiki/File:TapirAtSDZ.jpgs&gt;.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18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[OBR.7]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:[cit.2013-01-25].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WWW:&lt;http://commons.wikimedia.org/wiki/File:Indian_Rhinoceros.jpg?uselang=cs&gt;.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692696"/>
            <a:ext cx="8208912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19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[OBR.8]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karelj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.[cit.2013-01-25].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WWW:&lt;http://commons.wikimedia.org/wiki/File:Diceros_bicornis_Dvur_zoo_3.jpg&gt;.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Nečíslovaný obrazový materiál je použit z kolekce programu Microsoft Office.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Lichokopytníci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827584" y="980728"/>
            <a:ext cx="7776864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4000" dirty="0" smtClean="0">
                <a:latin typeface="Comic Sans MS" pitchFamily="66" charset="0"/>
              </a:rPr>
              <a:t>Společné znaky lichokopytníků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8" name="sinice"/>
          <p:cNvSpPr/>
          <p:nvPr/>
        </p:nvSpPr>
        <p:spPr>
          <a:xfrm>
            <a:off x="1403648" y="3861048"/>
            <a:ext cx="2952328" cy="12961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našlapují na špičky = prstochodci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5076056" y="3789040"/>
            <a:ext cx="2952328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redukovaný počet prstů 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796136" y="2492896"/>
            <a:ext cx="2880320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býložravci</a:t>
            </a:r>
          </a:p>
        </p:txBody>
      </p:sp>
      <p:cxnSp>
        <p:nvCxnSpPr>
          <p:cNvPr id="29" name="Přímá spojovací šipka 28"/>
          <p:cNvCxnSpPr>
            <a:stCxn id="5" idx="2"/>
          </p:cNvCxnSpPr>
          <p:nvPr/>
        </p:nvCxnSpPr>
        <p:spPr>
          <a:xfrm flipH="1">
            <a:off x="3491880" y="1844824"/>
            <a:ext cx="1224136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>
            <a:off x="4716016" y="1844824"/>
            <a:ext cx="864096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>
            <a:off x="4716016" y="1844824"/>
            <a:ext cx="22322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>
            <a:off x="611560" y="2492896"/>
            <a:ext cx="2808312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velká zvířata</a:t>
            </a:r>
          </a:p>
        </p:txBody>
      </p:sp>
      <p:cxnSp>
        <p:nvCxnSpPr>
          <p:cNvPr id="26" name="Přímá spojovací šipka 25"/>
          <p:cNvCxnSpPr>
            <a:stCxn id="5" idx="2"/>
          </p:cNvCxnSpPr>
          <p:nvPr/>
        </p:nvCxnSpPr>
        <p:spPr>
          <a:xfrm flipH="1">
            <a:off x="2555776" y="1844824"/>
            <a:ext cx="216024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sinice"/>
          <p:cNvSpPr/>
          <p:nvPr/>
        </p:nvSpPr>
        <p:spPr>
          <a:xfrm>
            <a:off x="1979712" y="5373216"/>
            <a:ext cx="5544616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většina váhy obvykle na prostředním – třetím - prstu</a:t>
            </a:r>
          </a:p>
        </p:txBody>
      </p:sp>
      <p:cxnSp>
        <p:nvCxnSpPr>
          <p:cNvPr id="24" name="Přímá spojovací šipka 23"/>
          <p:cNvCxnSpPr/>
          <p:nvPr/>
        </p:nvCxnSpPr>
        <p:spPr>
          <a:xfrm flipH="1">
            <a:off x="4499992" y="1844824"/>
            <a:ext cx="216024" cy="35283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2\AppData\Local\Microsoft\Windows\Temporary Internet Files\Content.IE5\M9YKJLWA\MC9003295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988840"/>
            <a:ext cx="1584176" cy="834361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2339752" y="980728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Comic Sans MS" pitchFamily="66" charset="0"/>
              </a:rPr>
              <a:t>Lichokopytníci</a:t>
            </a:r>
            <a:endParaRPr lang="cs-CZ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059832" y="4869160"/>
            <a:ext cx="2952328" cy="1008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chemeClr val="tx1"/>
                </a:solidFill>
                <a:latin typeface="Comic Sans MS" pitchFamily="66" charset="0"/>
              </a:rPr>
              <a:t>Tapírovití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724128" y="2996952"/>
            <a:ext cx="2880320" cy="1008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chemeClr val="tx1"/>
                </a:solidFill>
                <a:latin typeface="Comic Sans MS" pitchFamily="66" charset="0"/>
              </a:rPr>
              <a:t>Nosorožcovití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31" name="Přímá spojovací šipka 30"/>
          <p:cNvCxnSpPr/>
          <p:nvPr/>
        </p:nvCxnSpPr>
        <p:spPr>
          <a:xfrm>
            <a:off x="4355976" y="1844824"/>
            <a:ext cx="864096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>
            <a:off x="4355976" y="1844824"/>
            <a:ext cx="302433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>
            <a:off x="539552" y="2924944"/>
            <a:ext cx="2664296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Koňovití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6" name="Přímá spojovací šipka 25"/>
          <p:cNvCxnSpPr>
            <a:stCxn id="5" idx="2"/>
            <a:endCxn id="21" idx="0"/>
          </p:cNvCxnSpPr>
          <p:nvPr/>
        </p:nvCxnSpPr>
        <p:spPr>
          <a:xfrm flipH="1">
            <a:off x="1871700" y="1844824"/>
            <a:ext cx="252028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2" descr="C:\Users\PC2\AppData\Local\Microsoft\Windows\Temporary Internet Files\Content.IE5\NHU9MN8A\MC9003302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1647850" cy="1033520"/>
          </a:xfrm>
          <a:prstGeom prst="rect">
            <a:avLst/>
          </a:prstGeom>
          <a:noFill/>
        </p:spPr>
      </p:pic>
      <p:pic>
        <p:nvPicPr>
          <p:cNvPr id="1028" name="Picture 4" descr="C:\Users\PC2\AppData\Local\Microsoft\Windows\Temporary Internet Files\Content.IE5\6IUBC28R\MC90032967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861048"/>
            <a:ext cx="1226368" cy="977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2\AppData\Local\Microsoft\Windows\Temporary Internet Files\Content.IE5\M9YKJLWA\MC9003295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988840"/>
            <a:ext cx="1584176" cy="834361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2339752" y="980728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Comic Sans MS" pitchFamily="66" charset="0"/>
              </a:rPr>
              <a:t>Počet prstů</a:t>
            </a:r>
            <a:endParaRPr lang="cs-CZ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059832" y="4653136"/>
            <a:ext cx="2952328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chemeClr val="tx1"/>
                </a:solidFill>
                <a:latin typeface="Comic Sans MS" pitchFamily="66" charset="0"/>
              </a:rPr>
              <a:t>Tapírovití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724128" y="2996952"/>
            <a:ext cx="2880320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chemeClr val="tx1"/>
                </a:solidFill>
                <a:latin typeface="Comic Sans MS" pitchFamily="66" charset="0"/>
              </a:rPr>
              <a:t>Nosorožcovití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31" name="Přímá spojovací šipka 30"/>
          <p:cNvCxnSpPr/>
          <p:nvPr/>
        </p:nvCxnSpPr>
        <p:spPr>
          <a:xfrm>
            <a:off x="4355976" y="1844824"/>
            <a:ext cx="792088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>
            <a:off x="4355976" y="1844824"/>
            <a:ext cx="302433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>
            <a:off x="539552" y="2924944"/>
            <a:ext cx="2664296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Koňovití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6" name="Přímá spojovací šipka 25"/>
          <p:cNvCxnSpPr>
            <a:stCxn id="5" idx="2"/>
            <a:endCxn id="21" idx="0"/>
          </p:cNvCxnSpPr>
          <p:nvPr/>
        </p:nvCxnSpPr>
        <p:spPr>
          <a:xfrm flipH="1">
            <a:off x="1871700" y="1844824"/>
            <a:ext cx="252028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2" descr="C:\Users\PC2\AppData\Local\Microsoft\Windows\Temporary Internet Files\Content.IE5\NHU9MN8A\MC9003302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1647850" cy="1033520"/>
          </a:xfrm>
          <a:prstGeom prst="rect">
            <a:avLst/>
          </a:prstGeom>
          <a:noFill/>
        </p:spPr>
      </p:pic>
      <p:pic>
        <p:nvPicPr>
          <p:cNvPr id="1028" name="Picture 4" descr="C:\Users\PC2\AppData\Local\Microsoft\Windows\Temporary Internet Files\Content.IE5\6IUBC28R\MC90032967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573016"/>
            <a:ext cx="1226368" cy="977634"/>
          </a:xfrm>
          <a:prstGeom prst="rect">
            <a:avLst/>
          </a:prstGeom>
          <a:noFill/>
        </p:spPr>
      </p:pic>
      <p:sp>
        <p:nvSpPr>
          <p:cNvPr id="13" name="Obdélník 12"/>
          <p:cNvSpPr/>
          <p:nvPr/>
        </p:nvSpPr>
        <p:spPr>
          <a:xfrm>
            <a:off x="611560" y="4149080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atin typeface="Comic Sans MS" pitchFamily="66" charset="0"/>
              </a:rPr>
              <a:t>1 prst</a:t>
            </a:r>
            <a:endParaRPr lang="cs-CZ" sz="2000" dirty="0">
              <a:latin typeface="Comic Sans MS" pitchFamily="66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940152" y="4149080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atin typeface="Comic Sans MS" pitchFamily="66" charset="0"/>
              </a:rPr>
              <a:t>3 prsty</a:t>
            </a:r>
            <a:endParaRPr lang="cs-CZ" sz="2000" dirty="0">
              <a:latin typeface="Comic Sans MS" pitchFamily="66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55776" y="5805264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atin typeface="Comic Sans MS" pitchFamily="66" charset="0"/>
              </a:rPr>
              <a:t>na předních končetinách 4 prsty a na zadních jen 3 prsty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AAV-Stu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Kůň domácí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755576" y="5373216"/>
            <a:ext cx="7560840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Lichokopytník, kterého znají i malé děti . . . 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4868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755576" y="3573016"/>
            <a:ext cx="2880320" cy="1368152"/>
          </a:xfrm>
          <a:prstGeom prst="roundRect">
            <a:avLst/>
          </a:prstGeom>
          <a:solidFill>
            <a:srgbClr val="FF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samice, která už rodila = kobyla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755576" y="2132856"/>
            <a:ext cx="2880320" cy="1080120"/>
          </a:xfrm>
          <a:prstGeom prst="roundRect">
            <a:avLst/>
          </a:prstGeom>
          <a:solidFill>
            <a:srgbClr val="FF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samice koně = klisna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5580112" y="3645024"/>
            <a:ext cx="2880320" cy="13681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vykastrovaný samec = valach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508104" y="2204864"/>
            <a:ext cx="2880320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samec = hřebec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3059832" y="5301208"/>
            <a:ext cx="288032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mládě koně = hříbě 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203848" y="620688"/>
            <a:ext cx="2880320" cy="1080120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nauka o koních = hipologie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484784"/>
            <a:ext cx="7920880" cy="48936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cs-CZ" sz="2400" dirty="0" smtClean="0">
              <a:latin typeface="Comic Sans MS" pitchFamily="66" charset="0"/>
            </a:endParaRPr>
          </a:p>
          <a:p>
            <a:pPr algn="ctr">
              <a:defRPr/>
            </a:pPr>
            <a:r>
              <a:rPr lang="cs-CZ" sz="3200" dirty="0" smtClean="0">
                <a:latin typeface="Comic Sans MS" pitchFamily="66" charset="0"/>
                <a:hlinkClick r:id="rId2" action="ppaction://hlinksldjump"/>
              </a:rPr>
              <a:t>Kůň Převalského</a:t>
            </a:r>
            <a:r>
              <a:rPr lang="cs-CZ" sz="3200" dirty="0" smtClean="0">
                <a:latin typeface="Comic Sans MS" pitchFamily="66" charset="0"/>
              </a:rPr>
              <a:t> – Mongolsko, Čína</a:t>
            </a:r>
          </a:p>
          <a:p>
            <a:pPr algn="ctr">
              <a:defRPr/>
            </a:pPr>
            <a:endParaRPr lang="cs-CZ" sz="3200" dirty="0">
              <a:latin typeface="Comic Sans MS" pitchFamily="66" charset="0"/>
            </a:endParaRPr>
          </a:p>
          <a:p>
            <a:pPr algn="ctr">
              <a:defRPr/>
            </a:pPr>
            <a:r>
              <a:rPr lang="cs-CZ" sz="3200" dirty="0" smtClean="0">
                <a:latin typeface="Comic Sans MS" pitchFamily="66" charset="0"/>
                <a:hlinkClick r:id="rId3" action="ppaction://hlinksldjump"/>
              </a:rPr>
              <a:t>Osel africký</a:t>
            </a:r>
            <a:r>
              <a:rPr lang="cs-CZ" sz="3200" dirty="0" smtClean="0">
                <a:latin typeface="Comic Sans MS" pitchFamily="66" charset="0"/>
              </a:rPr>
              <a:t> – Středomoří, severní Afrika</a:t>
            </a:r>
          </a:p>
          <a:p>
            <a:pPr algn="ctr">
              <a:defRPr/>
            </a:pPr>
            <a:endParaRPr lang="cs-CZ" sz="3200" dirty="0">
              <a:latin typeface="Comic Sans MS" pitchFamily="66" charset="0"/>
            </a:endParaRPr>
          </a:p>
          <a:p>
            <a:pPr algn="ctr">
              <a:defRPr/>
            </a:pPr>
            <a:r>
              <a:rPr lang="cs-CZ" sz="3200" dirty="0" smtClean="0">
                <a:latin typeface="Comic Sans MS" pitchFamily="66" charset="0"/>
                <a:hlinkClick r:id="rId4" action="ppaction://hlinksldjump"/>
              </a:rPr>
              <a:t>Zebra stepní</a:t>
            </a:r>
            <a:r>
              <a:rPr lang="cs-CZ" sz="3200" dirty="0" smtClean="0">
                <a:latin typeface="Comic Sans MS" pitchFamily="66" charset="0"/>
              </a:rPr>
              <a:t> – Afrika</a:t>
            </a:r>
          </a:p>
          <a:p>
            <a:pPr algn="ctr">
              <a:defRPr/>
            </a:pPr>
            <a:endParaRPr lang="cs-CZ" sz="3200" dirty="0" smtClean="0">
              <a:latin typeface="Comic Sans MS" pitchFamily="66" charset="0"/>
            </a:endParaRPr>
          </a:p>
          <a:p>
            <a:pPr algn="ctr">
              <a:defRPr/>
            </a:pPr>
            <a:endParaRPr lang="cs-CZ" sz="3200" dirty="0">
              <a:latin typeface="Comic Sans MS" pitchFamily="66" charset="0"/>
            </a:endParaRPr>
          </a:p>
          <a:p>
            <a:pPr>
              <a:defRPr/>
            </a:pPr>
            <a:endParaRPr lang="cs-CZ" sz="3200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548680"/>
            <a:ext cx="792088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cs-CZ" sz="4000" dirty="0" smtClean="0">
                <a:latin typeface="Comic Sans MS" pitchFamily="66" charset="0"/>
              </a:rPr>
              <a:t>Ostatní koňovití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pic>
        <p:nvPicPr>
          <p:cNvPr id="8193" name="Picture 1" descr="C:\Users\PC2\AppData\Local\Microsoft\Windows\Temporary Internet Files\Content.IE5\SULE2U9H\MC90032953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725144"/>
            <a:ext cx="1800200" cy="1453040"/>
          </a:xfrm>
          <a:prstGeom prst="rect">
            <a:avLst/>
          </a:prstGeom>
          <a:noFill/>
        </p:spPr>
      </p:pic>
      <p:pic>
        <p:nvPicPr>
          <p:cNvPr id="8194" name="Picture 2" descr="C:\Users\PC2\AppData\Local\Microsoft\Windows\Temporary Internet Files\Content.IE5\6IUBC28R\MC90005296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653136"/>
            <a:ext cx="161969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821</Words>
  <Application>Microsoft Office PowerPoint</Application>
  <PresentationFormat>Předvádění na obrazovce (4:3)</PresentationFormat>
  <Paragraphs>230</Paragraphs>
  <Slides>24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Snímek 1</vt:lpstr>
      <vt:lpstr>Snímek 2</vt:lpstr>
      <vt:lpstr>Lichokopytníci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Lichikopytníci 1</dc:title>
  <dc:creator>Administrator</dc:creator>
  <cp:lastModifiedBy>PC2</cp:lastModifiedBy>
  <cp:revision>169</cp:revision>
  <dcterms:created xsi:type="dcterms:W3CDTF">2012-10-25T19:32:06Z</dcterms:created>
  <dcterms:modified xsi:type="dcterms:W3CDTF">2013-03-22T18:56:48Z</dcterms:modified>
</cp:coreProperties>
</file>