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5" r:id="rId2"/>
    <p:sldId id="286" r:id="rId3"/>
    <p:sldId id="256" r:id="rId4"/>
    <p:sldId id="288" r:id="rId5"/>
    <p:sldId id="287" r:id="rId6"/>
    <p:sldId id="295" r:id="rId7"/>
    <p:sldId id="303" r:id="rId8"/>
    <p:sldId id="258" r:id="rId9"/>
    <p:sldId id="308" r:id="rId10"/>
    <p:sldId id="307" r:id="rId11"/>
    <p:sldId id="305" r:id="rId12"/>
    <p:sldId id="310" r:id="rId13"/>
    <p:sldId id="309" r:id="rId14"/>
    <p:sldId id="311" r:id="rId15"/>
    <p:sldId id="306" r:id="rId16"/>
    <p:sldId id="312" r:id="rId17"/>
    <p:sldId id="315" r:id="rId18"/>
    <p:sldId id="316" r:id="rId19"/>
    <p:sldId id="317" r:id="rId20"/>
    <p:sldId id="318" r:id="rId21"/>
    <p:sldId id="319" r:id="rId22"/>
    <p:sldId id="320" r:id="rId23"/>
    <p:sldId id="314" r:id="rId24"/>
    <p:sldId id="322" r:id="rId25"/>
    <p:sldId id="313" r:id="rId26"/>
    <p:sldId id="323" r:id="rId27"/>
    <p:sldId id="324" r:id="rId28"/>
    <p:sldId id="325" r:id="rId29"/>
    <p:sldId id="326" r:id="rId30"/>
    <p:sldId id="327" r:id="rId31"/>
    <p:sldId id="330" r:id="rId32"/>
    <p:sldId id="332" r:id="rId33"/>
    <p:sldId id="331" r:id="rId34"/>
    <p:sldId id="298" r:id="rId35"/>
    <p:sldId id="299" r:id="rId36"/>
    <p:sldId id="321" r:id="rId37"/>
    <p:sldId id="300" r:id="rId38"/>
    <p:sldId id="328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99"/>
    <a:srgbClr val="FF9966"/>
    <a:srgbClr val="FF99CC"/>
    <a:srgbClr val="FF00FF"/>
    <a:srgbClr val="FFCC66"/>
    <a:srgbClr val="FF66FF"/>
    <a:srgbClr val="FF9999"/>
    <a:srgbClr val="FF66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2" autoAdjust="0"/>
    <p:restoredTop sz="94660"/>
  </p:normalViewPr>
  <p:slideViewPr>
    <p:cSldViewPr>
      <p:cViewPr>
        <p:scale>
          <a:sx n="90" d="100"/>
          <a:sy n="90" d="100"/>
        </p:scale>
        <p:origin x="-2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9D12C-CEBC-4E44-9122-C5CF71136203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E03B9-0BBE-4425-985E-E6044A6DF47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CBB70-633A-4CF8-ACB3-4F5D773EF1CA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File:Hroch obojzivel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Hroch obojživelný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obr.3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923928" y="4581128"/>
            <a:ext cx="4608512" cy="1728192"/>
          </a:xfrm>
          <a:prstGeom prst="roundRect">
            <a:avLst/>
          </a:prstGeom>
          <a:solidFill>
            <a:srgbClr val="FF99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kůže citlivá na sluneční záření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nebezpečné zvíře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- výskyt v Africe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Mozolnatci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3" name="Picture 2" descr="C:\Users\PC2\AppData\Local\Microsoft\Windows\Temporary Internet Files\Content.IE5\6IUBC28R\MC9000528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05064"/>
            <a:ext cx="1941894" cy="1584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le:Bactrain Cam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Velbloud dvouhrbý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obr.4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67544" y="3933056"/>
            <a:ext cx="2808312" cy="2016224"/>
          </a:xfrm>
          <a:prstGeom prst="roundRect">
            <a:avLst/>
          </a:prstGeom>
          <a:solidFill>
            <a:srgbClr val="CC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drabař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pouště Asie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domestikovaný  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372200" y="3933056"/>
            <a:ext cx="2304256" cy="2016224"/>
          </a:xfrm>
          <a:prstGeom prst="roundRect">
            <a:avLst/>
          </a:prstGeom>
          <a:solidFill>
            <a:srgbClr val="CC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- 2 prsty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mimochodník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hrb vyplněný    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tukem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le:Camelus dromedarius at Tierpark Berli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Velbloud jednohrbý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obr.6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39552" y="4581128"/>
            <a:ext cx="4608512" cy="1728192"/>
          </a:xfrm>
          <a:prstGeom prst="round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dromedár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volně v přírodě se již nevyskytuje, domácí zvíře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upload.wikimedia.org/wikipedia/commons/2/21/Alpacas_Sillustani_%28pixinn.net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Lama alpaka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obr.6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228184" y="1628800"/>
            <a:ext cx="2304256" cy="2592288"/>
          </a:xfrm>
          <a:prstGeom prst="roundRect">
            <a:avLst/>
          </a:prstGeom>
          <a:solidFill>
            <a:srgbClr val="FF99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- chová se především kvůli vlně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Jižní Amerika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Přežvýkavci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3" name="Picture 4" descr="C:\Users\PC2\AppData\Local\Microsoft\Windows\Temporary Internet Files\Content.IE5\6IUBC28R\MC9003296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43608" y="4005064"/>
            <a:ext cx="1971648" cy="1800200"/>
          </a:xfrm>
          <a:prstGeom prst="rect">
            <a:avLst/>
          </a:prstGeom>
          <a:noFill/>
        </p:spPr>
      </p:pic>
      <p:pic>
        <p:nvPicPr>
          <p:cNvPr id="4" name="Picture 2" descr="C:\Users\PC2\AppData\Local\Microsoft\Windows\Temporary Internet Files\Content.IE5\NHU9MN8A\MC9003295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240" y="3645024"/>
            <a:ext cx="1474143" cy="2160240"/>
          </a:xfrm>
          <a:prstGeom prst="rect">
            <a:avLst/>
          </a:prstGeom>
          <a:noFill/>
        </p:spPr>
      </p:pic>
      <p:pic>
        <p:nvPicPr>
          <p:cNvPr id="5" name="Picture 3" descr="C:\Users\PC2\AppData\Local\Microsoft\Windows\Temporary Internet Files\Content.IE5\SULE2U9H\MC9000528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05064"/>
            <a:ext cx="1308100" cy="18113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Turovití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3" name="Picture 4" descr="C:\Users\PC2\AppData\Local\Microsoft\Windows\Temporary Internet Files\Content.IE5\6IUBC28R\MC9003296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79912" y="3861048"/>
            <a:ext cx="1971648" cy="18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oubor:Cow with ca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21296"/>
            <a:ext cx="8496945" cy="633670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Tur domácí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obr.7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95536" y="3861048"/>
            <a:ext cx="460851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složený žaludek se skládá z bachoru, čepce, knihy a slezu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995936" y="4797152"/>
            <a:ext cx="4608512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samec = býk; vykastrovaný samec = vůl; samice = kráva; samice, která ještě neměla mládě = jalovice; mládě = tele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le:Herd Of Go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Koza domácí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obr.8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1560" y="1196752"/>
            <a:ext cx="4608512" cy="1080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samec = kozel, vykastrovaný samec = hňup, samice = koza, mládě = kůzle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ile:Schaf bei Woodhen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Ovce  domácí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obr.9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83568" y="4293096"/>
            <a:ext cx="2520280" cy="2016224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samec = beran, vykastrovaný samec = skopec, samice = ovce, mládě = jehně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živočichů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Sudokopytníci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VY_32_INOVACE_19.15.ZAT.PR.7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14.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03. 2013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upload.wikimedia.org/wikipedia/commons/6/67/Gemse-LeogangerSteinberge-Sp%C3%A4therb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Kamzík horský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obr.10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851920" y="4941168"/>
            <a:ext cx="4608512" cy="136815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ve vysokých horách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 v ČR vysazeni uměle na </a:t>
            </a:r>
            <a:r>
              <a:rPr lang="cs-CZ" sz="2000" dirty="0" err="1" smtClean="0">
                <a:solidFill>
                  <a:schemeClr val="tx1"/>
                </a:solidFill>
                <a:latin typeface="Comic Sans MS" pitchFamily="66" charset="0"/>
              </a:rPr>
              <a:t>Děčínsku</a:t>
            </a: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a v Hrubém Jeseníku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le:Bison bonatus Zoo Praha 201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Zubr evropský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obr.11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923928" y="4581128"/>
            <a:ext cx="4608512" cy="1728192"/>
          </a:xfrm>
          <a:prstGeom prst="round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největší evropský přežvýkavec (menší než bizon)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</a:t>
            </a:r>
            <a:r>
              <a:rPr lang="cs-CZ" sz="2000" dirty="0" err="1" smtClean="0">
                <a:solidFill>
                  <a:schemeClr val="tx1"/>
                </a:solidFill>
                <a:latin typeface="Comic Sans MS" pitchFamily="66" charset="0"/>
              </a:rPr>
              <a:t>Bělověžský</a:t>
            </a: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prales v Polsku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oubor:Mouflo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Ovce muflon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obr.12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39552" y="1268760"/>
            <a:ext cx="2160240" cy="2016224"/>
          </a:xfrm>
          <a:prstGeom prst="roundRect">
            <a:avLst/>
          </a:prstGeom>
          <a:solidFill>
            <a:srgbClr val="FF99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samec = muflon, samice = muflonka, mládě = muflonče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6444208" y="4941168"/>
            <a:ext cx="2160240" cy="1296144"/>
          </a:xfrm>
          <a:prstGeom prst="roundRect">
            <a:avLst/>
          </a:prstGeom>
          <a:solidFill>
            <a:srgbClr val="FF99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endParaRPr lang="cs-CZ" sz="2000" dirty="0" smtClean="0">
              <a:solidFill>
                <a:schemeClr val="tx1"/>
              </a:solidFill>
            </a:endParaRP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původem ze Středozemí</a:t>
            </a:r>
          </a:p>
          <a:p>
            <a:pPr algn="ctr">
              <a:buClr>
                <a:schemeClr val="bg2"/>
              </a:buClr>
            </a:pP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Žirafovití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5" name="Picture 3" descr="C:\Users\PC2\AppData\Local\Microsoft\Windows\Temporary Internet Files\Content.IE5\SULE2U9H\MC9000528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861048"/>
            <a:ext cx="1308100" cy="18113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ile:Giraffa camelopardalis angolensis (courting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Žirafa mramorovaná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obr.12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67544" y="4149080"/>
            <a:ext cx="2160240" cy="2016224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- 7 krčních obratlů jako ostatní savci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Afrika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Jelenovití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4" name="Picture 2" descr="C:\Users\PC2\AppData\Local\Microsoft\Windows\Temporary Internet Files\Content.IE5\NHU9MN8A\MC9003295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95936" y="3789040"/>
            <a:ext cx="1474143" cy="216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upload.wikimedia.org/wikipedia/commons/d/d3/Silz_cerf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Jelen evropský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obr.13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39552" y="4221088"/>
            <a:ext cx="2160240" cy="2016224"/>
          </a:xfrm>
          <a:prstGeom prst="roundRect">
            <a:avLst/>
          </a:prstGeom>
          <a:solidFill>
            <a:srgbClr val="FF99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samec = jelen, samice = laň, mládě = kolouch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ile:Fallow deer in 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Daněk skvrnitý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obr.14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851920" y="4581128"/>
            <a:ext cx="4608512" cy="1728192"/>
          </a:xfrm>
          <a:prstGeom prst="round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- letní srst s bílými skvrnami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lopatkovité paroží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původem ze Středozemí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39552" y="1196752"/>
            <a:ext cx="2160240" cy="2016224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samec = daněk, samice = </a:t>
            </a:r>
            <a:r>
              <a:rPr lang="cs-CZ" sz="2000" dirty="0" err="1" smtClean="0">
                <a:solidFill>
                  <a:schemeClr val="tx1"/>
                </a:solidFill>
                <a:latin typeface="Comic Sans MS" pitchFamily="66" charset="0"/>
              </a:rPr>
              <a:t>danělka</a:t>
            </a: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, mládě = </a:t>
            </a:r>
            <a:r>
              <a:rPr lang="cs-CZ" sz="2000" dirty="0" err="1" smtClean="0">
                <a:solidFill>
                  <a:schemeClr val="tx1"/>
                </a:solidFill>
                <a:latin typeface="Comic Sans MS" pitchFamily="66" charset="0"/>
              </a:rPr>
              <a:t>danče</a:t>
            </a:r>
            <a:endParaRPr lang="cs-CZ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ile:Rådy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8496945" cy="633670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Srnec obecný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obr.15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300192" y="1124744"/>
            <a:ext cx="2160240" cy="4896544"/>
          </a:xfrm>
          <a:prstGeom prst="roundRect">
            <a:avLst/>
          </a:prstGeom>
          <a:solidFill>
            <a:srgbClr val="CC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v říjnu a listopadu shazuje parohy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od ledna roste nové paroží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hebká srst na novém paroží = LÝČÍ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vytloukání = odstraňování lýčí o větvičky stromů a keřů 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39552" y="1124744"/>
            <a:ext cx="2160240" cy="2016224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samec = srnec, samice = srna, mládě = srnče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ile:20070818-0001-strolling reind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Sob polární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obr.16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1560" y="4077072"/>
            <a:ext cx="2160240" cy="2016224"/>
          </a:xfrm>
          <a:prstGeom prst="roundRect">
            <a:avLst/>
          </a:prstGeom>
          <a:solidFill>
            <a:srgbClr val="FF99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potrava = lišejníky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parohy mají samci i samice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tisícová stáda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228184" y="4149080"/>
            <a:ext cx="2160240" cy="2016224"/>
          </a:xfrm>
          <a:prstGeom prst="roundRect">
            <a:avLst/>
          </a:prstGeom>
          <a:solidFill>
            <a:srgbClr val="FF99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endParaRPr lang="cs-CZ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pro obyvatele tundry zdroj masa, mléka a  kůže, dopravní prostředek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Sudokopytníci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oubor:Moose in Gros Ventre Campgroud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Los evropský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obr.17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300192" y="4077072"/>
            <a:ext cx="2160240" cy="20162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největší zástupce jelenovitých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výskyt = tajga (severní polokoule)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/>
        </p:nvSpPr>
        <p:spPr>
          <a:xfrm>
            <a:off x="6156176" y="1412776"/>
            <a:ext cx="2376264" cy="280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347864" y="1412776"/>
            <a:ext cx="2376264" cy="280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467544" y="1412776"/>
            <a:ext cx="2376264" cy="280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3347864" y="404664"/>
            <a:ext cx="237626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Přežvýkavci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156176" y="404664"/>
            <a:ext cx="237626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  <a:latin typeface="Comic Sans MS" pitchFamily="66" charset="0"/>
              </a:rPr>
              <a:t>Mozolnatci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467544" y="404664"/>
            <a:ext cx="237626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  <a:latin typeface="Comic Sans MS" pitchFamily="66" charset="0"/>
              </a:rPr>
              <a:t>Nepřežvýkavci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83568" y="450912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Prase divoké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419872" y="5085184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Hroch obojživelný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95736" y="5661248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Velbloud jednohrbý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940152" y="5085184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Lama alpaka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475656" y="5085184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Koza domácí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716016" y="5661248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Kamzík horský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644008" y="4509120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Žirafa mramorovaná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483768" y="450912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Srnec obecný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092280" y="450912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Sob polární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028" name="Picture 4" descr="C:\Users\PC2\AppData\Local\Microsoft\Windows\Temporary Internet Files\Content.IE5\SZ3DRCJ6\MC9004404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941168"/>
            <a:ext cx="1008112" cy="13472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1875 -0.4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13906 -0.43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13663 -0.33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35955 -0.257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4896 -0.257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-0.31268 -0.42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07743 -0.520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43525 -0.49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11024 -0.257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115616" y="1484784"/>
          <a:ext cx="6912768" cy="2880319"/>
        </p:xfrm>
        <a:graphic>
          <a:graphicData uri="http://schemas.openxmlformats.org/drawingml/2006/table">
            <a:tbl>
              <a:tblPr/>
              <a:tblGrid>
                <a:gridCol w="1728192"/>
                <a:gridCol w="1728192"/>
                <a:gridCol w="1728192"/>
                <a:gridCol w="1728192"/>
              </a:tblGrid>
              <a:tr h="705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omic Sans MS"/>
                          <a:ea typeface="Calibri"/>
                          <a:cs typeface="Times New Roman"/>
                        </a:rPr>
                        <a:t>samec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omic Sans MS"/>
                          <a:ea typeface="Calibri"/>
                          <a:cs typeface="Times New Roman"/>
                        </a:rPr>
                        <a:t>samice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omic Sans MS"/>
                          <a:ea typeface="Calibri"/>
                          <a:cs typeface="Times New Roman"/>
                        </a:rPr>
                        <a:t>mládě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omic Sans MS"/>
                          <a:ea typeface="Calibri"/>
                          <a:cs typeface="Times New Roman"/>
                        </a:rPr>
                        <a:t>Jelen evropský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omic Sans MS"/>
                          <a:ea typeface="Calibri"/>
                          <a:cs typeface="Times New Roman"/>
                        </a:rPr>
                        <a:t>Srnec obecný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omic Sans MS"/>
                          <a:ea typeface="Calibri"/>
                          <a:cs typeface="Times New Roman"/>
                        </a:rPr>
                        <a:t>Daněk skvrnitý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15616" y="764704"/>
            <a:ext cx="691276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Doplň tabulku!</a:t>
            </a:r>
            <a:endParaRPr lang="cs-CZ" sz="3600" dirty="0">
              <a:latin typeface="Comic Sans MS" pitchFamily="66" charset="0"/>
            </a:endParaRPr>
          </a:p>
        </p:txBody>
      </p:sp>
      <p:pic>
        <p:nvPicPr>
          <p:cNvPr id="1029" name="Picture 5" descr="C:\Users\PC2\AppData\Local\Microsoft\Windows\Temporary Internet Files\Content.IE5\DA3ZBWG1\MC9004300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365104"/>
            <a:ext cx="1702048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115616" y="1484784"/>
          <a:ext cx="6912768" cy="2880319"/>
        </p:xfrm>
        <a:graphic>
          <a:graphicData uri="http://schemas.openxmlformats.org/drawingml/2006/table">
            <a:tbl>
              <a:tblPr/>
              <a:tblGrid>
                <a:gridCol w="1728192"/>
                <a:gridCol w="1728192"/>
                <a:gridCol w="1728192"/>
                <a:gridCol w="1728192"/>
              </a:tblGrid>
              <a:tr h="705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omic Sans MS"/>
                          <a:ea typeface="Calibri"/>
                          <a:cs typeface="Times New Roman"/>
                        </a:rPr>
                        <a:t>samec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omic Sans MS"/>
                          <a:ea typeface="Calibri"/>
                          <a:cs typeface="Times New Roman"/>
                        </a:rPr>
                        <a:t>samice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omic Sans MS"/>
                          <a:ea typeface="Calibri"/>
                          <a:cs typeface="Times New Roman"/>
                        </a:rPr>
                        <a:t>mládě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omic Sans MS"/>
                          <a:ea typeface="Calibri"/>
                          <a:cs typeface="Times New Roman"/>
                        </a:rPr>
                        <a:t>Jelen evropský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omic Sans MS"/>
                          <a:ea typeface="Calibri"/>
                          <a:cs typeface="Times New Roman"/>
                        </a:rPr>
                        <a:t>Srnec obecný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omic Sans MS"/>
                          <a:ea typeface="Calibri"/>
                          <a:cs typeface="Times New Roman"/>
                        </a:rPr>
                        <a:t>Daněk skvrnitý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15616" y="764704"/>
            <a:ext cx="691276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Doplň tabulku!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15616" y="5949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jelen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55776" y="587727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laň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23928" y="5877272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kolouch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88024" y="530120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srnec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00192" y="53012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srna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308304" y="580526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srnče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19672" y="537321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daněk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059832" y="530120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Comic Sans MS" pitchFamily="66" charset="0"/>
              </a:rPr>
              <a:t>danělka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80112" y="587727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Comic Sans MS" pitchFamily="66" charset="0"/>
              </a:rPr>
              <a:t>danče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27584" y="4941168"/>
            <a:ext cx="7488832" cy="1368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043608" y="508518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KLIK!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20555 -0.1842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12813 -0.2682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1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17326 -0.3044 " pathEditMode="relative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13768 -0.2997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7622 -0.2053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1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28055 -0.4888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2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23629 -0.50416 " pathEditMode="relative" ptsTypes="AA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0712 -0.4831 " pathEditMode="relative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042 L -0.0592 -0.3733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2132856"/>
            <a:ext cx="856895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Botanika. Praha : SPN, 1999, ISBN 80-7235-069-2. s. 50-55.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8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Richard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Bartz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[cit.2013-03-14].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WWW:&lt;http://commons.wikimedia.org/wiki/File:Wild_Boar_Habbitat_2.jpg&gt;.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9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Scott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Bauer. [cit.2013-03-14].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WWW:&lt;http://commons.wikimedia.org/wiki/File:Sow_with_piglet.jpg&gt;.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692696"/>
            <a:ext cx="8208912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10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Irigi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[cit.2013-03-14].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WWW:&lt;http://commons.wikimedia.org/wiki/File:Hroch_obojzivelny.jpg 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12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Robert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Lawton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.[cit.2013-03-14].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WWW:&lt;http://commons.wikimedia.org/wiki/File:Bactrain_Camel.jpg&gt;.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13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Agadez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[cit.2013-03-14].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WWW:&lt;http://commons.wikimedia.org/wiki/File:Camelus_dromedarius_at_Tierpark_Berlin_(2).JPG&gt;.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14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Christophe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Meneboeuf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.[cit.2013-03-14].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WWW:&lt;http://commons.wikimedia.org/wiki/File:Alpacas_Sillustani_(pixinn.net).jpg&gt;.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17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Scott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Bauer. [cit.2013-03-14].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WWW:&lt;http://cs.wikipedia.org/wiki/Soubor:Cow_with_calf.jpg&gt;.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692696"/>
            <a:ext cx="8208912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18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:[cit.2013-03-14]. Dostupný jako volné dílo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WWW:&lt;http://commons.wikimedia.org/wiki/File:Herd_Of_Goats.jpg?uselang=cs&gt;.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19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[OBR.9]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:[cit.2013-03-14].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WWW:&lt;http://commons.wikimedia.org/wiki/File:Schaf_bei_Woodhenge1.jpg&gt;.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20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[OBR.10]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Stefanski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[cit.2013-03-14].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 http://commons.wikimedia.org/wiki/File:Gemse-LeogangerSteinberge-Sp%C3%A4therbst.jpg&gt;.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21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Karelj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.[cit.2013-03-14].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WWW:&lt;http://commons.wikimedia.org/wiki/File:Bison_bonatus_Zoo_Praha_2011-1.jpg&gt;.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22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Jdennett77. [cit.2013-03-14].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WWW:&lt;http://commons.wikimedia.org/wiki/File:Mouflon_2.jpg&gt;.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692696"/>
            <a:ext cx="8208912" cy="573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26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Tratroth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.[cit.2013-03-14].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WWW:&lt;http://commons.wikimedia.org/wiki/File:Silz_cerf22.jpg&gt;.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27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Johann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Nikolaus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Andreae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.[cit.2013-03-14].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WWW:&lt;http://commons.wikimedia.org/wiki/File:Fallow_deer_in_field.jpg&gt;.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28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Olavfin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.[cit.2013-03-14].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WWW:&lt;http://commons.wikimedia.org/wiki/File:R%C3%A5dyr_1.jpg&gt;.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29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Alexandr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Buisse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.[cit.2013-03-14].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WWW:&lt;http://commons.wikimedia.org/wiki/File:20070818-0001-strolling_reindeer.jpg&gt;.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30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Dave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Bezaire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Susi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Havens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Bezaire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[cit.2013-03-14].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WWW:&lt;http://commons.wikimedia.org/wiki/File:Moose_in_Gros_Ventre_Campgroud_4.jpg&gt;.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620688"/>
            <a:ext cx="82809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Nečíslovaný obrazový materiál je použit z kolekce programu Microsoft Office.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27584" y="980728"/>
            <a:ext cx="7776864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4000" dirty="0" smtClean="0">
                <a:latin typeface="Comic Sans MS" pitchFamily="66" charset="0"/>
              </a:rPr>
              <a:t>Společné znaky sudokopytníků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364088" y="4293096"/>
            <a:ext cx="2952328" cy="13681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sudý počet prstů 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580112" y="2492896"/>
            <a:ext cx="2880320" cy="10801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býložravci</a:t>
            </a:r>
          </a:p>
        </p:txBody>
      </p:sp>
      <p:cxnSp>
        <p:nvCxnSpPr>
          <p:cNvPr id="29" name="Přímá spojovací šipka 28"/>
          <p:cNvCxnSpPr>
            <a:stCxn id="5" idx="2"/>
          </p:cNvCxnSpPr>
          <p:nvPr/>
        </p:nvCxnSpPr>
        <p:spPr>
          <a:xfrm flipH="1">
            <a:off x="3203848" y="1844824"/>
            <a:ext cx="1512168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>
            <a:off x="4716016" y="1844824"/>
            <a:ext cx="108012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4716016" y="1844824"/>
            <a:ext cx="22322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611560" y="2492896"/>
            <a:ext cx="2808312" cy="11521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nesourodá skupina</a:t>
            </a:r>
          </a:p>
        </p:txBody>
      </p:sp>
      <p:cxnSp>
        <p:nvCxnSpPr>
          <p:cNvPr id="26" name="Přímá spojovací šipka 25"/>
          <p:cNvCxnSpPr>
            <a:stCxn id="5" idx="2"/>
          </p:cNvCxnSpPr>
          <p:nvPr/>
        </p:nvCxnSpPr>
        <p:spPr>
          <a:xfrm flipH="1">
            <a:off x="2555776" y="1844824"/>
            <a:ext cx="216024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sinice"/>
          <p:cNvSpPr/>
          <p:nvPr/>
        </p:nvSpPr>
        <p:spPr>
          <a:xfrm>
            <a:off x="827584" y="4293096"/>
            <a:ext cx="3744416" cy="13681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osa končetiny prochází mezi 3. a 4. prstem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2339752" y="980728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Sudokopytníci</a:t>
            </a:r>
            <a:endParaRPr lang="cs-CZ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627784" y="4509120"/>
            <a:ext cx="295232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Přežvýkavci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724128" y="2996952"/>
            <a:ext cx="288032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tx1"/>
                </a:solidFill>
                <a:latin typeface="Comic Sans MS" pitchFamily="66" charset="0"/>
              </a:rPr>
              <a:t>Mozolnatci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31" name="Přímá spojovací šipka 30"/>
          <p:cNvCxnSpPr/>
          <p:nvPr/>
        </p:nvCxnSpPr>
        <p:spPr>
          <a:xfrm>
            <a:off x="4355976" y="1844824"/>
            <a:ext cx="0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4355976" y="1844824"/>
            <a:ext cx="302433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539552" y="2924944"/>
            <a:ext cx="3024336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tx1"/>
                </a:solidFill>
                <a:latin typeface="Comic Sans MS" pitchFamily="66" charset="0"/>
              </a:rPr>
              <a:t>Nepřežvýkavci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6" name="Přímá spojovací šipka 25"/>
          <p:cNvCxnSpPr>
            <a:stCxn id="5" idx="2"/>
            <a:endCxn id="21" idx="0"/>
          </p:cNvCxnSpPr>
          <p:nvPr/>
        </p:nvCxnSpPr>
        <p:spPr>
          <a:xfrm flipH="1">
            <a:off x="2051720" y="1844824"/>
            <a:ext cx="234026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C:\Users\PC2\AppData\Local\Microsoft\Windows\Temporary Internet Files\Content.IE5\6IUBC28R\MC9000528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3500" y="1844824"/>
            <a:ext cx="1278745" cy="1043186"/>
          </a:xfrm>
          <a:prstGeom prst="rect">
            <a:avLst/>
          </a:prstGeom>
          <a:noFill/>
        </p:spPr>
      </p:pic>
      <p:pic>
        <p:nvPicPr>
          <p:cNvPr id="3" name="Picture 3" descr="C:\Users\PC2\AppData\Local\Microsoft\Windows\Temporary Internet Files\Content.IE5\M9YKJLWA\MC9000529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7" y="1857852"/>
            <a:ext cx="1692275" cy="999226"/>
          </a:xfrm>
          <a:prstGeom prst="rect">
            <a:avLst/>
          </a:prstGeom>
          <a:noFill/>
        </p:spPr>
      </p:pic>
      <p:pic>
        <p:nvPicPr>
          <p:cNvPr id="1029" name="Picture 5" descr="C:\Users\PC2\AppData\Local\Microsoft\Windows\Temporary Internet Files\Content.IE5\SULE2U9H\MC90033026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53136"/>
            <a:ext cx="1656184" cy="11167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2339752" y="980728"/>
            <a:ext cx="4104456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Přežvýkavci</a:t>
            </a:r>
            <a:endParaRPr lang="cs-CZ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059832" y="4653136"/>
            <a:ext cx="2952328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Turovití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724128" y="2996952"/>
            <a:ext cx="2880320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Žirafovití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31" name="Přímá spojovací šipka 30"/>
          <p:cNvCxnSpPr/>
          <p:nvPr/>
        </p:nvCxnSpPr>
        <p:spPr>
          <a:xfrm>
            <a:off x="4355976" y="1844824"/>
            <a:ext cx="792088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4355976" y="1844824"/>
            <a:ext cx="302433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539552" y="2924944"/>
            <a:ext cx="2664296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Jelenovití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6" name="Přímá spojovací šipka 25"/>
          <p:cNvCxnSpPr>
            <a:stCxn id="5" idx="2"/>
            <a:endCxn id="21" idx="0"/>
          </p:cNvCxnSpPr>
          <p:nvPr/>
        </p:nvCxnSpPr>
        <p:spPr>
          <a:xfrm flipH="1">
            <a:off x="1871700" y="1844824"/>
            <a:ext cx="252028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C:\Users\PC2\AppData\Local\Microsoft\Windows\Temporary Internet Files\Content.IE5\NHU9MN8A\MC9003295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1331912" cy="1793875"/>
          </a:xfrm>
          <a:prstGeom prst="rect">
            <a:avLst/>
          </a:prstGeom>
          <a:noFill/>
        </p:spPr>
      </p:pic>
      <p:pic>
        <p:nvPicPr>
          <p:cNvPr id="2051" name="Picture 3" descr="C:\Users\PC2\AppData\Local\Microsoft\Windows\Temporary Internet Files\Content.IE5\SULE2U9H\MC9000528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124744"/>
            <a:ext cx="1308100" cy="1811337"/>
          </a:xfrm>
          <a:prstGeom prst="rect">
            <a:avLst/>
          </a:prstGeom>
          <a:noFill/>
        </p:spPr>
      </p:pic>
      <p:pic>
        <p:nvPicPr>
          <p:cNvPr id="2052" name="Picture 4" descr="C:\Users\PC2\AppData\Local\Microsoft\Windows\Temporary Internet Files\Content.IE5\6IUBC28R\MC9003296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31640" y="4221088"/>
            <a:ext cx="1638697" cy="139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Nepřežvýkavci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3" name="Picture 3" descr="C:\Users\PC2\AppData\Local\Microsoft\Windows\Temporary Internet Files\Content.IE5\M9YKJLWA\MC9000529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31840" y="4005064"/>
            <a:ext cx="2804890" cy="1656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Wild Boar Habbitat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8496945" cy="619268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Prase divoké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56176" y="1628800"/>
            <a:ext cx="2448272" cy="3312368"/>
          </a:xfrm>
          <a:prstGeom prst="round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endParaRPr lang="cs-CZ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Clr>
                <a:schemeClr val="bg2"/>
              </a:buClr>
            </a:pPr>
            <a:endParaRPr lang="cs-CZ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v mysliveckém jazyce = černá zvěř</a:t>
            </a:r>
          </a:p>
          <a:p>
            <a:pPr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život ve větších skupinách</a:t>
            </a:r>
          </a:p>
          <a:p>
            <a:pPr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vynikající čich</a:t>
            </a:r>
          </a:p>
          <a:p>
            <a:pPr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samice = bachyně</a:t>
            </a:r>
          </a:p>
          <a:p>
            <a:pPr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samec = kňour</a:t>
            </a:r>
          </a:p>
          <a:p>
            <a:pPr algn="ctr">
              <a:buClr>
                <a:schemeClr val="bg2"/>
              </a:buClr>
              <a:buFontTx/>
              <a:buChar char="-"/>
            </a:pPr>
            <a:endParaRPr lang="cs-CZ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Clr>
                <a:schemeClr val="bg2"/>
              </a:buClr>
              <a:buFontTx/>
              <a:buChar char="-"/>
            </a:pP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oubor:Sow with pig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Prase domácí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obr.2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1560" y="1196752"/>
            <a:ext cx="4608512" cy="1728192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čtyři prsty na noze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našlapuje na dva prostřední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dva vnější jsou malé a postavené výše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084168" y="4005064"/>
            <a:ext cx="2520280" cy="230425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samec = kanec, vykastrovaný samec = vepř, samice = svině, bachyně, mládě = sele nebo podsvinče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1013</Words>
  <Application>Microsoft Office PowerPoint</Application>
  <PresentationFormat>Předvádění na obrazovce (4:3)</PresentationFormat>
  <Paragraphs>257</Paragraphs>
  <Slides>38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sady Office</vt:lpstr>
      <vt:lpstr>Snímek 1</vt:lpstr>
      <vt:lpstr>Snímek 2</vt:lpstr>
      <vt:lpstr>Sudokopytníci</vt:lpstr>
      <vt:lpstr>Snímek 4</vt:lpstr>
      <vt:lpstr>Snímek 5</vt:lpstr>
      <vt:lpstr>Snímek 6</vt:lpstr>
      <vt:lpstr>Nepřežvýkavci</vt:lpstr>
      <vt:lpstr>Snímek 8</vt:lpstr>
      <vt:lpstr>Snímek 9</vt:lpstr>
      <vt:lpstr>Snímek 10</vt:lpstr>
      <vt:lpstr>Mozolnatci</vt:lpstr>
      <vt:lpstr>Snímek 12</vt:lpstr>
      <vt:lpstr>Snímek 13</vt:lpstr>
      <vt:lpstr>Snímek 14</vt:lpstr>
      <vt:lpstr>Přežvýkavci</vt:lpstr>
      <vt:lpstr>Turovití</vt:lpstr>
      <vt:lpstr>Snímek 17</vt:lpstr>
      <vt:lpstr>Snímek 18</vt:lpstr>
      <vt:lpstr>Snímek 19</vt:lpstr>
      <vt:lpstr>Snímek 20</vt:lpstr>
      <vt:lpstr>Snímek 21</vt:lpstr>
      <vt:lpstr>Snímek 22</vt:lpstr>
      <vt:lpstr>Žirafovití</vt:lpstr>
      <vt:lpstr>Snímek 24</vt:lpstr>
      <vt:lpstr>Jelenovití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Šelmy medvědovité</dc:title>
  <dc:creator>Administrator</dc:creator>
  <cp:lastModifiedBy>PC2</cp:lastModifiedBy>
  <cp:revision>273</cp:revision>
  <dcterms:created xsi:type="dcterms:W3CDTF">2012-10-25T19:32:06Z</dcterms:created>
  <dcterms:modified xsi:type="dcterms:W3CDTF">2013-03-23T22:16:00Z</dcterms:modified>
</cp:coreProperties>
</file>