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0" r:id="rId3"/>
    <p:sldId id="290" r:id="rId4"/>
    <p:sldId id="299" r:id="rId5"/>
    <p:sldId id="303" r:id="rId6"/>
    <p:sldId id="300" r:id="rId7"/>
    <p:sldId id="301" r:id="rId8"/>
    <p:sldId id="293" r:id="rId9"/>
    <p:sldId id="302" r:id="rId10"/>
    <p:sldId id="28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412FA"/>
    <a:srgbClr val="E428C9"/>
    <a:srgbClr val="44F913"/>
    <a:srgbClr val="E1522B"/>
    <a:srgbClr val="FFFFFF"/>
    <a:srgbClr val="16F6D1"/>
    <a:srgbClr val="EB4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4" autoAdjust="0"/>
    <p:restoredTop sz="94660"/>
  </p:normalViewPr>
  <p:slideViewPr>
    <p:cSldViewPr>
      <p:cViewPr varScale="1">
        <p:scale>
          <a:sx n="57" d="100"/>
          <a:sy n="57" d="100"/>
        </p:scale>
        <p:origin x="-86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7ACC-53E5-4498-B492-D934E7A3C3BA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D3C2E-8E94-4079-B5A5-8F099737BA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8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E1F5-5992-469D-A3D9-FA5F4B259893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94C03-29D3-46A0-920F-3A8309F6F5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png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13" Type="http://schemas.openxmlformats.org/officeDocument/2006/relationships/image" Target="../media/image71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12" Type="http://schemas.openxmlformats.org/officeDocument/2006/relationships/image" Target="../media/image70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4.png"/><Relationship Id="rId11" Type="http://schemas.openxmlformats.org/officeDocument/2006/relationships/image" Target="../media/image69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4" Type="http://schemas.openxmlformats.org/officeDocument/2006/relationships/image" Target="../media/image62.png"/><Relationship Id="rId9" Type="http://schemas.openxmlformats.org/officeDocument/2006/relationships/image" Target="../media/image67.png"/><Relationship Id="rId14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1560" y="2318683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KINDL, K. Sbírka úloh z algebry. Praha: SPN, 1974. Publikace č. 45-12-47. s.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71 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79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73720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8.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Násobení mnohočlenů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VY_32_INOVACE_22.15.EHL.MA.8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24. 01. 2014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Násobení mnohočlenů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1177" y="1291566"/>
            <a:ext cx="8229600" cy="134534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8600" b="1" dirty="0" smtClean="0">
                <a:solidFill>
                  <a:srgbClr val="008000"/>
                </a:solidFill>
              </a:rPr>
              <a:t>a) Násobení jednočlenu jednočlenem</a:t>
            </a:r>
          </a:p>
          <a:p>
            <a:pPr marL="0" indent="0">
              <a:buNone/>
            </a:pPr>
            <a:r>
              <a:rPr lang="cs-CZ" sz="8600" dirty="0" smtClean="0"/>
              <a:t>Jednočlen násobíme jednočlenem podle pravidel pro násobení mocnin. </a:t>
            </a:r>
            <a:r>
              <a:rPr lang="cs-CZ" sz="8600" dirty="0"/>
              <a:t>Koeficienty mezi sebou </a:t>
            </a:r>
            <a:r>
              <a:rPr lang="cs-CZ" sz="8600" dirty="0" smtClean="0"/>
              <a:t>vynásobíme.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69256" y="2893009"/>
                <a:ext cx="238553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56" y="2893009"/>
                <a:ext cx="2385536" cy="52322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49532" y="3539340"/>
                <a:ext cx="3198332" cy="52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(−3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32" y="3539340"/>
                <a:ext cx="3198332" cy="52809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139928" y="4269373"/>
                <a:ext cx="4000024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(−</m:t>
                      </m:r>
                      <m:f>
                        <m:f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∙(−18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28" y="4269373"/>
                <a:ext cx="4000024" cy="90178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176591" y="5445224"/>
                <a:ext cx="400002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)∙(−1,2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91" y="5445224"/>
                <a:ext cx="4000024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2339752" y="2893009"/>
                <a:ext cx="259228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20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2+3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=20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893009"/>
                <a:ext cx="2592288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3203628" y="3502764"/>
                <a:ext cx="144038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−6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628" y="3502764"/>
                <a:ext cx="1440380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995936" y="4476152"/>
                <a:ext cx="12266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4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476152"/>
                <a:ext cx="1226618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923928" y="5445224"/>
                <a:ext cx="15876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−6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sup>
                      </m:sSup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445224"/>
                <a:ext cx="1587678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6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17240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Násobení mnohočlenů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77753" y="1163550"/>
            <a:ext cx="8229600" cy="183340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1100" b="1" dirty="0" smtClean="0">
                <a:solidFill>
                  <a:srgbClr val="008000"/>
                </a:solidFill>
              </a:rPr>
              <a:t>b) Násobení mnohočlenu jednočlenem</a:t>
            </a:r>
          </a:p>
          <a:p>
            <a:pPr marL="0" indent="0">
              <a:buNone/>
            </a:pPr>
            <a:r>
              <a:rPr lang="cs-CZ" sz="9600" dirty="0" smtClean="0"/>
              <a:t>Mnohočlen násobíme jednočlenem tak, že jednočlenem násobíme každý člen mnohočlenu.</a:t>
            </a:r>
            <a:r>
              <a:rPr lang="cs-CZ" sz="9600" dirty="0"/>
              <a:t> </a:t>
            </a:r>
            <a:r>
              <a:rPr lang="cs-CZ" sz="9600" dirty="0" smtClean="0"/>
              <a:t>Koeficienty </a:t>
            </a:r>
            <a:r>
              <a:rPr lang="cs-CZ" sz="9600" dirty="0"/>
              <a:t>mezi sebou násobíme jako normální čísla a proměnné potom podle pravidel násobení výrazů</a:t>
            </a:r>
          </a:p>
          <a:p>
            <a:pPr marL="0" indent="0">
              <a:buNone/>
            </a:pPr>
            <a:endParaRPr lang="cs-CZ" sz="9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" y="3007510"/>
                <a:ext cx="327585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3</m:t>
                      </m:r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3007510"/>
                <a:ext cx="3275856" cy="52322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18707" y="4658548"/>
                <a:ext cx="435046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cs-CZ" sz="2800" b="0" i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07" y="4658548"/>
                <a:ext cx="4350460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3177380" y="2992920"/>
                <a:ext cx="146662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3</m:t>
                      </m:r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7380" y="2992920"/>
                <a:ext cx="1466628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179512" y="5445224"/>
                <a:ext cx="26722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2</m:t>
                    </m:r>
                    <m:sSup>
                      <m:sSup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sz="2800" dirty="0" smtClean="0"/>
                  <a:t>)</a:t>
                </a:r>
                <a:endParaRPr lang="cs-CZ" sz="2800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445224"/>
                <a:ext cx="2672220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4331368" y="3007510"/>
                <a:ext cx="23288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sz="280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368" y="3007510"/>
                <a:ext cx="2328864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Zahnutá šipka dolů 5"/>
          <p:cNvSpPr/>
          <p:nvPr/>
        </p:nvSpPr>
        <p:spPr>
          <a:xfrm flipH="1">
            <a:off x="539552" y="2848904"/>
            <a:ext cx="2016224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dolů 15"/>
          <p:cNvSpPr/>
          <p:nvPr/>
        </p:nvSpPr>
        <p:spPr>
          <a:xfrm flipH="1">
            <a:off x="1259632" y="2914727"/>
            <a:ext cx="1172951" cy="222209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dolů 19"/>
          <p:cNvSpPr/>
          <p:nvPr/>
        </p:nvSpPr>
        <p:spPr>
          <a:xfrm>
            <a:off x="755576" y="4599416"/>
            <a:ext cx="1296144" cy="144016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dolů 20"/>
          <p:cNvSpPr/>
          <p:nvPr/>
        </p:nvSpPr>
        <p:spPr>
          <a:xfrm>
            <a:off x="703542" y="4516828"/>
            <a:ext cx="2428297" cy="226604"/>
          </a:xfrm>
          <a:prstGeom prst="curvedDown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dolů 21"/>
          <p:cNvSpPr/>
          <p:nvPr/>
        </p:nvSpPr>
        <p:spPr>
          <a:xfrm>
            <a:off x="703542" y="4437112"/>
            <a:ext cx="3040552" cy="288032"/>
          </a:xfrm>
          <a:prstGeom prst="curvedDownArrow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2339752" y="5445508"/>
                <a:ext cx="21305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i="1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i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sz="280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280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445508"/>
                <a:ext cx="2130583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4211960" y="5465776"/>
                <a:ext cx="173650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cs-CZ" sz="2800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cs-CZ" sz="2800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8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r>
                  <a:rPr lang="cs-CZ" sz="2800" dirty="0" smtClean="0">
                    <a:solidFill>
                      <a:schemeClr val="tx1"/>
                    </a:solidFill>
                  </a:rPr>
                  <a:t> =</a:t>
                </a:r>
                <a:endParaRPr lang="cs-CZ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465776"/>
                <a:ext cx="1736501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 t="-10588" r="-5965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Levá složená závorka 7"/>
          <p:cNvSpPr/>
          <p:nvPr/>
        </p:nvSpPr>
        <p:spPr>
          <a:xfrm rot="16200000">
            <a:off x="3686195" y="3018661"/>
            <a:ext cx="259443" cy="1080120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Levá složená závorka 26"/>
          <p:cNvSpPr/>
          <p:nvPr/>
        </p:nvSpPr>
        <p:spPr>
          <a:xfrm rot="16200000">
            <a:off x="5093956" y="2833938"/>
            <a:ext cx="259443" cy="1449566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466838" y="3688443"/>
                <a:ext cx="1761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cs-CZ" sz="28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8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838" y="3688443"/>
                <a:ext cx="1761400" cy="52322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délník 28"/>
              <p:cNvSpPr/>
              <p:nvPr/>
            </p:nvSpPr>
            <p:spPr>
              <a:xfrm>
                <a:off x="3351256" y="3688443"/>
                <a:ext cx="8640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9" name="Obdélní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256" y="3688443"/>
                <a:ext cx="864096" cy="52322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Levá složená závorka 29"/>
          <p:cNvSpPr/>
          <p:nvPr/>
        </p:nvSpPr>
        <p:spPr>
          <a:xfrm rot="16200000">
            <a:off x="1368306" y="5072437"/>
            <a:ext cx="259443" cy="1869113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1065979" y="6136715"/>
                <a:ext cx="86409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979" y="6136715"/>
                <a:ext cx="864096" cy="52322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Levá složená závorka 31"/>
          <p:cNvSpPr/>
          <p:nvPr/>
        </p:nvSpPr>
        <p:spPr>
          <a:xfrm rot="16200000">
            <a:off x="3225355" y="5157027"/>
            <a:ext cx="259443" cy="1720551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délník 32"/>
              <p:cNvSpPr/>
              <p:nvPr/>
            </p:nvSpPr>
            <p:spPr>
              <a:xfrm>
                <a:off x="2784673" y="6147024"/>
                <a:ext cx="12407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3" name="Obdélní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673" y="6147024"/>
                <a:ext cx="1240740" cy="52322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Levá složená závorka 33"/>
          <p:cNvSpPr/>
          <p:nvPr/>
        </p:nvSpPr>
        <p:spPr>
          <a:xfrm rot="16200000">
            <a:off x="4812183" y="5477652"/>
            <a:ext cx="259443" cy="1132399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4353032" y="6182717"/>
                <a:ext cx="124074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032" y="6182717"/>
                <a:ext cx="1240740" cy="523220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293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35399 -0.0969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91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7407E-6 L 0.28542 -0.0969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71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0.53316 -0.09676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49" y="-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40329 -0.09838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56" y="-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0.34202 -0.10347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1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" grpId="0" animBg="1"/>
      <p:bldP spid="6" grpId="0" animBg="1"/>
      <p:bldP spid="16" grpId="0" animBg="1"/>
      <p:bldP spid="20" grpId="0" animBg="1"/>
      <p:bldP spid="21" grpId="0" animBg="1"/>
      <p:bldP spid="22" grpId="0" animBg="1"/>
      <p:bldP spid="7" grpId="0" animBg="1"/>
      <p:bldP spid="23" grpId="0" animBg="1"/>
      <p:bldP spid="8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5" grpId="0" animBg="1"/>
      <p:bldP spid="3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4608512" cy="5688632"/>
              </a:xfrm>
            </p:spPr>
            <p:txBody>
              <a:bodyPr>
                <a:normAutofit fontScale="77500" lnSpcReduction="20000"/>
              </a:bodyPr>
              <a:lstStyle/>
              <a:p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−3</m:t>
                    </m:r>
                    <m:r>
                      <a:rPr lang="cs-CZ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i="1" dirty="0">
                        <a:latin typeface="Cambria Math"/>
                      </a:rPr>
                      <m:t>(− 5 − 3</m:t>
                    </m:r>
                    <m:r>
                      <a:rPr lang="cs-CZ" i="1" dirty="0">
                        <a:latin typeface="Cambria Math"/>
                      </a:rPr>
                      <m:t>𝑎</m:t>
                    </m:r>
                    <m:r>
                      <a:rPr lang="cs-CZ" i="1" dirty="0" smtClean="0">
                        <a:latin typeface="Cambria Math"/>
                      </a:rPr>
                      <m:t>) = 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5·</m:t>
                    </m:r>
                    <m:d>
                      <m:dPr>
                        <m:ctrlPr>
                          <a:rPr lang="cs-CZ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/>
                          </a:rPr>
                          <m:t>2</m:t>
                        </m:r>
                        <m:r>
                          <a:rPr lang="cs-CZ" i="1" dirty="0">
                            <a:latin typeface="Cambria Math"/>
                          </a:rPr>
                          <m:t>𝑥</m:t>
                        </m:r>
                        <m:r>
                          <a:rPr lang="cs-CZ" i="1" dirty="0">
                            <a:latin typeface="Cambria Math"/>
                          </a:rPr>
                          <m:t> − 4</m:t>
                        </m:r>
                      </m:e>
                    </m:d>
                    <m:r>
                      <a:rPr lang="cs-CZ" i="1" dirty="0" smtClean="0">
                        <a:latin typeface="Cambria Math"/>
                      </a:rPr>
                      <m:t>=</m:t>
                    </m:r>
                  </m:oMath>
                </a14:m>
                <a:endParaRPr lang="cs-CZ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/>
                      </a:rPr>
                      <m:t>6</m:t>
                    </m:r>
                    <m:r>
                      <a:rPr lang="cs-CZ" i="1" dirty="0" smtClean="0">
                        <a:latin typeface="Cambria Math"/>
                      </a:rPr>
                      <m:t>𝑟𝑠</m:t>
                    </m:r>
                    <m:r>
                      <a:rPr lang="cs-CZ" i="1" dirty="0" smtClean="0">
                        <a:latin typeface="Cambria Math"/>
                      </a:rPr>
                      <m:t>(</m:t>
                    </m:r>
                    <m:r>
                      <a:rPr lang="cs-CZ" i="1" dirty="0" smtClean="0">
                        <a:latin typeface="Cambria Math"/>
                      </a:rPr>
                      <m:t>𝑟</m:t>
                    </m:r>
                    <m:r>
                      <a:rPr lang="cs-CZ" i="1" baseline="30000" dirty="0" smtClean="0">
                        <a:latin typeface="Cambria Math"/>
                      </a:rPr>
                      <m:t>2</m:t>
                    </m:r>
                    <m:r>
                      <a:rPr lang="cs-CZ" i="1" dirty="0" smtClean="0">
                        <a:latin typeface="Cambria Math"/>
                      </a:rPr>
                      <m:t>𝑠</m:t>
                    </m:r>
                    <m:r>
                      <a:rPr lang="cs-CZ" i="1" dirty="0" smtClean="0">
                        <a:latin typeface="Cambria Math"/>
                      </a:rPr>
                      <m:t> – 3) =</m:t>
                    </m:r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cs-CZ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cs-CZ" b="0" i="1" dirty="0" smtClean="0">
                        <a:latin typeface="Cambria Math"/>
                      </a:rPr>
                      <m:t>𝑥</m:t>
                    </m:r>
                    <m:r>
                      <a:rPr lang="cs-CZ" i="1" dirty="0">
                        <a:latin typeface="Cambria Math"/>
                      </a:rPr>
                      <m:t>·</m:t>
                    </m:r>
                    <m:d>
                      <m:dPr>
                        <m:ctrlPr>
                          <a:rPr lang="cs-CZ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/>
                          </a:rPr>
                          <m:t>8</m:t>
                        </m:r>
                        <m:r>
                          <a:rPr lang="cs-CZ" i="1" dirty="0" smtClean="0">
                            <a:latin typeface="Cambria Math"/>
                          </a:rPr>
                          <m:t>𝑥</m:t>
                        </m:r>
                        <m:r>
                          <a:rPr lang="cs-CZ" i="1" dirty="0" smtClean="0">
                            <a:latin typeface="Cambria Math"/>
                          </a:rPr>
                          <m:t> − 4</m:t>
                        </m:r>
                      </m:e>
                    </m:d>
                    <m:r>
                      <a:rPr lang="cs-CZ" i="1" dirty="0">
                        <a:latin typeface="Cambria Math"/>
                      </a:rPr>
                      <m:t>=</m:t>
                    </m:r>
                  </m:oMath>
                </a14:m>
                <a:endParaRPr lang="cs-CZ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  <m:r>
                          <a:rPr lang="cs-CZ" b="0" i="1" smtClean="0">
                            <a:latin typeface="Cambria Math"/>
                          </a:rPr>
                          <m:t>+4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cs-CZ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cs-CZ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4608512" cy="5688632"/>
              </a:xfrm>
              <a:blipFill rotWithShape="1">
                <a:blip r:embed="rId3"/>
                <a:stretch>
                  <a:fillRect l="-19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Vynásob mnohočleny: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4860033" y="1249596"/>
                <a:ext cx="16561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5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+9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3" y="1249596"/>
                <a:ext cx="1656184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4860032" y="2113692"/>
                <a:ext cx="18002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0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−20 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113692"/>
                <a:ext cx="1800200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841037" y="2996952"/>
                <a:ext cx="246726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−18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𝑟𝑠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037" y="2996952"/>
                <a:ext cx="2467267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4860033" y="3913892"/>
                <a:ext cx="194421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−5</m:t>
                      </m:r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3" y="3913892"/>
                <a:ext cx="1944215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4841035" y="4845123"/>
                <a:ext cx="2467269" cy="52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+16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035" y="4845123"/>
                <a:ext cx="2467269" cy="528093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4841035" y="5637211"/>
                <a:ext cx="3187350" cy="528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−4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cs-CZ" sz="2800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+10</m:t>
                      </m:r>
                      <m:sSup>
                        <m:sSupPr>
                          <m:ctrlP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cs-CZ" sz="28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035" y="5637211"/>
                <a:ext cx="3187350" cy="528093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0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Násobení mnohočlenů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1176" y="1291565"/>
            <a:ext cx="8690887" cy="1863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4400" b="1" dirty="0" smtClean="0">
                <a:solidFill>
                  <a:srgbClr val="008000"/>
                </a:solidFill>
              </a:rPr>
              <a:t>c) Násobení mnohočlenu mnohočlenem</a:t>
            </a:r>
          </a:p>
          <a:p>
            <a:pPr marL="0" indent="0">
              <a:buNone/>
            </a:pPr>
            <a:r>
              <a:rPr lang="cs-CZ" sz="12800" dirty="0" smtClean="0"/>
              <a:t>Mnohočlen násobíme mnohočlenem tak, že každý člen jednoho mnohočlenu násobíme každým členem druhého mnohočlenu.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298964" y="3356992"/>
                <a:ext cx="434504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(3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+4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64" y="3356992"/>
                <a:ext cx="4345043" cy="52322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hnutá šipka dolů 9"/>
          <p:cNvSpPr/>
          <p:nvPr/>
        </p:nvSpPr>
        <p:spPr>
          <a:xfrm>
            <a:off x="826736" y="3134112"/>
            <a:ext cx="2063748" cy="2617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flipV="1">
            <a:off x="1547664" y="3749407"/>
            <a:ext cx="2063748" cy="261610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>
            <a:off x="755576" y="3082104"/>
            <a:ext cx="3024335" cy="28803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flipV="1">
            <a:off x="1619673" y="3749406"/>
            <a:ext cx="1224136" cy="130805"/>
          </a:xfrm>
          <a:prstGeom prst="curvedDownArrow">
            <a:avLst/>
          </a:prstGeom>
          <a:solidFill>
            <a:srgbClr val="E412FA"/>
          </a:solidFill>
          <a:ln>
            <a:solidFill>
              <a:srgbClr val="E412F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251520" y="4415834"/>
                <a:ext cx="15121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28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15834"/>
                <a:ext cx="1512168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r="-76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1737400" y="4426122"/>
                <a:ext cx="15121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∙4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</m:oMath>
                  </m:oMathPara>
                </a14:m>
                <a:endParaRPr lang="cs-CZ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400" y="4426122"/>
                <a:ext cx="1512168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2987824" y="4426122"/>
                <a:ext cx="2041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E412FA"/>
                          </a:solidFill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E412FA"/>
                          </a:solidFill>
                          <a:latin typeface="Cambria Math"/>
                          <a:ea typeface="Cambria Math"/>
                        </a:rPr>
                        <m:t>∙2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E412FA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426122"/>
                <a:ext cx="2041400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4618832" y="4432970"/>
                <a:ext cx="2041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∙4</m:t>
                      </m:r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832" y="4432970"/>
                <a:ext cx="2041400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evá složená závorka 20"/>
          <p:cNvSpPr/>
          <p:nvPr/>
        </p:nvSpPr>
        <p:spPr>
          <a:xfrm rot="16200000">
            <a:off x="985894" y="4380124"/>
            <a:ext cx="259443" cy="1152129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Levá složená závorka 21"/>
          <p:cNvSpPr/>
          <p:nvPr/>
        </p:nvSpPr>
        <p:spPr>
          <a:xfrm rot="16200000">
            <a:off x="2337779" y="4326822"/>
            <a:ext cx="259443" cy="1263607"/>
          </a:xfrm>
          <a:prstGeom prst="leftBrace">
            <a:avLst>
              <a:gd name="adj1" fmla="val 24886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Levá složená závorka 22"/>
          <p:cNvSpPr/>
          <p:nvPr/>
        </p:nvSpPr>
        <p:spPr>
          <a:xfrm rot="16200000">
            <a:off x="3794205" y="4220397"/>
            <a:ext cx="259443" cy="1440161"/>
          </a:xfrm>
          <a:prstGeom prst="leftBrace">
            <a:avLst>
              <a:gd name="adj1" fmla="val 24886"/>
              <a:gd name="adj2" fmla="val 506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Levá složená závorka 23"/>
          <p:cNvSpPr/>
          <p:nvPr/>
        </p:nvSpPr>
        <p:spPr>
          <a:xfrm rot="16200000">
            <a:off x="5450390" y="4238686"/>
            <a:ext cx="259443" cy="1440161"/>
          </a:xfrm>
          <a:prstGeom prst="leftBrace">
            <a:avLst>
              <a:gd name="adj1" fmla="val 24886"/>
              <a:gd name="adj2" fmla="val 506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719572" y="5106058"/>
                <a:ext cx="7560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72" y="5106058"/>
                <a:ext cx="756084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1691678" y="5106058"/>
                <a:ext cx="151216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+12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78" y="5106058"/>
                <a:ext cx="1512168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147313" y="5070199"/>
                <a:ext cx="156870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10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313" y="5070199"/>
                <a:ext cx="1568703" cy="52322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délník 27"/>
              <p:cNvSpPr/>
              <p:nvPr/>
            </p:nvSpPr>
            <p:spPr>
              <a:xfrm>
                <a:off x="4892015" y="5070199"/>
                <a:ext cx="133616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−20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2015" y="5070199"/>
                <a:ext cx="1336169" cy="52322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délník 29"/>
              <p:cNvSpPr/>
              <p:nvPr/>
            </p:nvSpPr>
            <p:spPr>
              <a:xfrm>
                <a:off x="178664" y="5733256"/>
                <a:ext cx="540908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30" name="Obdélní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64" y="5733256"/>
                <a:ext cx="540908" cy="52322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1433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11111E-6 L -0.00591 0.0953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05903 0.09537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0875 0.100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5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-0.1316 0.1007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80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Násobení mnohočlenů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7617" y="1268760"/>
            <a:ext cx="8690887" cy="1863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4400" b="1" dirty="0" smtClean="0">
                <a:solidFill>
                  <a:srgbClr val="008000"/>
                </a:solidFill>
              </a:rPr>
              <a:t>c) Násobení mnohočlenu mnohočlenem</a:t>
            </a:r>
          </a:p>
          <a:p>
            <a:pPr marL="0" indent="0">
              <a:buNone/>
            </a:pPr>
            <a:r>
              <a:rPr lang="cs-CZ" sz="12800" dirty="0" smtClean="0"/>
              <a:t>Mnohočlen násobíme mnohočlenem tak, že </a:t>
            </a:r>
            <a:r>
              <a:rPr lang="cs-CZ" sz="12800" dirty="0" smtClean="0">
                <a:solidFill>
                  <a:srgbClr val="0070C0"/>
                </a:solidFill>
              </a:rPr>
              <a:t>každý člen jednoho mnohočlenu násobíme každým členem druhého mnohočlenu.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71501" y="3547353"/>
                <a:ext cx="554461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(2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)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∙(−2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cs-CZ" sz="28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+3)=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01" y="3547353"/>
                <a:ext cx="5544616" cy="523220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ahnutá šipka dolů 9"/>
          <p:cNvSpPr/>
          <p:nvPr/>
        </p:nvSpPr>
        <p:spPr>
          <a:xfrm>
            <a:off x="826736" y="3379081"/>
            <a:ext cx="2063748" cy="26174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flipV="1">
            <a:off x="1574104" y="4033882"/>
            <a:ext cx="2448272" cy="182596"/>
          </a:xfrm>
          <a:prstGeom prst="curvedDown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Zahnutá šipka dolů 11"/>
          <p:cNvSpPr/>
          <p:nvPr/>
        </p:nvSpPr>
        <p:spPr>
          <a:xfrm>
            <a:off x="755576" y="3327073"/>
            <a:ext cx="3240360" cy="313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ů 12"/>
          <p:cNvSpPr/>
          <p:nvPr/>
        </p:nvSpPr>
        <p:spPr>
          <a:xfrm flipV="1">
            <a:off x="1619673" y="3994375"/>
            <a:ext cx="1224136" cy="130805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Zahnutá šipka dolů 13"/>
          <p:cNvSpPr/>
          <p:nvPr/>
        </p:nvSpPr>
        <p:spPr>
          <a:xfrm>
            <a:off x="826736" y="3265417"/>
            <a:ext cx="3817272" cy="349687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dolů 14"/>
          <p:cNvSpPr/>
          <p:nvPr/>
        </p:nvSpPr>
        <p:spPr>
          <a:xfrm flipV="1">
            <a:off x="1568711" y="4006534"/>
            <a:ext cx="3075297" cy="340876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365558" y="4554996"/>
                <a:ext cx="16141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=−4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8" y="4554996"/>
                <a:ext cx="1614154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2610018" y="4554996"/>
                <a:ext cx="109788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018" y="4554996"/>
                <a:ext cx="1097886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813551" y="4561964"/>
                <a:ext cx="117427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551" y="4561964"/>
                <a:ext cx="1174274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3317886" y="4528591"/>
                <a:ext cx="13261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+6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886" y="4528591"/>
                <a:ext cx="1326122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5190094" y="4522601"/>
                <a:ext cx="13261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−9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094" y="4522601"/>
                <a:ext cx="1326122" cy="523220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211960" y="4528591"/>
                <a:ext cx="132612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cs-CZ" sz="2800" b="0" i="1" smtClean="0">
                              <a:solidFill>
                                <a:srgbClr val="008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sz="2800" b="0" i="1" smtClean="0">
                          <a:solidFill>
                            <a:srgbClr val="008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528591"/>
                <a:ext cx="1326122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746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3" presetClass="emph" presetSubtype="2" fill="hold" grpId="1" nodeType="after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100"/>
                            </p:stCondLst>
                            <p:childTnLst>
                              <p:par>
                                <p:cTn id="80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0" grpId="1"/>
      <p:bldP spid="21" grpId="0" animBg="1"/>
      <p:bldP spid="21" grpId="1"/>
      <p:bldP spid="22" grpId="0" animBg="1"/>
      <p:bldP spid="22" grpId="1"/>
      <p:bldP spid="23" grpId="0" animBg="1"/>
      <p:bldP spid="23" grpId="1"/>
      <p:bldP spid="24" grpId="0" animBg="1"/>
      <p:bldP spid="24" grpId="1"/>
      <p:bldP spid="25" grpId="0" animBg="1"/>
      <p:bldP spid="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/>
              <a:t>Vynásob mnohočleny:</a:t>
            </a:r>
            <a:endParaRPr lang="cs-CZ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35496" y="980728"/>
                <a:ext cx="36004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( 3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+ 2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) · 4 =</m:t>
                      </m:r>
                    </m:oMath>
                  </m:oMathPara>
                </a14:m>
                <a:endParaRPr lang="cs-CZ" sz="32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80728"/>
                <a:ext cx="360040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Obdélník 33"/>
              <p:cNvSpPr/>
              <p:nvPr/>
            </p:nvSpPr>
            <p:spPr>
              <a:xfrm>
                <a:off x="107504" y="2340169"/>
                <a:ext cx="496512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(5 </m:t>
                      </m:r>
                      <m:r>
                        <a:rPr lang="cs-CZ" sz="3200" i="1" dirty="0"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𝑏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)</m:t>
                      </m:r>
                      <m:r>
                        <a:rPr lang="cs-CZ" sz="3200" i="1" dirty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· </m:t>
                      </m:r>
                      <m:r>
                        <a:rPr lang="cs-CZ" sz="3200" i="1" dirty="0" smtClean="0">
                          <a:latin typeface="Cambria Math"/>
                        </a:rPr>
                        <m:t>(5 +7</m:t>
                      </m:r>
                      <m:r>
                        <a:rPr lang="cs-CZ" sz="3200" i="1" dirty="0" smtClean="0">
                          <a:latin typeface="Cambria Math"/>
                        </a:rPr>
                        <m:t>𝑏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) </m:t>
                      </m:r>
                      <m:r>
                        <a:rPr lang="cs-CZ" sz="3200" i="1" dirty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0169"/>
                <a:ext cx="496512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-29371" y="3284985"/>
                <a:ext cx="5294306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+1) · (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−1)=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371" y="3284985"/>
                <a:ext cx="529430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-36512" y="4140369"/>
                <a:ext cx="491483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 (– </m:t>
                      </m:r>
                      <m:r>
                        <a:rPr lang="cs-CZ" sz="3200" i="1" dirty="0"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latin typeface="Cambria Math"/>
                        </a:rPr>
                        <m:t>+  2</m:t>
                      </m:r>
                      <m:r>
                        <a:rPr lang="cs-CZ" sz="3200" i="1" dirty="0">
                          <a:latin typeface="Cambria Math"/>
                        </a:rPr>
                        <m:t>𝑥</m:t>
                      </m:r>
                      <m:r>
                        <a:rPr lang="cs-CZ" sz="3200" i="1" dirty="0">
                          <a:latin typeface="Cambria Math"/>
                        </a:rPr>
                        <m:t> – 1) · 3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latin typeface="Cambria Math"/>
                        </a:rPr>
                        <m:t> =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4140369"/>
                <a:ext cx="491483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délník 46"/>
              <p:cNvSpPr/>
              <p:nvPr/>
            </p:nvSpPr>
            <p:spPr>
              <a:xfrm>
                <a:off x="52419" y="4932457"/>
                <a:ext cx="499180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/>
                  <a:t> </a:t>
                </a:r>
                <a14:m>
                  <m:oMath xmlns:m="http://schemas.openxmlformats.org/officeDocument/2006/math">
                    <m:r>
                      <a:rPr lang="cs-CZ" sz="3200" i="1" dirty="0" smtClean="0">
                        <a:latin typeface="Cambria Math"/>
                      </a:rPr>
                      <m:t>(5</m:t>
                    </m:r>
                    <m:r>
                      <a:rPr lang="cs-CZ" sz="3200" i="1" dirty="0" smtClean="0">
                        <a:latin typeface="Cambria Math"/>
                      </a:rPr>
                      <m:t>𝑎</m:t>
                    </m:r>
                    <m:r>
                      <a:rPr lang="cs-CZ" sz="3200" i="1" dirty="0" smtClean="0">
                        <a:latin typeface="Cambria Math"/>
                      </a:rPr>
                      <m:t> +  2)·(5</m:t>
                    </m:r>
                    <m:r>
                      <a:rPr lang="cs-CZ" sz="3200" i="1" dirty="0">
                        <a:latin typeface="Cambria Math"/>
                      </a:rPr>
                      <m:t>𝑎</m:t>
                    </m:r>
                    <m:r>
                      <a:rPr lang="cs-CZ" sz="3200" i="1" dirty="0">
                        <a:latin typeface="Cambria Math"/>
                      </a:rPr>
                      <m:t> −  2) = </m:t>
                    </m:r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9" y="4932457"/>
                <a:ext cx="499180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Obdélník 49"/>
              <p:cNvSpPr/>
              <p:nvPr/>
            </p:nvSpPr>
            <p:spPr>
              <a:xfrm>
                <a:off x="-135664" y="5714092"/>
                <a:ext cx="578778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(2</m:t>
                      </m:r>
                      <m:r>
                        <a:rPr lang="cs-CZ" sz="3200" i="1" dirty="0" smtClean="0">
                          <a:latin typeface="Cambria Math"/>
                        </a:rPr>
                        <m:t>𝑎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3</m:t>
                      </m:r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latin typeface="Cambria Math"/>
                        </a:rPr>
                        <m:t>+  </m:t>
                      </m:r>
                      <m:r>
                        <a:rPr lang="cs-CZ" sz="3200" i="1" dirty="0" smtClean="0">
                          <a:latin typeface="Cambria Math"/>
                        </a:rPr>
                        <m:t>9</m:t>
                      </m:r>
                      <m:r>
                        <a:rPr lang="cs-CZ" sz="3200" i="1" dirty="0" smtClean="0">
                          <a:latin typeface="Cambria Math"/>
                        </a:rPr>
                        <m:t>𝑎</m:t>
                      </m:r>
                      <m:r>
                        <a:rPr lang="cs-CZ" sz="3200" b="0" i="1" dirty="0" smtClean="0">
                          <a:latin typeface="Cambria Math"/>
                        </a:rPr>
                        <m:t>)</m:t>
                      </m:r>
                      <m:r>
                        <a:rPr lang="cs-CZ" sz="3200" i="1" dirty="0">
                          <a:solidFill>
                            <a:prstClr val="black"/>
                          </a:solidFill>
                          <a:latin typeface="Cambria Math"/>
                        </a:rPr>
                        <m:t>·</m:t>
                      </m:r>
                      <m:r>
                        <a:rPr lang="cs-CZ" sz="3200" i="1" dirty="0" smtClean="0">
                          <a:latin typeface="Cambria Math"/>
                        </a:rPr>
                        <m:t>(– 8</m:t>
                      </m:r>
                      <m:r>
                        <a:rPr lang="cs-CZ" sz="3200" i="1" dirty="0" smtClean="0">
                          <a:latin typeface="Cambria Math"/>
                        </a:rPr>
                        <m:t>𝑎</m:t>
                      </m:r>
                      <m:r>
                        <a:rPr lang="cs-CZ" sz="3200" i="1" baseline="30000" dirty="0" smtClean="0">
                          <a:latin typeface="Cambria Math"/>
                        </a:rPr>
                        <m:t>3</m:t>
                      </m:r>
                      <m:r>
                        <a:rPr lang="cs-CZ" sz="3200" i="1" dirty="0" smtClean="0">
                          <a:latin typeface="Cambria Math"/>
                        </a:rPr>
                        <m:t>+2</m:t>
                      </m:r>
                      <m:r>
                        <a:rPr lang="cs-CZ" sz="3200" i="1" dirty="0" smtClean="0">
                          <a:latin typeface="Cambria Math"/>
                        </a:rPr>
                        <m:t>𝑎</m:t>
                      </m:r>
                      <m:r>
                        <a:rPr lang="cs-CZ" sz="3200" i="1" dirty="0" smtClean="0">
                          <a:latin typeface="Cambria Math"/>
                        </a:rPr>
                        <m:t>) = 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50" name="Obdélní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5664" y="5714092"/>
                <a:ext cx="578778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Obdélník 52"/>
              <p:cNvSpPr/>
              <p:nvPr/>
            </p:nvSpPr>
            <p:spPr>
              <a:xfrm>
                <a:off x="5220073" y="1620089"/>
                <a:ext cx="36003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Obdélní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3" y="1620089"/>
                <a:ext cx="3600399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Obdélník 53"/>
              <p:cNvSpPr/>
              <p:nvPr/>
            </p:nvSpPr>
            <p:spPr>
              <a:xfrm>
                <a:off x="5158329" y="2340169"/>
                <a:ext cx="35901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45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+25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Obdélní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329" y="2340169"/>
                <a:ext cx="359013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Obdélník 54"/>
              <p:cNvSpPr/>
              <p:nvPr/>
            </p:nvSpPr>
            <p:spPr>
              <a:xfrm>
                <a:off x="5148064" y="3284985"/>
                <a:ext cx="388843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 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− 1 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84985"/>
                <a:ext cx="3888431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Obdélník 55"/>
              <p:cNvSpPr/>
              <p:nvPr/>
            </p:nvSpPr>
            <p:spPr>
              <a:xfrm>
                <a:off x="5004048" y="4140369"/>
                <a:ext cx="388843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− 3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 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− 3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140369"/>
                <a:ext cx="3888431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bdélník 56"/>
              <p:cNvSpPr/>
              <p:nvPr/>
            </p:nvSpPr>
            <p:spPr>
              <a:xfrm>
                <a:off x="5103244" y="4932457"/>
                <a:ext cx="222198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25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− 4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Obdélní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44" y="4932457"/>
                <a:ext cx="2221983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bdélník 57"/>
              <p:cNvSpPr/>
              <p:nvPr/>
            </p:nvSpPr>
            <p:spPr>
              <a:xfrm>
                <a:off x="5076056" y="5714091"/>
                <a:ext cx="4238207" cy="543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− 16</m:t>
                      </m:r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0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– 68</m:t>
                      </m:r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0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+ 18</m:t>
                      </m:r>
                      <m:r>
                        <a:rPr lang="cs-CZ" sz="30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0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30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Obdélní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714091"/>
                <a:ext cx="4238207" cy="5433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Obdélník 14"/>
              <p:cNvSpPr/>
              <p:nvPr/>
            </p:nvSpPr>
            <p:spPr>
              <a:xfrm>
                <a:off x="35496" y="1620089"/>
                <a:ext cx="495888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(3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>
                          <a:solidFill>
                            <a:prstClr val="black"/>
                          </a:solidFill>
                          <a:latin typeface="Cambria Math"/>
                        </a:rPr>
                        <m:t> + 2</m:t>
                      </m:r>
                      <m:r>
                        <a:rPr lang="cs-CZ" sz="3200" i="1" dirty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dirty="0">
                          <a:solidFill>
                            <a:prstClr val="black"/>
                          </a:solidFill>
                          <a:latin typeface="Cambria Math"/>
                        </a:rPr>
                        <m:t> + 5) · 2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cs-CZ" sz="32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1620089"/>
                <a:ext cx="4958881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5148064" y="1016582"/>
                <a:ext cx="208823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+ 8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016582"/>
                <a:ext cx="2088233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ahnutá šipka dolů 16"/>
          <p:cNvSpPr/>
          <p:nvPr/>
        </p:nvSpPr>
        <p:spPr>
          <a:xfrm flipH="1">
            <a:off x="2334641" y="3269617"/>
            <a:ext cx="995944" cy="168095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dolů 17"/>
          <p:cNvSpPr/>
          <p:nvPr/>
        </p:nvSpPr>
        <p:spPr>
          <a:xfrm flipH="1">
            <a:off x="1376503" y="3243722"/>
            <a:ext cx="2040562" cy="16809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dolů 18"/>
          <p:cNvSpPr/>
          <p:nvPr/>
        </p:nvSpPr>
        <p:spPr>
          <a:xfrm flipH="1">
            <a:off x="656423" y="3068959"/>
            <a:ext cx="2760642" cy="384121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dolů 19"/>
          <p:cNvSpPr/>
          <p:nvPr/>
        </p:nvSpPr>
        <p:spPr>
          <a:xfrm flipH="1" flipV="1">
            <a:off x="395535" y="3725741"/>
            <a:ext cx="3888431" cy="279321"/>
          </a:xfrm>
          <a:prstGeom prst="curvedDownArrow">
            <a:avLst/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dolů 20"/>
          <p:cNvSpPr/>
          <p:nvPr/>
        </p:nvSpPr>
        <p:spPr>
          <a:xfrm flipH="1" flipV="1">
            <a:off x="1520518" y="3725741"/>
            <a:ext cx="2763447" cy="216027"/>
          </a:xfrm>
          <a:prstGeom prst="curvedDownArrow">
            <a:avLst/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dolů 21"/>
          <p:cNvSpPr/>
          <p:nvPr/>
        </p:nvSpPr>
        <p:spPr>
          <a:xfrm flipH="1" flipV="1">
            <a:off x="2334641" y="3725740"/>
            <a:ext cx="1949324" cy="144019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Zahnutá šipka dolů 22"/>
          <p:cNvSpPr/>
          <p:nvPr/>
        </p:nvSpPr>
        <p:spPr>
          <a:xfrm>
            <a:off x="539553" y="2204864"/>
            <a:ext cx="2417102" cy="23139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>
            <a:off x="539552" y="2132856"/>
            <a:ext cx="3240360" cy="3034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6" name="Zahnutá šipka dolů 25"/>
          <p:cNvSpPr/>
          <p:nvPr/>
        </p:nvSpPr>
        <p:spPr>
          <a:xfrm flipV="1">
            <a:off x="1520518" y="2794133"/>
            <a:ext cx="2403410" cy="274826"/>
          </a:xfrm>
          <a:prstGeom prst="curvedDown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7" name="Zahnutá šipka dolů 26"/>
          <p:cNvSpPr/>
          <p:nvPr/>
        </p:nvSpPr>
        <p:spPr>
          <a:xfrm flipV="1">
            <a:off x="1520518" y="2794135"/>
            <a:ext cx="1381722" cy="202815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764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1"/>
            </a:gs>
            <a:gs pos="100000">
              <a:schemeClr val="accent6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/>
              <a:t>Vynásob mnohočleny:</a:t>
            </a:r>
            <a:endParaRPr lang="cs-CZ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délník 7"/>
              <p:cNvSpPr/>
              <p:nvPr/>
            </p:nvSpPr>
            <p:spPr>
              <a:xfrm>
                <a:off x="107504" y="1268760"/>
                <a:ext cx="504055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latin typeface="Cambria Math"/>
                        </a:rPr>
                        <m:t>( 3</m:t>
                      </m:r>
                      <m:r>
                        <a:rPr lang="cs-CZ" sz="3200" i="1" dirty="0">
                          <a:latin typeface="Cambria Math"/>
                        </a:rPr>
                        <m:t>𝑚</m:t>
                      </m:r>
                      <m:r>
                        <a:rPr lang="cs-CZ" sz="3200" i="1" dirty="0">
                          <a:latin typeface="Cambria Math"/>
                        </a:rPr>
                        <m:t> − 2 ) . ( 2</m:t>
                      </m:r>
                      <m:r>
                        <a:rPr lang="cs-CZ" sz="3200" i="1" dirty="0">
                          <a:latin typeface="Cambria Math"/>
                        </a:rPr>
                        <m:t>𝑚</m:t>
                      </m:r>
                      <m:r>
                        <a:rPr lang="cs-CZ" sz="3200" i="1" dirty="0">
                          <a:latin typeface="Cambria Math"/>
                        </a:rPr>
                        <m:t> − 1 ) =</m:t>
                      </m:r>
                    </m:oMath>
                  </m:oMathPara>
                </a14:m>
                <a:endParaRPr lang="cs-CZ" sz="32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68760"/>
                <a:ext cx="504055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Obdélník 33"/>
              <p:cNvSpPr/>
              <p:nvPr/>
            </p:nvSpPr>
            <p:spPr>
              <a:xfrm>
                <a:off x="251520" y="1990396"/>
                <a:ext cx="481682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 </m:t>
                      </m:r>
                      <m:r>
                        <a:rPr lang="cs-CZ" sz="3200" i="1" dirty="0">
                          <a:latin typeface="Cambria Math"/>
                        </a:rPr>
                        <m:t>𝑏</m:t>
                      </m:r>
                      <m:r>
                        <a:rPr lang="cs-CZ" sz="3200" i="1" dirty="0">
                          <a:latin typeface="Cambria Math"/>
                        </a:rPr>
                        <m:t> − 3</m:t>
                      </m:r>
                      <m:r>
                        <a:rPr lang="cs-CZ" sz="3200" i="1" dirty="0">
                          <a:latin typeface="Cambria Math"/>
                        </a:rPr>
                        <m:t>𝑐</m:t>
                      </m:r>
                      <m:r>
                        <a:rPr lang="cs-CZ" sz="3200" i="1" dirty="0">
                          <a:latin typeface="Cambria Math"/>
                        </a:rPr>
                        <m:t> ) . ( 8</m:t>
                      </m:r>
                      <m:r>
                        <a:rPr lang="cs-CZ" sz="3200" i="1" dirty="0">
                          <a:latin typeface="Cambria Math"/>
                        </a:rPr>
                        <m:t>𝑏</m:t>
                      </m:r>
                      <m:r>
                        <a:rPr lang="cs-CZ" sz="3200" i="1" dirty="0">
                          <a:latin typeface="Cambria Math"/>
                        </a:rPr>
                        <m:t> + 5</m:t>
                      </m:r>
                      <m:r>
                        <a:rPr lang="cs-CZ" sz="3200" i="1" dirty="0">
                          <a:latin typeface="Cambria Math"/>
                        </a:rPr>
                        <m:t>𝑐</m:t>
                      </m:r>
                      <m:r>
                        <a:rPr lang="cs-CZ" sz="3200" i="1" dirty="0">
                          <a:latin typeface="Cambria Math"/>
                        </a:rPr>
                        <m:t> ) 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90396"/>
                <a:ext cx="481682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bdélník 35"/>
              <p:cNvSpPr/>
              <p:nvPr/>
            </p:nvSpPr>
            <p:spPr>
              <a:xfrm>
                <a:off x="107504" y="2708920"/>
                <a:ext cx="525658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 −3 + 9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) . ( 3 + 9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) 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36" name="Obdélní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08920"/>
                <a:ext cx="525658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Obdélník 40"/>
              <p:cNvSpPr/>
              <p:nvPr/>
            </p:nvSpPr>
            <p:spPr>
              <a:xfrm>
                <a:off x="179512" y="3573016"/>
                <a:ext cx="527487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/>
                  <a:t> </a:t>
                </a:r>
                <a14:m>
                  <m:oMath xmlns:m="http://schemas.openxmlformats.org/officeDocument/2006/math">
                    <m:r>
                      <a:rPr lang="cs-CZ" sz="3200" i="1" dirty="0" smtClean="0">
                        <a:latin typeface="Cambria Math"/>
                      </a:rPr>
                      <m:t>( 2</m:t>
                    </m:r>
                    <m:r>
                      <a:rPr lang="cs-CZ" sz="3200" i="1" dirty="0" smtClean="0">
                        <a:latin typeface="Cambria Math"/>
                      </a:rPr>
                      <m:t>𝑎</m:t>
                    </m:r>
                    <m:r>
                      <a:rPr lang="cs-CZ" sz="3200" i="1" dirty="0" smtClean="0">
                        <a:latin typeface="Cambria Math"/>
                      </a:rPr>
                      <m:t> + 5</m:t>
                    </m:r>
                    <m:r>
                      <a:rPr lang="cs-CZ" sz="3200" i="1" dirty="0" smtClean="0">
                        <a:latin typeface="Cambria Math"/>
                      </a:rPr>
                      <m:t>𝑏</m:t>
                    </m:r>
                    <m:r>
                      <a:rPr lang="cs-CZ" sz="3200" i="1" dirty="0" smtClean="0">
                        <a:latin typeface="Cambria Math"/>
                      </a:rPr>
                      <m:t> ) . ( 2</m:t>
                    </m:r>
                    <m:r>
                      <a:rPr lang="cs-CZ" sz="3200" i="1" dirty="0" smtClean="0">
                        <a:latin typeface="Cambria Math"/>
                      </a:rPr>
                      <m:t>𝑎</m:t>
                    </m:r>
                    <m:r>
                      <a:rPr lang="cs-CZ" sz="3200" i="1" dirty="0" smtClean="0">
                        <a:latin typeface="Cambria Math"/>
                      </a:rPr>
                      <m:t> − 3</m:t>
                    </m:r>
                    <m:r>
                      <a:rPr lang="cs-CZ" sz="3200" i="1" dirty="0" smtClean="0">
                        <a:latin typeface="Cambria Math"/>
                      </a:rPr>
                      <m:t>𝑏</m:t>
                    </m:r>
                    <m:r>
                      <a:rPr lang="cs-CZ" sz="3200" i="1" dirty="0" smtClean="0">
                        <a:latin typeface="Cambria Math"/>
                      </a:rPr>
                      <m:t> ) =</m:t>
                    </m:r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1" name="Obdélní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573016"/>
                <a:ext cx="5274872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Obdélník 46"/>
              <p:cNvSpPr/>
              <p:nvPr/>
            </p:nvSpPr>
            <p:spPr>
              <a:xfrm>
                <a:off x="179512" y="4475746"/>
                <a:ext cx="57838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3200" dirty="0" smtClean="0"/>
                  <a:t> </a:t>
                </a:r>
                <a14:m>
                  <m:oMath xmlns:m="http://schemas.openxmlformats.org/officeDocument/2006/math">
                    <m:r>
                      <a:rPr lang="cs-CZ" sz="3200" i="1" dirty="0" smtClean="0">
                        <a:latin typeface="Cambria Math"/>
                      </a:rPr>
                      <m:t>3 . ( </m:t>
                    </m:r>
                    <m:r>
                      <a:rPr lang="cs-CZ" sz="3200" i="1" dirty="0" smtClean="0">
                        <a:latin typeface="Cambria Math"/>
                      </a:rPr>
                      <m:t>𝑎</m:t>
                    </m:r>
                    <m:r>
                      <a:rPr lang="cs-CZ" sz="3200" i="1" dirty="0" smtClean="0">
                        <a:latin typeface="Cambria Math"/>
                      </a:rPr>
                      <m:t> + </m:t>
                    </m:r>
                    <m:r>
                      <a:rPr lang="cs-CZ" sz="3200" i="1" dirty="0" smtClean="0">
                        <a:latin typeface="Cambria Math"/>
                      </a:rPr>
                      <m:t>𝑏</m:t>
                    </m:r>
                    <m:r>
                      <a:rPr lang="cs-CZ" sz="3200" i="1" dirty="0" smtClean="0">
                        <a:latin typeface="Cambria Math"/>
                      </a:rPr>
                      <m:t> ) − 2 . ( </m:t>
                    </m:r>
                    <m:r>
                      <a:rPr lang="cs-CZ" sz="3200" i="1" dirty="0" smtClean="0">
                        <a:latin typeface="Cambria Math"/>
                      </a:rPr>
                      <m:t>𝑎</m:t>
                    </m:r>
                    <m:r>
                      <a:rPr lang="cs-CZ" sz="3200" i="1" dirty="0" smtClean="0">
                        <a:latin typeface="Cambria Math"/>
                      </a:rPr>
                      <m:t> − </m:t>
                    </m:r>
                    <m:r>
                      <a:rPr lang="cs-CZ" sz="3200" i="1" dirty="0" smtClean="0">
                        <a:latin typeface="Cambria Math"/>
                      </a:rPr>
                      <m:t>𝑏</m:t>
                    </m:r>
                    <m:r>
                      <a:rPr lang="cs-CZ" sz="3200" i="1" dirty="0" smtClean="0">
                        <a:latin typeface="Cambria Math"/>
                      </a:rPr>
                      <m:t> ) =</m:t>
                    </m:r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7" name="Obdélník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475746"/>
                <a:ext cx="578389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Obdélník 49"/>
              <p:cNvSpPr/>
              <p:nvPr/>
            </p:nvSpPr>
            <p:spPr>
              <a:xfrm>
                <a:off x="-36512" y="5305563"/>
                <a:ext cx="86007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latin typeface="Cambria Math"/>
                        </a:rPr>
                        <m:t>( 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+ 2 ) . ( 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+ 5 ) − ( 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− 1 ) . ( </m:t>
                      </m:r>
                      <m:r>
                        <a:rPr lang="cs-CZ" sz="3200" i="1" dirty="0" smtClean="0"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latin typeface="Cambria Math"/>
                        </a:rPr>
                        <m:t> − 4 ) =</m:t>
                      </m:r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50" name="Obdélník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305563"/>
                <a:ext cx="860079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Obdélník 52"/>
              <p:cNvSpPr/>
              <p:nvPr/>
            </p:nvSpPr>
            <p:spPr>
              <a:xfrm>
                <a:off x="5148065" y="1268760"/>
                <a:ext cx="295232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32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– 7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+ 2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3" name="Obdélní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5" y="1268760"/>
                <a:ext cx="2952328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Obdélník 53"/>
              <p:cNvSpPr/>
              <p:nvPr/>
            </p:nvSpPr>
            <p:spPr>
              <a:xfrm>
                <a:off x="5158328" y="1990396"/>
                <a:ext cx="35901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8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3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– 19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𝑏𝑐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– 15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𝑐</m:t>
                      </m:r>
                      <m:r>
                        <a:rPr lang="cs-CZ" sz="32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4" name="Obdélní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8328" y="1990396"/>
                <a:ext cx="359013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Obdélník 54"/>
              <p:cNvSpPr/>
              <p:nvPr/>
            </p:nvSpPr>
            <p:spPr>
              <a:xfrm>
                <a:off x="5148065" y="2708920"/>
                <a:ext cx="19442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81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– 9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5" name="Obdélní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5" y="2708920"/>
                <a:ext cx="1944215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Obdélník 55"/>
              <p:cNvSpPr/>
              <p:nvPr/>
            </p:nvSpPr>
            <p:spPr>
              <a:xfrm>
                <a:off x="5220073" y="3573015"/>
                <a:ext cx="36003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2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+ 4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𝑎𝑏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 – 15</m:t>
                      </m:r>
                      <m:r>
                        <a:rPr lang="cs-CZ" sz="32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  <m:r>
                        <a:rPr lang="cs-CZ" sz="3200" i="1" baseline="30000" dirty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3" y="3573015"/>
                <a:ext cx="3600399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Obdélník 56"/>
              <p:cNvSpPr/>
              <p:nvPr/>
            </p:nvSpPr>
            <p:spPr>
              <a:xfrm>
                <a:off x="5662385" y="4445318"/>
                <a:ext cx="18619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+ 5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cs-CZ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7" name="Obdélní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385" y="4445318"/>
                <a:ext cx="1861943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bdélník 57"/>
              <p:cNvSpPr/>
              <p:nvPr/>
            </p:nvSpPr>
            <p:spPr>
              <a:xfrm>
                <a:off x="6361263" y="6027369"/>
                <a:ext cx="2489490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12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cs-CZ" sz="32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+ 6</m:t>
                      </m:r>
                    </m:oMath>
                  </m:oMathPara>
                </a14:m>
                <a:endParaRPr lang="cs-CZ" sz="3200" baseline="30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8" name="Obdélní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263" y="6027369"/>
                <a:ext cx="2489490" cy="57342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ahnutá šipka dolů 14"/>
          <p:cNvSpPr/>
          <p:nvPr/>
        </p:nvSpPr>
        <p:spPr>
          <a:xfrm>
            <a:off x="611560" y="5183480"/>
            <a:ext cx="1872208" cy="26174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dolů 15"/>
          <p:cNvSpPr/>
          <p:nvPr/>
        </p:nvSpPr>
        <p:spPr>
          <a:xfrm>
            <a:off x="611560" y="5131472"/>
            <a:ext cx="2736304" cy="33947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dolů 17"/>
          <p:cNvSpPr/>
          <p:nvPr/>
        </p:nvSpPr>
        <p:spPr>
          <a:xfrm flipV="1">
            <a:off x="1481049" y="5851776"/>
            <a:ext cx="1866815" cy="175593"/>
          </a:xfrm>
          <a:prstGeom prst="curvedDown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dolů 18"/>
          <p:cNvSpPr/>
          <p:nvPr/>
        </p:nvSpPr>
        <p:spPr>
          <a:xfrm flipV="1">
            <a:off x="1481049" y="5812267"/>
            <a:ext cx="1002719" cy="130805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1" name="Zahnutá šipka dolů 20"/>
          <p:cNvSpPr/>
          <p:nvPr/>
        </p:nvSpPr>
        <p:spPr>
          <a:xfrm>
            <a:off x="4676512" y="5170336"/>
            <a:ext cx="1916844" cy="261744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dolů 21"/>
          <p:cNvSpPr/>
          <p:nvPr/>
        </p:nvSpPr>
        <p:spPr>
          <a:xfrm>
            <a:off x="4676512" y="5123752"/>
            <a:ext cx="2847816" cy="31375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3" name="Zahnutá šipka dolů 22"/>
          <p:cNvSpPr/>
          <p:nvPr/>
        </p:nvSpPr>
        <p:spPr>
          <a:xfrm flipV="1">
            <a:off x="5607875" y="5786371"/>
            <a:ext cx="1916453" cy="182596"/>
          </a:xfrm>
          <a:prstGeom prst="curvedDownArrow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Zahnutá šipka dolů 23"/>
          <p:cNvSpPr/>
          <p:nvPr/>
        </p:nvSpPr>
        <p:spPr>
          <a:xfrm flipV="1">
            <a:off x="5590637" y="5786373"/>
            <a:ext cx="1002719" cy="130805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89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58" grpId="0"/>
      <p:bldP spid="15" grpId="0" animBg="1"/>
      <p:bldP spid="16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4353</TotalTime>
  <Words>1064</Words>
  <Application>Microsoft Office PowerPoint</Application>
  <PresentationFormat>Předvádění na obrazovce (4:3)</PresentationFormat>
  <Paragraphs>135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Násobení mnohočlenů</vt:lpstr>
      <vt:lpstr>Násobení mnohočlenů</vt:lpstr>
      <vt:lpstr>Vynásob mnohočleny:</vt:lpstr>
      <vt:lpstr>Násobení mnohočlenů</vt:lpstr>
      <vt:lpstr>Násobení mnohočlenů</vt:lpstr>
      <vt:lpstr>Vynásob mnohočleny:</vt:lpstr>
      <vt:lpstr>Vynásob mnohočleny: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</dc:title>
  <dc:creator>Ehlerová</dc:creator>
  <cp:lastModifiedBy>Ehlerova</cp:lastModifiedBy>
  <cp:revision>421</cp:revision>
  <dcterms:created xsi:type="dcterms:W3CDTF">2012-10-20T17:50:45Z</dcterms:created>
  <dcterms:modified xsi:type="dcterms:W3CDTF">2014-02-25T17:55:15Z</dcterms:modified>
</cp:coreProperties>
</file>