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85" r:id="rId3"/>
    <p:sldId id="256" r:id="rId4"/>
    <p:sldId id="257" r:id="rId5"/>
    <p:sldId id="283" r:id="rId6"/>
    <p:sldId id="265" r:id="rId7"/>
    <p:sldId id="271" r:id="rId8"/>
    <p:sldId id="259" r:id="rId9"/>
    <p:sldId id="282" r:id="rId10"/>
    <p:sldId id="260" r:id="rId11"/>
    <p:sldId id="269" r:id="rId12"/>
    <p:sldId id="262" r:id="rId13"/>
    <p:sldId id="266" r:id="rId14"/>
    <p:sldId id="264" r:id="rId15"/>
    <p:sldId id="272" r:id="rId16"/>
    <p:sldId id="277" r:id="rId17"/>
    <p:sldId id="273" r:id="rId18"/>
    <p:sldId id="270" r:id="rId19"/>
    <p:sldId id="263" r:id="rId20"/>
    <p:sldId id="274" r:id="rId21"/>
    <p:sldId id="275" r:id="rId22"/>
    <p:sldId id="276" r:id="rId23"/>
    <p:sldId id="278" r:id="rId24"/>
    <p:sldId id="281" r:id="rId25"/>
    <p:sldId id="279" r:id="rId26"/>
    <p:sldId id="280" r:id="rId27"/>
    <p:sldId id="258" r:id="rId28"/>
    <p:sldId id="28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F55"/>
    <a:srgbClr val="1E8416"/>
    <a:srgbClr val="428321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28344-5DF6-4190-A4D8-885B4A17BCBC}" type="doc">
      <dgm:prSet loTypeId="urn:microsoft.com/office/officeart/2005/8/layout/cycle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8B67C06C-FABF-4D91-A4EA-345340A95CDE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der </a:t>
          </a:r>
          <a:r>
            <a:rPr lang="cs-CZ" sz="2800" dirty="0" err="1" smtClean="0">
              <a:solidFill>
                <a:schemeClr val="tx1"/>
              </a:solidFill>
            </a:rPr>
            <a:t>Morgen</a:t>
          </a:r>
          <a:endParaRPr lang="cs-CZ" sz="2800" dirty="0">
            <a:solidFill>
              <a:schemeClr val="tx1"/>
            </a:solidFill>
          </a:endParaRPr>
        </a:p>
      </dgm:t>
    </dgm:pt>
    <dgm:pt modelId="{D914C710-7620-4755-A114-749FA86A76B2}" type="parTrans" cxnId="{4579E52D-903A-49A5-9D7B-84BD9E714E48}">
      <dgm:prSet/>
      <dgm:spPr/>
      <dgm:t>
        <a:bodyPr/>
        <a:lstStyle/>
        <a:p>
          <a:endParaRPr lang="cs-CZ"/>
        </a:p>
      </dgm:t>
    </dgm:pt>
    <dgm:pt modelId="{FED3A273-64E0-45BA-8692-15DBEAF62E85}" type="sibTrans" cxnId="{4579E52D-903A-49A5-9D7B-84BD9E714E48}">
      <dgm:prSet/>
      <dgm:spPr/>
      <dgm:t>
        <a:bodyPr/>
        <a:lstStyle/>
        <a:p>
          <a:endParaRPr lang="cs-CZ"/>
        </a:p>
      </dgm:t>
    </dgm:pt>
    <dgm:pt modelId="{E5E2E0A4-F9BC-4165-88AC-78A981F3D4CD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der </a:t>
          </a:r>
          <a:r>
            <a:rPr lang="cs-CZ" sz="2800" dirty="0" err="1" smtClean="0">
              <a:solidFill>
                <a:schemeClr val="tx1"/>
              </a:solidFill>
            </a:rPr>
            <a:t>Vormittag</a:t>
          </a:r>
          <a:endParaRPr lang="cs-CZ" sz="2800" dirty="0">
            <a:solidFill>
              <a:schemeClr val="tx1"/>
            </a:solidFill>
          </a:endParaRPr>
        </a:p>
      </dgm:t>
    </dgm:pt>
    <dgm:pt modelId="{0A17A4E9-103D-42FA-96EB-C7DBFFE6A4AD}" type="parTrans" cxnId="{4C00EF66-3A42-47C5-AB0E-7C368494238A}">
      <dgm:prSet/>
      <dgm:spPr/>
      <dgm:t>
        <a:bodyPr/>
        <a:lstStyle/>
        <a:p>
          <a:endParaRPr lang="cs-CZ"/>
        </a:p>
      </dgm:t>
    </dgm:pt>
    <dgm:pt modelId="{EBD515E6-9522-4CF0-91F6-DFD11E7957C4}" type="sibTrans" cxnId="{4C00EF66-3A42-47C5-AB0E-7C368494238A}">
      <dgm:prSet/>
      <dgm:spPr/>
      <dgm:t>
        <a:bodyPr/>
        <a:lstStyle/>
        <a:p>
          <a:endParaRPr lang="cs-CZ"/>
        </a:p>
      </dgm:t>
    </dgm:pt>
    <dgm:pt modelId="{B0453469-EBA9-47AB-B4E5-75AFE537B7E1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der </a:t>
          </a:r>
          <a:r>
            <a:rPr lang="cs-CZ" dirty="0" err="1" smtClean="0">
              <a:solidFill>
                <a:schemeClr val="tx1"/>
              </a:solidFill>
            </a:rPr>
            <a:t>Mittag</a:t>
          </a:r>
          <a:endParaRPr lang="cs-CZ" dirty="0">
            <a:solidFill>
              <a:schemeClr val="tx1"/>
            </a:solidFill>
          </a:endParaRPr>
        </a:p>
      </dgm:t>
    </dgm:pt>
    <dgm:pt modelId="{9F79C1BA-24EF-4688-86EB-C712D35AB5EE}" type="parTrans" cxnId="{6D4E0E70-BD04-4AA1-BB43-4BA8200901BD}">
      <dgm:prSet/>
      <dgm:spPr/>
      <dgm:t>
        <a:bodyPr/>
        <a:lstStyle/>
        <a:p>
          <a:endParaRPr lang="cs-CZ"/>
        </a:p>
      </dgm:t>
    </dgm:pt>
    <dgm:pt modelId="{72A0EB17-B481-4FCF-8FDC-3E80E1E78377}" type="sibTrans" cxnId="{6D4E0E70-BD04-4AA1-BB43-4BA8200901BD}">
      <dgm:prSet/>
      <dgm:spPr/>
      <dgm:t>
        <a:bodyPr/>
        <a:lstStyle/>
        <a:p>
          <a:endParaRPr lang="cs-CZ"/>
        </a:p>
      </dgm:t>
    </dgm:pt>
    <dgm:pt modelId="{000D0598-B2C2-4F47-B6F9-4CA14BBCA077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der </a:t>
          </a:r>
          <a:r>
            <a:rPr lang="cs-CZ" sz="2800" dirty="0" err="1" smtClean="0">
              <a:solidFill>
                <a:schemeClr val="tx1"/>
              </a:solidFill>
            </a:rPr>
            <a:t>Nachmittag</a:t>
          </a:r>
          <a:endParaRPr lang="cs-CZ" sz="2800" dirty="0">
            <a:solidFill>
              <a:schemeClr val="tx1"/>
            </a:solidFill>
          </a:endParaRPr>
        </a:p>
      </dgm:t>
    </dgm:pt>
    <dgm:pt modelId="{D4241929-465C-4A7C-99D1-FD6BDFECF69C}" type="parTrans" cxnId="{1F86811E-E6F7-4C13-95AC-7A768E7D79B6}">
      <dgm:prSet/>
      <dgm:spPr/>
      <dgm:t>
        <a:bodyPr/>
        <a:lstStyle/>
        <a:p>
          <a:endParaRPr lang="cs-CZ"/>
        </a:p>
      </dgm:t>
    </dgm:pt>
    <dgm:pt modelId="{DA40FA9A-81C5-4728-87B2-73F26579514C}" type="sibTrans" cxnId="{1F86811E-E6F7-4C13-95AC-7A768E7D79B6}">
      <dgm:prSet/>
      <dgm:spPr/>
      <dgm:t>
        <a:bodyPr/>
        <a:lstStyle/>
        <a:p>
          <a:endParaRPr lang="cs-CZ"/>
        </a:p>
      </dgm:t>
    </dgm:pt>
    <dgm:pt modelId="{0E0CAE33-ACCE-473F-9259-9E2418DB0A58}">
      <dgm:prSet phldrT="[Text]" custT="1"/>
      <dgm:spPr/>
      <dgm:t>
        <a:bodyPr/>
        <a:lstStyle/>
        <a:p>
          <a:r>
            <a:rPr lang="cs-CZ" sz="2800" dirty="0" smtClean="0">
              <a:solidFill>
                <a:schemeClr val="tx1"/>
              </a:solidFill>
            </a:rPr>
            <a:t>der </a:t>
          </a:r>
          <a:r>
            <a:rPr lang="cs-CZ" sz="2800" dirty="0" err="1" smtClean="0">
              <a:solidFill>
                <a:schemeClr val="tx1"/>
              </a:solidFill>
            </a:rPr>
            <a:t>Abend</a:t>
          </a:r>
          <a:endParaRPr lang="cs-CZ" sz="2800" dirty="0">
            <a:solidFill>
              <a:schemeClr val="tx1"/>
            </a:solidFill>
          </a:endParaRPr>
        </a:p>
      </dgm:t>
    </dgm:pt>
    <dgm:pt modelId="{33836E7E-130C-45A3-B5B6-0AD3819F6F01}" type="parTrans" cxnId="{6D9361D0-059B-41A0-9F31-A2745DB63560}">
      <dgm:prSet/>
      <dgm:spPr/>
      <dgm:t>
        <a:bodyPr/>
        <a:lstStyle/>
        <a:p>
          <a:endParaRPr lang="cs-CZ"/>
        </a:p>
      </dgm:t>
    </dgm:pt>
    <dgm:pt modelId="{6AB6AEAB-99F9-46A6-8BB0-CAADE4C4A25E}" type="sibTrans" cxnId="{6D9361D0-059B-41A0-9F31-A2745DB63560}">
      <dgm:prSet/>
      <dgm:spPr/>
      <dgm:t>
        <a:bodyPr/>
        <a:lstStyle/>
        <a:p>
          <a:endParaRPr lang="cs-CZ"/>
        </a:p>
      </dgm:t>
    </dgm:pt>
    <dgm:pt modelId="{A8B0A5EE-F33B-46D7-A954-180D3AABF00E}" type="pres">
      <dgm:prSet presAssocID="{E4C28344-5DF6-4190-A4D8-885B4A17BCB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8DEC44-2D56-4F6F-A97D-7465BB8ED7C3}" type="pres">
      <dgm:prSet presAssocID="{E4C28344-5DF6-4190-A4D8-885B4A17BCBC}" presName="cycle" presStyleCnt="0"/>
      <dgm:spPr/>
    </dgm:pt>
    <dgm:pt modelId="{FFE4A626-4DCD-4172-9875-07C7A789B3DC}" type="pres">
      <dgm:prSet presAssocID="{8B67C06C-FABF-4D91-A4EA-345340A95CDE}" presName="nodeFirstNode" presStyleLbl="node1" presStyleIdx="0" presStyleCnt="5" custScaleX="1363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2EA816-5C4A-4872-9D31-773EB5C3E471}" type="pres">
      <dgm:prSet presAssocID="{FED3A273-64E0-45BA-8692-15DBEAF62E85}" presName="sibTransFirstNode" presStyleLbl="bgShp" presStyleIdx="0" presStyleCnt="1"/>
      <dgm:spPr/>
      <dgm:t>
        <a:bodyPr/>
        <a:lstStyle/>
        <a:p>
          <a:endParaRPr lang="cs-CZ"/>
        </a:p>
      </dgm:t>
    </dgm:pt>
    <dgm:pt modelId="{1D400602-1DE8-4035-BE91-F1E922F3AF7E}" type="pres">
      <dgm:prSet presAssocID="{E5E2E0A4-F9BC-4165-88AC-78A981F3D4CD}" presName="nodeFollowingNodes" presStyleLbl="node1" presStyleIdx="1" presStyleCnt="5" custRadScaleRad="96547" custRadScaleInc="134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2DAF4B-F38A-4683-ABC7-4481C200C865}" type="pres">
      <dgm:prSet presAssocID="{B0453469-EBA9-47AB-B4E5-75AFE537B7E1}" presName="nodeFollowingNodes" presStyleLbl="node1" presStyleIdx="2" presStyleCnt="5" custRadScaleRad="115259" custRadScaleInc="-157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AFC863-B6B4-43BA-9002-24EF371900E3}" type="pres">
      <dgm:prSet presAssocID="{000D0598-B2C2-4F47-B6F9-4CA14BBCA077}" presName="nodeFollowingNodes" presStyleLbl="node1" presStyleIdx="3" presStyleCnt="5" custScaleX="117409" custRadScaleRad="107819" custRadScaleInc="89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A05F21-F532-4ED4-B1FE-24A0CEE63019}" type="pres">
      <dgm:prSet presAssocID="{0E0CAE33-ACCE-473F-9259-9E2418DB0A58}" presName="nodeFollowingNodes" presStyleLbl="node1" presStyleIdx="4" presStyleCnt="5" custRadScaleRad="95918" custRadScaleInc="-175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B6B63F-C6BE-455F-9FC3-619EDB22BAB0}" type="presOf" srcId="{0E0CAE33-ACCE-473F-9259-9E2418DB0A58}" destId="{E8A05F21-F532-4ED4-B1FE-24A0CEE63019}" srcOrd="0" destOrd="0" presId="urn:microsoft.com/office/officeart/2005/8/layout/cycle3"/>
    <dgm:cxn modelId="{010EE29F-278C-422E-A011-44D3C6BC4B28}" type="presOf" srcId="{FED3A273-64E0-45BA-8692-15DBEAF62E85}" destId="{4F2EA816-5C4A-4872-9D31-773EB5C3E471}" srcOrd="0" destOrd="0" presId="urn:microsoft.com/office/officeart/2005/8/layout/cycle3"/>
    <dgm:cxn modelId="{6D9361D0-059B-41A0-9F31-A2745DB63560}" srcId="{E4C28344-5DF6-4190-A4D8-885B4A17BCBC}" destId="{0E0CAE33-ACCE-473F-9259-9E2418DB0A58}" srcOrd="4" destOrd="0" parTransId="{33836E7E-130C-45A3-B5B6-0AD3819F6F01}" sibTransId="{6AB6AEAB-99F9-46A6-8BB0-CAADE4C4A25E}"/>
    <dgm:cxn modelId="{6D4E0E70-BD04-4AA1-BB43-4BA8200901BD}" srcId="{E4C28344-5DF6-4190-A4D8-885B4A17BCBC}" destId="{B0453469-EBA9-47AB-B4E5-75AFE537B7E1}" srcOrd="2" destOrd="0" parTransId="{9F79C1BA-24EF-4688-86EB-C712D35AB5EE}" sibTransId="{72A0EB17-B481-4FCF-8FDC-3E80E1E78377}"/>
    <dgm:cxn modelId="{4579E52D-903A-49A5-9D7B-84BD9E714E48}" srcId="{E4C28344-5DF6-4190-A4D8-885B4A17BCBC}" destId="{8B67C06C-FABF-4D91-A4EA-345340A95CDE}" srcOrd="0" destOrd="0" parTransId="{D914C710-7620-4755-A114-749FA86A76B2}" sibTransId="{FED3A273-64E0-45BA-8692-15DBEAF62E85}"/>
    <dgm:cxn modelId="{151D66FF-2787-411D-BA8D-69DE3D0AD148}" type="presOf" srcId="{B0453469-EBA9-47AB-B4E5-75AFE537B7E1}" destId="{792DAF4B-F38A-4683-ABC7-4481C200C865}" srcOrd="0" destOrd="0" presId="urn:microsoft.com/office/officeart/2005/8/layout/cycle3"/>
    <dgm:cxn modelId="{BB84A066-8F70-40C2-83ED-506EA9AD3634}" type="presOf" srcId="{E4C28344-5DF6-4190-A4D8-885B4A17BCBC}" destId="{A8B0A5EE-F33B-46D7-A954-180D3AABF00E}" srcOrd="0" destOrd="0" presId="urn:microsoft.com/office/officeart/2005/8/layout/cycle3"/>
    <dgm:cxn modelId="{A9D6AD45-9EAE-41D9-961B-6D2299C38B8B}" type="presOf" srcId="{E5E2E0A4-F9BC-4165-88AC-78A981F3D4CD}" destId="{1D400602-1DE8-4035-BE91-F1E922F3AF7E}" srcOrd="0" destOrd="0" presId="urn:microsoft.com/office/officeart/2005/8/layout/cycle3"/>
    <dgm:cxn modelId="{4C00EF66-3A42-47C5-AB0E-7C368494238A}" srcId="{E4C28344-5DF6-4190-A4D8-885B4A17BCBC}" destId="{E5E2E0A4-F9BC-4165-88AC-78A981F3D4CD}" srcOrd="1" destOrd="0" parTransId="{0A17A4E9-103D-42FA-96EB-C7DBFFE6A4AD}" sibTransId="{EBD515E6-9522-4CF0-91F6-DFD11E7957C4}"/>
    <dgm:cxn modelId="{21D11C55-A091-4282-AFE2-3157F9E8C6B4}" type="presOf" srcId="{8B67C06C-FABF-4D91-A4EA-345340A95CDE}" destId="{FFE4A626-4DCD-4172-9875-07C7A789B3DC}" srcOrd="0" destOrd="0" presId="urn:microsoft.com/office/officeart/2005/8/layout/cycle3"/>
    <dgm:cxn modelId="{F69EF6A7-D75B-440B-B6DF-5DCE36FBA274}" type="presOf" srcId="{000D0598-B2C2-4F47-B6F9-4CA14BBCA077}" destId="{CAAFC863-B6B4-43BA-9002-24EF371900E3}" srcOrd="0" destOrd="0" presId="urn:microsoft.com/office/officeart/2005/8/layout/cycle3"/>
    <dgm:cxn modelId="{1F86811E-E6F7-4C13-95AC-7A768E7D79B6}" srcId="{E4C28344-5DF6-4190-A4D8-885B4A17BCBC}" destId="{000D0598-B2C2-4F47-B6F9-4CA14BBCA077}" srcOrd="3" destOrd="0" parTransId="{D4241929-465C-4A7C-99D1-FD6BDFECF69C}" sibTransId="{DA40FA9A-81C5-4728-87B2-73F26579514C}"/>
    <dgm:cxn modelId="{DF904C28-189B-45D0-8AE9-5F0DE83A78D1}" type="presParOf" srcId="{A8B0A5EE-F33B-46D7-A954-180D3AABF00E}" destId="{678DEC44-2D56-4F6F-A97D-7465BB8ED7C3}" srcOrd="0" destOrd="0" presId="urn:microsoft.com/office/officeart/2005/8/layout/cycle3"/>
    <dgm:cxn modelId="{E791E397-E193-4C9B-A7E8-33FBCE33DDA6}" type="presParOf" srcId="{678DEC44-2D56-4F6F-A97D-7465BB8ED7C3}" destId="{FFE4A626-4DCD-4172-9875-07C7A789B3DC}" srcOrd="0" destOrd="0" presId="urn:microsoft.com/office/officeart/2005/8/layout/cycle3"/>
    <dgm:cxn modelId="{A13067D8-0AE1-4102-8588-08164602E6A3}" type="presParOf" srcId="{678DEC44-2D56-4F6F-A97D-7465BB8ED7C3}" destId="{4F2EA816-5C4A-4872-9D31-773EB5C3E471}" srcOrd="1" destOrd="0" presId="urn:microsoft.com/office/officeart/2005/8/layout/cycle3"/>
    <dgm:cxn modelId="{66FF9B9A-687A-4176-AAF2-4FCE49C5A31B}" type="presParOf" srcId="{678DEC44-2D56-4F6F-A97D-7465BB8ED7C3}" destId="{1D400602-1DE8-4035-BE91-F1E922F3AF7E}" srcOrd="2" destOrd="0" presId="urn:microsoft.com/office/officeart/2005/8/layout/cycle3"/>
    <dgm:cxn modelId="{512775B0-B64D-490D-9B4F-0B650A10ED42}" type="presParOf" srcId="{678DEC44-2D56-4F6F-A97D-7465BB8ED7C3}" destId="{792DAF4B-F38A-4683-ABC7-4481C200C865}" srcOrd="3" destOrd="0" presId="urn:microsoft.com/office/officeart/2005/8/layout/cycle3"/>
    <dgm:cxn modelId="{82D171C6-7C29-43DC-94D1-2B38363717D3}" type="presParOf" srcId="{678DEC44-2D56-4F6F-A97D-7465BB8ED7C3}" destId="{CAAFC863-B6B4-43BA-9002-24EF371900E3}" srcOrd="4" destOrd="0" presId="urn:microsoft.com/office/officeart/2005/8/layout/cycle3"/>
    <dgm:cxn modelId="{B0C92A90-E3EB-4AD5-8B1A-54FE0804F9CC}" type="presParOf" srcId="{678DEC44-2D56-4F6F-A97D-7465BB8ED7C3}" destId="{E8A05F21-F532-4ED4-B1FE-24A0CEE6301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EA816-5C4A-4872-9D31-773EB5C3E471}">
      <dsp:nvSpPr>
        <dsp:cNvPr id="0" name=""/>
        <dsp:cNvSpPr/>
      </dsp:nvSpPr>
      <dsp:spPr>
        <a:xfrm>
          <a:off x="1020730" y="-288658"/>
          <a:ext cx="4054539" cy="4054539"/>
        </a:xfrm>
        <a:prstGeom prst="circularArrow">
          <a:avLst>
            <a:gd name="adj1" fmla="val 5544"/>
            <a:gd name="adj2" fmla="val 330680"/>
            <a:gd name="adj3" fmla="val 12923391"/>
            <a:gd name="adj4" fmla="val 1792956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4A626-4DCD-4172-9875-07C7A789B3DC}">
      <dsp:nvSpPr>
        <dsp:cNvPr id="0" name=""/>
        <dsp:cNvSpPr/>
      </dsp:nvSpPr>
      <dsp:spPr>
        <a:xfrm>
          <a:off x="1775516" y="1515"/>
          <a:ext cx="2544967" cy="9331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der </a:t>
          </a:r>
          <a:r>
            <a:rPr lang="cs-CZ" sz="2800" kern="1200" dirty="0" err="1" smtClean="0">
              <a:solidFill>
                <a:schemeClr val="tx1"/>
              </a:solidFill>
            </a:rPr>
            <a:t>Morgen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1775516" y="1515"/>
        <a:ext cx="2544967" cy="933152"/>
      </dsp:txXfrm>
    </dsp:sp>
    <dsp:sp modelId="{1D400602-1DE8-4035-BE91-F1E922F3AF7E}">
      <dsp:nvSpPr>
        <dsp:cNvPr id="0" name=""/>
        <dsp:cNvSpPr/>
      </dsp:nvSpPr>
      <dsp:spPr>
        <a:xfrm>
          <a:off x="3759230" y="1443113"/>
          <a:ext cx="1866304" cy="933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der </a:t>
          </a:r>
          <a:r>
            <a:rPr lang="cs-CZ" sz="2800" kern="1200" dirty="0" err="1" smtClean="0">
              <a:solidFill>
                <a:schemeClr val="tx1"/>
              </a:solidFill>
            </a:rPr>
            <a:t>Vormittag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3759230" y="1443113"/>
        <a:ext cx="1866304" cy="933152"/>
      </dsp:txXfrm>
    </dsp:sp>
    <dsp:sp modelId="{792DAF4B-F38A-4683-ABC7-4481C200C865}">
      <dsp:nvSpPr>
        <dsp:cNvPr id="0" name=""/>
        <dsp:cNvSpPr/>
      </dsp:nvSpPr>
      <dsp:spPr>
        <a:xfrm>
          <a:off x="3534293" y="3129316"/>
          <a:ext cx="1866304" cy="933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der </a:t>
          </a:r>
          <a:r>
            <a:rPr lang="cs-CZ" sz="2800" kern="1200" dirty="0" err="1" smtClean="0">
              <a:solidFill>
                <a:schemeClr val="tx1"/>
              </a:solidFill>
            </a:rPr>
            <a:t>Mittag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3534293" y="3129316"/>
        <a:ext cx="1866304" cy="933152"/>
      </dsp:txXfrm>
    </dsp:sp>
    <dsp:sp modelId="{CAAFC863-B6B4-43BA-9002-24EF371900E3}">
      <dsp:nvSpPr>
        <dsp:cNvPr id="0" name=""/>
        <dsp:cNvSpPr/>
      </dsp:nvSpPr>
      <dsp:spPr>
        <a:xfrm>
          <a:off x="720071" y="3129330"/>
          <a:ext cx="2191209" cy="933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der </a:t>
          </a:r>
          <a:r>
            <a:rPr lang="cs-CZ" sz="2800" kern="1200" dirty="0" err="1" smtClean="0">
              <a:solidFill>
                <a:schemeClr val="tx1"/>
              </a:solidFill>
            </a:rPr>
            <a:t>Nachmittag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720071" y="3129330"/>
        <a:ext cx="2191209" cy="933152"/>
      </dsp:txXfrm>
    </dsp:sp>
    <dsp:sp modelId="{E8A05F21-F532-4ED4-B1FE-24A0CEE63019}">
      <dsp:nvSpPr>
        <dsp:cNvPr id="0" name=""/>
        <dsp:cNvSpPr/>
      </dsp:nvSpPr>
      <dsp:spPr>
        <a:xfrm>
          <a:off x="470461" y="1515111"/>
          <a:ext cx="1866304" cy="9331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solidFill>
                <a:schemeClr val="tx1"/>
              </a:solidFill>
            </a:rPr>
            <a:t>der </a:t>
          </a:r>
          <a:r>
            <a:rPr lang="cs-CZ" sz="2800" kern="1200" dirty="0" err="1" smtClean="0">
              <a:solidFill>
                <a:schemeClr val="tx1"/>
              </a:solidFill>
            </a:rPr>
            <a:t>Abend</a:t>
          </a:r>
          <a:endParaRPr lang="cs-CZ" sz="2800" kern="1200" dirty="0">
            <a:solidFill>
              <a:schemeClr val="tx1"/>
            </a:solidFill>
          </a:endParaRPr>
        </a:p>
      </dsp:txBody>
      <dsp:txXfrm>
        <a:off x="470461" y="1515111"/>
        <a:ext cx="1866304" cy="933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5594B-4ED3-4F5C-A8DB-D1EA4CAFCE1F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7EB2C-353D-4087-BE97-BF342BFDF5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410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7EB2C-353D-4087-BE97-BF342BFDF57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62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7EB2C-353D-4087-BE97-BF342BFDF57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568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7EB2C-353D-4087-BE97-BF342BFDF57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436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2262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2179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827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031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708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037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7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930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272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85521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030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0114C-42EF-4ED3-A602-A5651D7B0067}" type="datetimeFigureOut">
              <a:rPr lang="cs-CZ" smtClean="0"/>
              <a:pPr/>
              <a:t>24.2.2014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871B-ABE7-47F3-8810-CFBFC4BAD0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667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image" Target="../media/image43.png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2.wmf"/><Relationship Id="rId7" Type="http://schemas.openxmlformats.org/officeDocument/2006/relationships/image" Target="../media/image47.wm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8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Jechova\AppData\Local\Microsoft\Windows\Temporary Internet Files\Content.IE5\EML1AHVC\MC90041344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879" y="1450362"/>
            <a:ext cx="2723837" cy="265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cs-CZ" altLang="cs-CZ" b="1" dirty="0" smtClean="0">
                <a:solidFill>
                  <a:srgbClr val="00B0F0"/>
                </a:solidFill>
              </a:rPr>
              <a:t>DIE SCHULFÄCHER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485616" y="1429690"/>
            <a:ext cx="6318632" cy="431730"/>
            <a:chOff x="0" y="56341"/>
            <a:chExt cx="4464496" cy="592433"/>
          </a:xfrm>
        </p:grpSpPr>
        <p:sp>
          <p:nvSpPr>
            <p:cNvPr id="11" name="Zaoblený obdélník 10"/>
            <p:cNvSpPr/>
            <p:nvPr/>
          </p:nvSpPr>
          <p:spPr>
            <a:xfrm>
              <a:off x="0" y="56341"/>
              <a:ext cx="4464496" cy="4317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ený obdélník 4"/>
            <p:cNvSpPr/>
            <p:nvPr/>
          </p:nvSpPr>
          <p:spPr>
            <a:xfrm>
              <a:off x="21075" y="56341"/>
              <a:ext cx="4422346" cy="59243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/>
                <a:t>d</a:t>
              </a:r>
              <a:r>
                <a:rPr lang="cs-CZ" sz="2800" kern="1200" dirty="0" err="1" smtClean="0"/>
                <a:t>ie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Mathematik</a:t>
              </a:r>
              <a:r>
                <a:rPr lang="cs-CZ" sz="2800" kern="1200" dirty="0" smtClean="0"/>
                <a:t> - matematika (</a:t>
              </a:r>
              <a:r>
                <a:rPr lang="cs-CZ" sz="2800" kern="1200" dirty="0" err="1" smtClean="0"/>
                <a:t>die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Mathe</a:t>
              </a:r>
              <a:r>
                <a:rPr lang="cs-CZ" sz="2800" kern="1200" dirty="0" smtClean="0"/>
                <a:t>)</a:t>
              </a:r>
              <a:endParaRPr lang="cs-CZ" sz="2800" kern="1200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502384" y="2043197"/>
            <a:ext cx="4464496" cy="431730"/>
            <a:chOff x="0" y="539911"/>
            <a:chExt cx="4464496" cy="431730"/>
          </a:xfrm>
        </p:grpSpPr>
        <p:sp>
          <p:nvSpPr>
            <p:cNvPr id="14" name="Zaoblený obdélník 13"/>
            <p:cNvSpPr/>
            <p:nvPr/>
          </p:nvSpPr>
          <p:spPr>
            <a:xfrm>
              <a:off x="0" y="539911"/>
              <a:ext cx="4464496" cy="43173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5" name="Zaoblený obdélník 4"/>
            <p:cNvSpPr/>
            <p:nvPr/>
          </p:nvSpPr>
          <p:spPr>
            <a:xfrm>
              <a:off x="21075" y="560986"/>
              <a:ext cx="4422346" cy="38958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/>
                <a:t>d</a:t>
              </a:r>
              <a:r>
                <a:rPr lang="cs-CZ" sz="2800" kern="1200" dirty="0" err="1" smtClean="0"/>
                <a:t>as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Tschechisch</a:t>
              </a:r>
              <a:r>
                <a:rPr lang="cs-CZ" sz="2800" kern="1200" dirty="0" smtClean="0"/>
                <a:t> - český jazyk</a:t>
              </a:r>
              <a:endParaRPr lang="cs-CZ" sz="2800" kern="1200" dirty="0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64541" y="2636912"/>
            <a:ext cx="4464496" cy="432048"/>
            <a:chOff x="0" y="1023481"/>
            <a:chExt cx="4464496" cy="432048"/>
          </a:xfrm>
        </p:grpSpPr>
        <p:sp>
          <p:nvSpPr>
            <p:cNvPr id="17" name="Zaoblený obdélník 16"/>
            <p:cNvSpPr/>
            <p:nvPr/>
          </p:nvSpPr>
          <p:spPr>
            <a:xfrm>
              <a:off x="0" y="1023481"/>
              <a:ext cx="4464496" cy="43173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Zaoblený obdélník 4"/>
            <p:cNvSpPr/>
            <p:nvPr/>
          </p:nvSpPr>
          <p:spPr>
            <a:xfrm>
              <a:off x="21075" y="1065949"/>
              <a:ext cx="4196518" cy="3895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/>
                <a:t>d</a:t>
              </a:r>
              <a:r>
                <a:rPr lang="cs-CZ" sz="2800" kern="1200" dirty="0" err="1" smtClean="0"/>
                <a:t>as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Englisch</a:t>
              </a:r>
              <a:r>
                <a:rPr lang="cs-CZ" sz="2800" kern="1200" dirty="0" smtClean="0"/>
                <a:t> - angličtina</a:t>
              </a:r>
              <a:endParaRPr lang="cs-CZ" sz="2800" kern="1200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397657" y="4675296"/>
            <a:ext cx="4464496" cy="431730"/>
            <a:chOff x="0" y="1507051"/>
            <a:chExt cx="4464496" cy="431730"/>
          </a:xfrm>
        </p:grpSpPr>
        <p:sp>
          <p:nvSpPr>
            <p:cNvPr id="20" name="Zaoblený obdélník 19"/>
            <p:cNvSpPr/>
            <p:nvPr/>
          </p:nvSpPr>
          <p:spPr>
            <a:xfrm>
              <a:off x="0" y="1507051"/>
              <a:ext cx="4464496" cy="4317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21" name="Zaoblený obdélník 4"/>
            <p:cNvSpPr/>
            <p:nvPr/>
          </p:nvSpPr>
          <p:spPr>
            <a:xfrm>
              <a:off x="21075" y="1528126"/>
              <a:ext cx="4422346" cy="3895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 dirty="0" err="1" smtClean="0"/>
                <a:t>die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Erdkunde</a:t>
              </a:r>
              <a:r>
                <a:rPr lang="cs-CZ" sz="2800" kern="1200" dirty="0" smtClean="0"/>
                <a:t> - zeměpis</a:t>
              </a:r>
              <a:endParaRPr lang="cs-CZ" sz="2800" kern="1200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446469" y="5340666"/>
            <a:ext cx="4464496" cy="431730"/>
            <a:chOff x="0" y="1944216"/>
            <a:chExt cx="4464496" cy="431730"/>
          </a:xfrm>
        </p:grpSpPr>
        <p:sp>
          <p:nvSpPr>
            <p:cNvPr id="23" name="Zaoblený obdélník 22"/>
            <p:cNvSpPr/>
            <p:nvPr/>
          </p:nvSpPr>
          <p:spPr>
            <a:xfrm>
              <a:off x="0" y="1944216"/>
              <a:ext cx="4464496" cy="43173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4" name="Zaoblený obdélník 4"/>
            <p:cNvSpPr/>
            <p:nvPr/>
          </p:nvSpPr>
          <p:spPr>
            <a:xfrm>
              <a:off x="21075" y="1965291"/>
              <a:ext cx="4422346" cy="3895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/>
                <a:t>d</a:t>
              </a:r>
              <a:r>
                <a:rPr lang="cs-CZ" sz="2800" kern="1200" dirty="0" err="1" smtClean="0"/>
                <a:t>ie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Geschichte</a:t>
              </a:r>
              <a:r>
                <a:rPr lang="cs-CZ" sz="2800" kern="1200" dirty="0" smtClean="0"/>
                <a:t> - dějepis</a:t>
              </a:r>
              <a:endParaRPr lang="cs-CZ" sz="2800" kern="1200" dirty="0"/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67544" y="4005064"/>
            <a:ext cx="4464496" cy="431730"/>
            <a:chOff x="0" y="2474191"/>
            <a:chExt cx="4464496" cy="431730"/>
          </a:xfrm>
        </p:grpSpPr>
        <p:sp>
          <p:nvSpPr>
            <p:cNvPr id="29" name="Zaoblený obdélník 28"/>
            <p:cNvSpPr/>
            <p:nvPr/>
          </p:nvSpPr>
          <p:spPr>
            <a:xfrm>
              <a:off x="0" y="2474191"/>
              <a:ext cx="4464496" cy="43173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0" name="Zaoblený obdélník 4"/>
            <p:cNvSpPr/>
            <p:nvPr/>
          </p:nvSpPr>
          <p:spPr>
            <a:xfrm>
              <a:off x="21075" y="2495266"/>
              <a:ext cx="4422346" cy="389580"/>
            </a:xfrm>
            <a:prstGeom prst="rect">
              <a:avLst/>
            </a:prstGeom>
            <a:no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/>
                <a:t>d</a:t>
              </a:r>
              <a:r>
                <a:rPr lang="cs-CZ" sz="2800" kern="1200" dirty="0" smtClean="0"/>
                <a:t>er Sport - tělesná výchova</a:t>
              </a:r>
              <a:endParaRPr lang="cs-CZ" sz="2800" kern="1200" dirty="0"/>
            </a:p>
          </p:txBody>
        </p:sp>
      </p:grpSp>
      <p:grpSp>
        <p:nvGrpSpPr>
          <p:cNvPr id="37" name="Skupina 36"/>
          <p:cNvGrpSpPr/>
          <p:nvPr/>
        </p:nvGrpSpPr>
        <p:grpSpPr>
          <a:xfrm>
            <a:off x="401421" y="6003638"/>
            <a:ext cx="4488469" cy="521706"/>
            <a:chOff x="0" y="3924902"/>
            <a:chExt cx="4464496" cy="431730"/>
          </a:xfrm>
        </p:grpSpPr>
        <p:sp>
          <p:nvSpPr>
            <p:cNvPr id="38" name="Zaoblený obdélník 37"/>
            <p:cNvSpPr/>
            <p:nvPr/>
          </p:nvSpPr>
          <p:spPr>
            <a:xfrm>
              <a:off x="0" y="3924902"/>
              <a:ext cx="4464496" cy="4317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39" name="Zaoblený obdélník 4"/>
            <p:cNvSpPr/>
            <p:nvPr/>
          </p:nvSpPr>
          <p:spPr>
            <a:xfrm>
              <a:off x="21075" y="3948682"/>
              <a:ext cx="4422346" cy="3895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/>
                <a:t>d</a:t>
              </a:r>
              <a:r>
                <a:rPr lang="cs-CZ" sz="2800" kern="1200" dirty="0" err="1" smtClean="0"/>
                <a:t>ie</a:t>
              </a:r>
              <a:r>
                <a:rPr lang="cs-CZ" sz="2800" kern="1200" dirty="0" smtClean="0"/>
                <a:t> </a:t>
              </a:r>
              <a:r>
                <a:rPr lang="cs-CZ" sz="2800" kern="1200" dirty="0" err="1" smtClean="0"/>
                <a:t>Naturkunde</a:t>
              </a:r>
              <a:r>
                <a:rPr lang="cs-CZ" sz="2800" kern="1200" dirty="0" smtClean="0"/>
                <a:t> - přírodopis</a:t>
              </a:r>
              <a:endParaRPr lang="cs-CZ" sz="2800" kern="1200" dirty="0"/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467544" y="3264228"/>
            <a:ext cx="4265494" cy="452805"/>
            <a:chOff x="0" y="1023481"/>
            <a:chExt cx="4464496" cy="431730"/>
          </a:xfrm>
        </p:grpSpPr>
        <p:sp>
          <p:nvSpPr>
            <p:cNvPr id="41" name="Zaoblený obdélník 40"/>
            <p:cNvSpPr/>
            <p:nvPr/>
          </p:nvSpPr>
          <p:spPr>
            <a:xfrm>
              <a:off x="0" y="1023481"/>
              <a:ext cx="4464496" cy="43173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42" name="Zaoblený obdélník 4"/>
            <p:cNvSpPr/>
            <p:nvPr/>
          </p:nvSpPr>
          <p:spPr>
            <a:xfrm>
              <a:off x="178908" y="1065631"/>
              <a:ext cx="4198217" cy="3895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 smtClean="0"/>
                <a:t>das</a:t>
              </a:r>
              <a:r>
                <a:rPr lang="cs-CZ" sz="2800" dirty="0" smtClean="0"/>
                <a:t> </a:t>
              </a:r>
              <a:r>
                <a:rPr lang="cs-CZ" sz="2800" dirty="0" err="1" smtClean="0"/>
                <a:t>Deutsch</a:t>
              </a:r>
              <a:r>
                <a:rPr lang="cs-CZ" sz="2800" dirty="0" smtClean="0"/>
                <a:t> </a:t>
              </a:r>
              <a:r>
                <a:rPr lang="cs-CZ" sz="2800" kern="1200" dirty="0" smtClean="0"/>
                <a:t>-  němčina</a:t>
              </a:r>
              <a:endParaRPr lang="cs-CZ" sz="2800" kern="1200" dirty="0"/>
            </a:p>
          </p:txBody>
        </p:sp>
      </p:grpSp>
      <p:pic>
        <p:nvPicPr>
          <p:cNvPr id="7170" name="Picture 2" descr="C:\Users\Jechova\AppData\Local\Microsoft\Windows\Temporary Internet Files\Content.IE5\EML1AHVC\MC9003433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879" y="4105609"/>
            <a:ext cx="2470114" cy="2470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751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1208219" y="1412776"/>
            <a:ext cx="4824536" cy="666149"/>
            <a:chOff x="0" y="2957761"/>
            <a:chExt cx="4464496" cy="431730"/>
          </a:xfrm>
        </p:grpSpPr>
        <p:sp>
          <p:nvSpPr>
            <p:cNvPr id="7" name="Zaoblený obdélník 6"/>
            <p:cNvSpPr/>
            <p:nvPr/>
          </p:nvSpPr>
          <p:spPr>
            <a:xfrm>
              <a:off x="0" y="2957761"/>
              <a:ext cx="4464496" cy="43173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Zaoblený obdélník 4"/>
            <p:cNvSpPr/>
            <p:nvPr/>
          </p:nvSpPr>
          <p:spPr>
            <a:xfrm>
              <a:off x="21076" y="2987982"/>
              <a:ext cx="4422346" cy="3895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kern="1200" dirty="0" err="1" smtClean="0"/>
                <a:t>die</a:t>
              </a:r>
              <a:r>
                <a:rPr lang="cs-CZ" sz="2800" dirty="0"/>
                <a:t> </a:t>
              </a:r>
              <a:r>
                <a:rPr lang="cs-CZ" sz="2800" dirty="0" err="1" smtClean="0"/>
                <a:t>Musik</a:t>
              </a:r>
              <a:r>
                <a:rPr lang="cs-CZ" sz="2800" kern="1200" dirty="0" smtClean="0"/>
                <a:t> - </a:t>
              </a:r>
              <a:r>
                <a:rPr lang="cs-CZ" sz="2800" dirty="0" smtClean="0"/>
                <a:t>hudební</a:t>
              </a:r>
              <a:r>
                <a:rPr lang="cs-CZ" sz="2800" kern="1200" dirty="0" smtClean="0"/>
                <a:t> výchova</a:t>
              </a:r>
              <a:endParaRPr lang="cs-CZ" sz="2800" kern="1200" dirty="0"/>
            </a:p>
          </p:txBody>
        </p:sp>
      </p:grpSp>
      <p:sp>
        <p:nvSpPr>
          <p:cNvPr id="9" name="Zaoblený obdélník 4"/>
          <p:cNvSpPr>
            <a:spLocks noGrp="1"/>
          </p:cNvSpPr>
          <p:nvPr>
            <p:ph sz="half" idx="2"/>
          </p:nvPr>
        </p:nvSpPr>
        <p:spPr>
          <a:xfrm>
            <a:off x="4709864" y="1613802"/>
            <a:ext cx="4038600" cy="452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800" kern="1200" dirty="0" smtClean="0"/>
              <a:t>der Sport - tělesná výchova</a:t>
            </a:r>
            <a:endParaRPr lang="cs-CZ" sz="1800" kern="1200" dirty="0"/>
          </a:p>
        </p:txBody>
      </p:sp>
      <p:sp>
        <p:nvSpPr>
          <p:cNvPr id="10" name="Zaoblený obdélník 4"/>
          <p:cNvSpPr/>
          <p:nvPr/>
        </p:nvSpPr>
        <p:spPr>
          <a:xfrm>
            <a:off x="5794536" y="3297279"/>
            <a:ext cx="3316256" cy="3895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800" kern="1200" dirty="0" smtClean="0"/>
              <a:t>der Sport - tělesná výchova</a:t>
            </a:r>
            <a:endParaRPr lang="cs-CZ" sz="1800" kern="1200" dirty="0"/>
          </a:p>
        </p:txBody>
      </p:sp>
      <p:sp>
        <p:nvSpPr>
          <p:cNvPr id="16" name="Zaoblený obdélník 4"/>
          <p:cNvSpPr/>
          <p:nvPr/>
        </p:nvSpPr>
        <p:spPr>
          <a:xfrm>
            <a:off x="5292080" y="5589240"/>
            <a:ext cx="3305292" cy="48949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dirty="0" err="1"/>
              <a:t>d</a:t>
            </a:r>
            <a:r>
              <a:rPr lang="cs-CZ" sz="2800" kern="1200" dirty="0" err="1" smtClean="0"/>
              <a:t>ie</a:t>
            </a:r>
            <a:r>
              <a:rPr lang="cs-CZ" sz="2800" kern="1200" dirty="0" smtClean="0"/>
              <a:t> </a:t>
            </a:r>
            <a:r>
              <a:rPr lang="cs-CZ" sz="2800" kern="1200" dirty="0" err="1" smtClean="0"/>
              <a:t>Physik</a:t>
            </a:r>
            <a:r>
              <a:rPr lang="cs-CZ" sz="2800" kern="1200" dirty="0" smtClean="0"/>
              <a:t> - </a:t>
            </a:r>
            <a:r>
              <a:rPr lang="cs-CZ" sz="2800" dirty="0" smtClean="0"/>
              <a:t>fyzika</a:t>
            </a:r>
            <a:endParaRPr lang="cs-CZ" sz="2800" kern="1200" dirty="0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401614" y="188640"/>
            <a:ext cx="8229600" cy="9106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cs-CZ" altLang="cs-CZ" b="1" dirty="0" smtClean="0">
                <a:solidFill>
                  <a:srgbClr val="00B0F0"/>
                </a:solidFill>
              </a:rPr>
              <a:t>DIE SCHULFÄCHER</a:t>
            </a:r>
          </a:p>
        </p:txBody>
      </p:sp>
      <p:sp>
        <p:nvSpPr>
          <p:cNvPr id="23" name="Zaoblený obdélník 4"/>
          <p:cNvSpPr/>
          <p:nvPr/>
        </p:nvSpPr>
        <p:spPr>
          <a:xfrm>
            <a:off x="1397900" y="3210526"/>
            <a:ext cx="2962362" cy="47633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kern="1200" dirty="0" err="1" smtClean="0"/>
              <a:t>die</a:t>
            </a:r>
            <a:r>
              <a:rPr lang="cs-CZ" sz="2800" kern="1200" dirty="0" smtClean="0"/>
              <a:t> Chemie</a:t>
            </a:r>
            <a:endParaRPr lang="cs-CZ" sz="2800" kern="1200" dirty="0"/>
          </a:p>
        </p:txBody>
      </p:sp>
      <p:sp>
        <p:nvSpPr>
          <p:cNvPr id="24" name="Zaoblený obdélník 4"/>
          <p:cNvSpPr/>
          <p:nvPr/>
        </p:nvSpPr>
        <p:spPr>
          <a:xfrm>
            <a:off x="547571" y="2317345"/>
            <a:ext cx="5519131" cy="639133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dirty="0" err="1"/>
              <a:t>d</a:t>
            </a:r>
            <a:r>
              <a:rPr lang="cs-CZ" sz="2800" kern="1200" dirty="0" err="1" smtClean="0"/>
              <a:t>ie</a:t>
            </a:r>
            <a:r>
              <a:rPr lang="cs-CZ" sz="2800" kern="1200" dirty="0" smtClean="0"/>
              <a:t> </a:t>
            </a:r>
            <a:r>
              <a:rPr lang="cs-CZ" sz="2800" kern="1200" dirty="0" err="1" smtClean="0"/>
              <a:t>Sozialkunde</a:t>
            </a:r>
            <a:r>
              <a:rPr lang="cs-CZ" sz="2800" kern="1200" dirty="0" smtClean="0"/>
              <a:t> - občanská výchova</a:t>
            </a:r>
            <a:endParaRPr lang="cs-CZ" sz="2800" kern="1200" dirty="0"/>
          </a:p>
        </p:txBody>
      </p:sp>
      <p:pic>
        <p:nvPicPr>
          <p:cNvPr id="8194" name="Picture 2" descr="C:\Users\Jechova\AppData\Local\Microsoft\Windows\Temporary Internet Files\Content.IE5\O07Z9WPO\MC90029506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31" y="1227159"/>
            <a:ext cx="110122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echova\AppData\Local\Microsoft\Windows\Temporary Internet Files\Content.IE5\EML1AHVC\MC90044179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146" y="764007"/>
            <a:ext cx="2564617" cy="256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aoblený obdélník 4"/>
          <p:cNvSpPr/>
          <p:nvPr/>
        </p:nvSpPr>
        <p:spPr>
          <a:xfrm>
            <a:off x="1859351" y="4091634"/>
            <a:ext cx="4600501" cy="48949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l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dirty="0" err="1"/>
              <a:t>d</a:t>
            </a:r>
            <a:r>
              <a:rPr lang="cs-CZ" sz="2800" kern="1200" dirty="0" err="1" smtClean="0"/>
              <a:t>ie</a:t>
            </a:r>
            <a:r>
              <a:rPr lang="cs-CZ" sz="2800" kern="1200" dirty="0" smtClean="0"/>
              <a:t> Informatik - informatika</a:t>
            </a:r>
            <a:endParaRPr lang="cs-CZ" sz="2800" kern="1200" dirty="0"/>
          </a:p>
        </p:txBody>
      </p:sp>
      <p:pic>
        <p:nvPicPr>
          <p:cNvPr id="8196" name="Picture 4" descr="C:\Users\Jechova\AppData\Local\Microsoft\Windows\Temporary Internet Files\Content.IE5\K3CCHJF5\MC9002789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663" y="3527226"/>
            <a:ext cx="1470157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echova\AppData\Local\Microsoft\Windows\Temporary Internet Files\Content.IE5\EML1AHVC\MC90031119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536" y="2430562"/>
            <a:ext cx="1800544" cy="1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Jechova\AppData\Local\Microsoft\Windows\Temporary Internet Files\Content.IE5\EML1AHVC\MC90029575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0" y="3686859"/>
            <a:ext cx="1281820" cy="12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aoblený obdélník 4"/>
          <p:cNvSpPr/>
          <p:nvPr/>
        </p:nvSpPr>
        <p:spPr>
          <a:xfrm>
            <a:off x="1186200" y="4962643"/>
            <a:ext cx="6159744" cy="45235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kern="1200" dirty="0" err="1" smtClean="0"/>
              <a:t>die</a:t>
            </a:r>
            <a:r>
              <a:rPr lang="cs-CZ" sz="2800" dirty="0"/>
              <a:t> </a:t>
            </a:r>
            <a:r>
              <a:rPr lang="cs-CZ" sz="2800" dirty="0" err="1" smtClean="0"/>
              <a:t>Familienkunde</a:t>
            </a:r>
            <a:r>
              <a:rPr lang="cs-CZ" sz="2800" kern="1200" dirty="0" smtClean="0"/>
              <a:t> - </a:t>
            </a:r>
            <a:r>
              <a:rPr lang="cs-CZ" sz="2800" dirty="0" smtClean="0"/>
              <a:t>rodinná </a:t>
            </a:r>
            <a:r>
              <a:rPr lang="cs-CZ" sz="2800" kern="1200" dirty="0" smtClean="0"/>
              <a:t>výchova</a:t>
            </a:r>
            <a:endParaRPr lang="cs-CZ" sz="2800" kern="1200" dirty="0"/>
          </a:p>
        </p:txBody>
      </p:sp>
      <p:sp>
        <p:nvSpPr>
          <p:cNvPr id="31" name="Zaoblený obdélník 4"/>
          <p:cNvSpPr/>
          <p:nvPr/>
        </p:nvSpPr>
        <p:spPr>
          <a:xfrm>
            <a:off x="48350" y="5661248"/>
            <a:ext cx="4405113" cy="551522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kern="1200" dirty="0" err="1" smtClean="0"/>
              <a:t>die</a:t>
            </a:r>
            <a:r>
              <a:rPr lang="cs-CZ" sz="2800" kern="1200" dirty="0" smtClean="0"/>
              <a:t> </a:t>
            </a:r>
            <a:r>
              <a:rPr lang="cs-CZ" sz="2800" dirty="0" smtClean="0"/>
              <a:t>Kunst - výtvarná výchova</a:t>
            </a:r>
            <a:endParaRPr lang="cs-CZ" sz="2800" kern="1200" dirty="0"/>
          </a:p>
        </p:txBody>
      </p:sp>
      <p:sp>
        <p:nvSpPr>
          <p:cNvPr id="32" name="Zaoblený obdélník 4"/>
          <p:cNvSpPr/>
          <p:nvPr/>
        </p:nvSpPr>
        <p:spPr>
          <a:xfrm>
            <a:off x="3851920" y="6240493"/>
            <a:ext cx="4896544" cy="5008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800" kern="1200" dirty="0" err="1" smtClean="0"/>
              <a:t>das</a:t>
            </a:r>
            <a:r>
              <a:rPr lang="cs-CZ" sz="2800" kern="1200" dirty="0" smtClean="0"/>
              <a:t> </a:t>
            </a:r>
            <a:r>
              <a:rPr lang="cs-CZ" sz="2800" kern="1200" dirty="0" err="1" smtClean="0"/>
              <a:t>Werken</a:t>
            </a:r>
            <a:r>
              <a:rPr lang="cs-CZ" sz="2800" kern="1200" dirty="0" smtClean="0"/>
              <a:t> - pracovní vyučování</a:t>
            </a:r>
            <a:endParaRPr lang="cs-CZ" sz="2800" kern="1200" dirty="0"/>
          </a:p>
        </p:txBody>
      </p:sp>
    </p:spTree>
    <p:extLst>
      <p:ext uri="{BB962C8B-B14F-4D97-AF65-F5344CB8AC3E}">
        <p14:creationId xmlns:p14="http://schemas.microsoft.com/office/powerpoint/2010/main" xmlns="" val="33635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</a:rPr>
              <a:t>Ü</a:t>
            </a:r>
            <a:r>
              <a:rPr lang="cs-CZ" altLang="cs-CZ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BERSETZE!</a:t>
            </a:r>
            <a:endParaRPr lang="cs-CZ" altLang="cs-CZ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179512" y="5301208"/>
            <a:ext cx="2431927" cy="1223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VÝTVARNÁ </a:t>
            </a:r>
          </a:p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VÝCHOVA</a:t>
            </a: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6228184" y="3428999"/>
            <a:ext cx="2088729" cy="9001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ČEŠTINA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3404930" y="1718751"/>
            <a:ext cx="2435225" cy="8640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solidFill>
                  <a:schemeClr val="tx1"/>
                </a:solidFill>
              </a:rPr>
              <a:t>ANGLIČTINA</a:t>
            </a:r>
            <a:endParaRPr lang="en-US" altLang="cs-CZ" sz="2400" b="1" dirty="0">
              <a:solidFill>
                <a:schemeClr val="tx1"/>
              </a:solidFill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3404930" y="3140969"/>
            <a:ext cx="2102108" cy="8642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ZEMĚPIS</a:t>
            </a:r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6372200" y="1988840"/>
            <a:ext cx="2289993" cy="8826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DĚJEPIS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6609049" y="5028129"/>
            <a:ext cx="2289993" cy="10183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HUDEBNÍ</a:t>
            </a:r>
          </a:p>
          <a:p>
            <a:pPr algn="ctr" eaLnBrk="1" hangingPunct="1"/>
            <a:r>
              <a:rPr lang="cs-CZ" altLang="cs-CZ" sz="2800" b="1" dirty="0">
                <a:solidFill>
                  <a:schemeClr val="tx1"/>
                </a:solidFill>
              </a:rPr>
              <a:t>VÝCHOVA</a:t>
            </a:r>
            <a:endParaRPr lang="en-US" altLang="cs-CZ" sz="2800" b="1" dirty="0">
              <a:solidFill>
                <a:schemeClr val="tx1"/>
              </a:solidFill>
            </a:endParaRP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3131841" y="4437113"/>
            <a:ext cx="2708314" cy="8640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b="1" dirty="0">
                <a:solidFill>
                  <a:srgbClr val="002060"/>
                </a:solidFill>
              </a:rPr>
              <a:t>PŘÍRODOPIS</a:t>
            </a:r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>
            <a:off x="508923" y="2133600"/>
            <a:ext cx="2389187" cy="10073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400" b="1" dirty="0">
                <a:solidFill>
                  <a:schemeClr val="tx1"/>
                </a:solidFill>
              </a:rPr>
              <a:t>MATEMATIKA</a:t>
            </a:r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611188" y="3879055"/>
            <a:ext cx="2160612" cy="9072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b="1" dirty="0">
                <a:solidFill>
                  <a:schemeClr val="tx1"/>
                </a:solidFill>
              </a:rPr>
              <a:t>TĚLOCVIK</a:t>
            </a:r>
          </a:p>
        </p:txBody>
      </p:sp>
      <p:sp>
        <p:nvSpPr>
          <p:cNvPr id="9228" name="Obláček 11"/>
          <p:cNvSpPr>
            <a:spLocks noChangeArrowheads="1"/>
          </p:cNvSpPr>
          <p:nvPr/>
        </p:nvSpPr>
        <p:spPr bwMode="auto">
          <a:xfrm>
            <a:off x="2771798" y="5537320"/>
            <a:ext cx="4229075" cy="987306"/>
          </a:xfrm>
          <a:prstGeom prst="cloud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9" name="TextovéPole 12"/>
          <p:cNvSpPr txBox="1">
            <a:spLocks noChangeArrowheads="1"/>
          </p:cNvSpPr>
          <p:nvPr/>
        </p:nvSpPr>
        <p:spPr bwMode="auto">
          <a:xfrm>
            <a:off x="3500438" y="5775349"/>
            <a:ext cx="314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400" b="1" dirty="0" smtClean="0">
                <a:solidFill>
                  <a:srgbClr val="002060"/>
                </a:solidFill>
              </a:rPr>
              <a:t>WAS MAGST DU?</a:t>
            </a:r>
            <a:endParaRPr lang="cs-CZ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10" grpId="0" animBg="1"/>
      <p:bldP spid="55311" grpId="0" animBg="1"/>
      <p:bldP spid="55312" grpId="0" animBg="1"/>
      <p:bldP spid="55314" grpId="0" animBg="1"/>
      <p:bldP spid="55317" grpId="0" animBg="1"/>
      <p:bldP spid="55319" grpId="0" animBg="1"/>
      <p:bldP spid="55325" grpId="0" animBg="1"/>
      <p:bldP spid="553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echova\AppData\Local\Microsoft\Windows\Temporary Internet Files\Content.IE5\K3CCHJF5\MC9002132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14" y="1953540"/>
            <a:ext cx="230425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echova\AppData\Local\Microsoft\Windows\Temporary Internet Files\Content.IE5\EML1AHVC\MC900343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73577"/>
            <a:ext cx="2681655" cy="18855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chova\AppData\Local\Microsoft\Windows\Temporary Internet Files\Content.IE5\89H2E1PT\MC90040465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019" y="2024477"/>
            <a:ext cx="193627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15132" y="332656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cap="all" dirty="0" err="1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cs-CZ" alt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elche</a:t>
            </a:r>
            <a:r>
              <a:rPr lang="cs-CZ" alt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Schulfächer</a:t>
            </a:r>
            <a:r>
              <a:rPr lang="cs-CZ" alt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sind</a:t>
            </a:r>
            <a:r>
              <a:rPr lang="cs-CZ" altLang="cs-CZ" b="1" cap="al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altLang="cs-CZ" b="1" cap="all" dirty="0" err="1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cs-CZ" altLang="cs-CZ" b="1" cap="all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6150" name="Picture 6" descr="C:\Users\Jechova\AppData\Local\Microsoft\Windows\Temporary Internet Files\Content.IE5\EML1AHVC\MC9000159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47" y="4455390"/>
            <a:ext cx="1792230" cy="140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chova\AppData\Local\Microsoft\Windows\Temporary Internet Files\Content.IE5\EML1AHVC\MC900441754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092" y="2004476"/>
            <a:ext cx="1875656" cy="18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Jechova\AppData\Local\Microsoft\Windows\Temporary Internet Files\Content.IE5\EML1AHVC\MC90001933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80512"/>
            <a:ext cx="2177609" cy="18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Jechova\AppData\Local\Microsoft\Windows\Temporary Internet Files\Content.IE5\89H2E1PT\MC9000885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79" y="2148592"/>
            <a:ext cx="1586484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Jechova\AppData\Local\Microsoft\Windows\Temporary Internet Files\Content.IE5\EML1AHVC\MC9002507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210" y="4125156"/>
            <a:ext cx="731159" cy="238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5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34639" y="404664"/>
            <a:ext cx="8229600" cy="922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4800" b="1" dirty="0" smtClean="0">
                <a:solidFill>
                  <a:schemeClr val="accent6">
                    <a:lumMod val="50000"/>
                  </a:schemeClr>
                </a:solidFill>
              </a:rPr>
              <a:t>DER STUNDENPLAN </a:t>
            </a:r>
            <a:r>
              <a:rPr lang="cs-CZ" altLang="cs-CZ" sz="4800" b="1" dirty="0" smtClean="0">
                <a:solidFill>
                  <a:srgbClr val="002060"/>
                </a:solidFill>
              </a:rPr>
              <a:t/>
            </a:r>
            <a:br>
              <a:rPr lang="cs-CZ" altLang="cs-CZ" sz="4800" b="1" dirty="0" smtClean="0">
                <a:solidFill>
                  <a:srgbClr val="002060"/>
                </a:solidFill>
              </a:rPr>
            </a:br>
            <a:endParaRPr lang="en-US" altLang="cs-CZ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15979043"/>
              </p:ext>
            </p:extLst>
          </p:nvPr>
        </p:nvGraphicFramePr>
        <p:xfrm>
          <a:off x="251520" y="1916832"/>
          <a:ext cx="8686801" cy="3894975"/>
        </p:xfrm>
        <a:graphic>
          <a:graphicData uri="http://schemas.openxmlformats.org/drawingml/2006/table">
            <a:tbl>
              <a:tblPr firstRow="1" firstCol="1" bandRow="1"/>
              <a:tblGrid>
                <a:gridCol w="1608352"/>
                <a:gridCol w="1165500"/>
                <a:gridCol w="1202026"/>
                <a:gridCol w="1201373"/>
                <a:gridCol w="1202026"/>
                <a:gridCol w="1105498"/>
                <a:gridCol w="1202026"/>
              </a:tblGrid>
              <a:tr h="16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1.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2.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3.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4.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5.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030A0"/>
                          </a:solidFill>
                          <a:effectLst/>
                          <a:latin typeface="Arial Black"/>
                          <a:ea typeface="Calibri"/>
                          <a:cs typeface="Times New Roman"/>
                        </a:rPr>
                        <a:t>6.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2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MO</a:t>
                      </a:r>
                      <a:r>
                        <a:rPr lang="cs-CZ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NTAG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Musik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Deutsch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cs-CZ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ENSTAG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Chemie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Werken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Erdkunde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MI</a:t>
                      </a:r>
                      <a:r>
                        <a:rPr lang="cs-CZ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TTWOCH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Deutsch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Naturkunde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Kunst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Kunst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DO</a:t>
                      </a:r>
                      <a:r>
                        <a:rPr lang="cs-CZ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NNERSTAG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Erdkunde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Physik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Geschichte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Sport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63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highlight>
                            <a:srgbClr val="00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FR</a:t>
                      </a:r>
                      <a:r>
                        <a:rPr lang="cs-CZ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EITAG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Mathe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Naturkunde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Geschichte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Englisch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Sozialkunde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 descr="C:\Users\Jechova\AppData\Local\Microsoft\Windows\Temporary Internet Files\Content.IE5\89H2E1PT\MC900233964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547664" cy="156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echova\AppData\Local\Microsoft\Windows\Temporary Internet Files\Content.IE5\EML1AHVC\MC9002789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728" y="402832"/>
            <a:ext cx="1190928" cy="14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6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983716"/>
              </p:ext>
            </p:extLst>
          </p:nvPr>
        </p:nvGraphicFramePr>
        <p:xfrm>
          <a:off x="72008" y="915825"/>
          <a:ext cx="8892480" cy="3305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6434"/>
                <a:gridCol w="1193097"/>
                <a:gridCol w="1230486"/>
                <a:gridCol w="1229818"/>
                <a:gridCol w="1230486"/>
                <a:gridCol w="1131673"/>
                <a:gridCol w="1230486"/>
              </a:tblGrid>
              <a:tr h="54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 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2.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3.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4.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5.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6.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</a:tr>
              <a:tr h="54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</a:rPr>
                        <a:t>MO</a:t>
                      </a:r>
                      <a:r>
                        <a:rPr lang="cs-CZ" sz="1800" b="1">
                          <a:effectLst/>
                        </a:rPr>
                        <a:t>NTAG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Englisch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Mathe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Informatik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Musik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Deutsch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Sport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54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</a:rPr>
                        <a:t>DI</a:t>
                      </a:r>
                      <a:r>
                        <a:rPr lang="cs-CZ" sz="1800" b="1">
                          <a:effectLst/>
                        </a:rPr>
                        <a:t>ENSTAG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Tschechisch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Physik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Mathe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Chemie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Werken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Erdkunde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54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</a:rPr>
                        <a:t>MI</a:t>
                      </a:r>
                      <a:r>
                        <a:rPr lang="cs-CZ" sz="1800" b="1">
                          <a:effectLst/>
                        </a:rPr>
                        <a:t>TTWOCH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Deutsch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Mathe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Naturkunde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Tschechisch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Kunst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Kunst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548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highlight>
                            <a:srgbClr val="00FF00"/>
                          </a:highlight>
                        </a:rPr>
                        <a:t>DO</a:t>
                      </a:r>
                      <a:r>
                        <a:rPr lang="cs-CZ" sz="1800" b="1">
                          <a:effectLst/>
                        </a:rPr>
                        <a:t>NNERSTAG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Tschechisch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Englisch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Erdkunde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Physik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Geschichte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Sport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561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highlight>
                            <a:srgbClr val="00FF00"/>
                          </a:highlight>
                        </a:rPr>
                        <a:t>FR</a:t>
                      </a:r>
                      <a:r>
                        <a:rPr lang="cs-CZ" sz="1800" b="1" dirty="0">
                          <a:effectLst/>
                        </a:rPr>
                        <a:t>EITAG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Mathe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Naturkunde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Tschechisch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Geschichte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Englisch</a:t>
                      </a:r>
                      <a:endParaRPr lang="cs-CZ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effectLst/>
                        </a:rPr>
                        <a:t>Sozialkunde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</a:tbl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25092" y="144016"/>
            <a:ext cx="8229600" cy="692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b="1" dirty="0" smtClean="0">
                <a:solidFill>
                  <a:srgbClr val="0070C0"/>
                </a:solidFill>
              </a:rPr>
              <a:t>DER STUNDENPLAN VON THOMAS</a:t>
            </a:r>
            <a:endParaRPr lang="cs-CZ" altLang="cs-CZ" b="1" dirty="0">
              <a:solidFill>
                <a:srgbClr val="0070C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23728" y="4350778"/>
            <a:ext cx="5659076" cy="23544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AutoNum type="arabicPeriod"/>
            </a:pPr>
            <a:r>
              <a:rPr lang="cs-CZ" altLang="cs-CZ" sz="2000" b="1" dirty="0" smtClean="0"/>
              <a:t> </a:t>
            </a:r>
            <a:r>
              <a:rPr lang="cs-CZ" altLang="cs-CZ" sz="2100" b="1" dirty="0" err="1" smtClean="0"/>
              <a:t>Wann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Sport ?</a:t>
            </a:r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am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Mittwoch</a:t>
            </a:r>
            <a:r>
              <a:rPr lang="cs-CZ" altLang="cs-CZ" sz="2100" b="1" dirty="0" smtClean="0"/>
              <a:t> Kunst? </a:t>
            </a:r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Wann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Englisch</a:t>
            </a:r>
            <a:r>
              <a:rPr lang="cs-CZ" altLang="cs-CZ" sz="2100" b="1" dirty="0"/>
              <a:t>?</a:t>
            </a:r>
            <a:endParaRPr lang="cs-CZ" altLang="cs-CZ" sz="2100" b="1" dirty="0" smtClean="0"/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am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Freitag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Mathe</a:t>
            </a:r>
            <a:r>
              <a:rPr lang="cs-CZ" altLang="cs-CZ" sz="2100" b="1" dirty="0" smtClean="0"/>
              <a:t>?</a:t>
            </a:r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Wie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viel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Stunden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am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Donnerstag</a:t>
            </a:r>
            <a:r>
              <a:rPr lang="cs-CZ" altLang="cs-CZ" sz="2100" b="1" dirty="0" smtClean="0"/>
              <a:t>?</a:t>
            </a:r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Welche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Schulfächer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am</a:t>
            </a:r>
            <a:r>
              <a:rPr lang="cs-CZ" altLang="cs-CZ" sz="2100" b="1" dirty="0" smtClean="0"/>
              <a:t> </a:t>
            </a:r>
            <a:r>
              <a:rPr lang="cs-CZ" altLang="cs-CZ" sz="2100" b="1" smtClean="0"/>
              <a:t>Dienstag?</a:t>
            </a:r>
            <a:endParaRPr lang="cs-CZ" altLang="cs-CZ" sz="2100" b="1" dirty="0" smtClean="0"/>
          </a:p>
          <a:p>
            <a:pPr>
              <a:buFont typeface="Arial" charset="0"/>
              <a:buAutoNum type="arabicPeriod"/>
            </a:pP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Hat</a:t>
            </a:r>
            <a:r>
              <a:rPr lang="cs-CZ" altLang="cs-CZ" sz="2100" b="1" dirty="0" smtClean="0"/>
              <a:t> Thomas </a:t>
            </a:r>
            <a:r>
              <a:rPr lang="cs-CZ" altLang="cs-CZ" sz="2100" b="1" dirty="0" err="1" smtClean="0"/>
              <a:t>am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Montag</a:t>
            </a:r>
            <a:r>
              <a:rPr lang="cs-CZ" altLang="cs-CZ" sz="2100" b="1" dirty="0" smtClean="0"/>
              <a:t> </a:t>
            </a:r>
            <a:r>
              <a:rPr lang="cs-CZ" altLang="cs-CZ" sz="2100" b="1" dirty="0" err="1" smtClean="0"/>
              <a:t>Musik</a:t>
            </a:r>
            <a:r>
              <a:rPr lang="cs-CZ" altLang="cs-CZ" sz="2100" b="1" dirty="0" smtClean="0"/>
              <a:t>? </a:t>
            </a:r>
            <a:endParaRPr lang="cs-CZ" altLang="cs-CZ" sz="2100" b="1" dirty="0"/>
          </a:p>
        </p:txBody>
      </p:sp>
      <p:pic>
        <p:nvPicPr>
          <p:cNvPr id="13313" name="Picture 1" descr="C:\Users\Jechova\AppData\Local\Microsoft\Windows\Temporary Internet Files\Content.IE5\K3CCHJF5\MC900053962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1939"/>
            <a:ext cx="154162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5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5496" y="335764"/>
            <a:ext cx="8229600" cy="716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800"/>
              </a:spcBef>
            </a:pPr>
            <a:r>
              <a:rPr lang="cs-CZ" sz="3200" b="1" dirty="0" smtClean="0">
                <a:solidFill>
                  <a:srgbClr val="00B0F0"/>
                </a:solidFill>
              </a:rPr>
              <a:t>    WAS KAN MAN IN DER SCHULE MACHEN?</a:t>
            </a:r>
            <a:endParaRPr lang="cs-CZ" sz="3200" b="1" dirty="0">
              <a:solidFill>
                <a:srgbClr val="00B0F0"/>
              </a:solidFill>
            </a:endParaRPr>
          </a:p>
        </p:txBody>
      </p:sp>
      <p:sp>
        <p:nvSpPr>
          <p:cNvPr id="3" name="AutoShape 14"/>
          <p:cNvSpPr>
            <a:spLocks noChangeArrowheads="1"/>
          </p:cNvSpPr>
          <p:nvPr/>
        </p:nvSpPr>
        <p:spPr bwMode="auto">
          <a:xfrm>
            <a:off x="451768" y="1268760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LERNEN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453442" y="2060848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LESEN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480288" y="2852936"/>
            <a:ext cx="2219504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SCHREIBEN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462072" y="3645024"/>
            <a:ext cx="223772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SPRECHEN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480288" y="4437112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TURNEN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80288" y="5229200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ZEICHNEN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88918" y="6021288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RECHNEN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2987824" y="1268760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UČIT SE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3042302" y="2060848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ČÍST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3044056" y="2852936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PSÁT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052686" y="3645024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MLUVIT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052686" y="4437112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CVIČIT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052686" y="5229200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KRESLIT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3052686" y="6041637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2">
                    <a:lumMod val="75000"/>
                  </a:schemeClr>
                </a:solidFill>
              </a:rPr>
              <a:t>POČÍTAT</a:t>
            </a:r>
            <a:endParaRPr lang="cs-CZ" alt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Jechova\AppData\Local\Microsoft\Windows\Temporary Internet Files\Content.IE5\O07Z9WPO\MC9004419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4568" y="1772816"/>
            <a:ext cx="2481232" cy="16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89H2E1PT\MC90044190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7996" y="4324368"/>
            <a:ext cx="2777101" cy="15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EML1AHVC\MC90043387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586" y="4098890"/>
            <a:ext cx="1130310" cy="113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0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C:\Users\Jechova\AppData\Local\Microsoft\Windows\Temporary Internet Files\Content.IE5\EML1AHVC\MC900053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3" y="2597862"/>
            <a:ext cx="1794053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Jechova\AppData\Local\Microsoft\Windows\Temporary Internet Files\Content.IE5\EML1AHVC\MC900358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3" y="216844"/>
            <a:ext cx="1649578" cy="187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Jechova\AppData\Local\Microsoft\Windows\Temporary Internet Files\Content.IE5\O07Z9WPO\MC9004405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64" y="5272024"/>
            <a:ext cx="1468251" cy="15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ýbuch 2 1"/>
          <p:cNvSpPr/>
          <p:nvPr/>
        </p:nvSpPr>
        <p:spPr>
          <a:xfrm>
            <a:off x="1043607" y="1757608"/>
            <a:ext cx="7240217" cy="343462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100" b="1" dirty="0" err="1" smtClean="0">
                <a:solidFill>
                  <a:srgbClr val="7030A0"/>
                </a:solidFill>
              </a:rPr>
              <a:t>Was</a:t>
            </a:r>
            <a:r>
              <a:rPr lang="cs-CZ" sz="3100" b="1" dirty="0" smtClean="0">
                <a:solidFill>
                  <a:srgbClr val="7030A0"/>
                </a:solidFill>
              </a:rPr>
              <a:t> </a:t>
            </a:r>
            <a:r>
              <a:rPr lang="cs-CZ" sz="3100" b="1" dirty="0" err="1" smtClean="0">
                <a:solidFill>
                  <a:srgbClr val="7030A0"/>
                </a:solidFill>
              </a:rPr>
              <a:t>alles</a:t>
            </a:r>
            <a:r>
              <a:rPr lang="cs-CZ" sz="3100" b="1" dirty="0" smtClean="0">
                <a:solidFill>
                  <a:srgbClr val="7030A0"/>
                </a:solidFill>
              </a:rPr>
              <a:t> kann man </a:t>
            </a:r>
            <a:r>
              <a:rPr lang="cs-CZ" sz="3100" b="1" dirty="0" err="1" smtClean="0">
                <a:solidFill>
                  <a:srgbClr val="7030A0"/>
                </a:solidFill>
              </a:rPr>
              <a:t>während</a:t>
            </a:r>
            <a:r>
              <a:rPr lang="cs-CZ" sz="3100" b="1" dirty="0" smtClean="0">
                <a:solidFill>
                  <a:srgbClr val="7030A0"/>
                </a:solidFill>
              </a:rPr>
              <a:t> des </a:t>
            </a:r>
            <a:r>
              <a:rPr lang="cs-CZ" sz="3100" b="1" dirty="0" err="1" smtClean="0">
                <a:solidFill>
                  <a:srgbClr val="7030A0"/>
                </a:solidFill>
              </a:rPr>
              <a:t>Tages</a:t>
            </a:r>
            <a:r>
              <a:rPr lang="cs-CZ" sz="3100" b="1" dirty="0" smtClean="0">
                <a:solidFill>
                  <a:srgbClr val="7030A0"/>
                </a:solidFill>
              </a:rPr>
              <a:t> machen?</a:t>
            </a:r>
            <a:endParaRPr lang="cs-CZ" sz="3100" b="1" dirty="0">
              <a:solidFill>
                <a:srgbClr val="7030A0"/>
              </a:solidFill>
            </a:endParaRPr>
          </a:p>
        </p:txBody>
      </p:sp>
      <p:sp>
        <p:nvSpPr>
          <p:cNvPr id="3" name="Šipka nahoru 2"/>
          <p:cNvSpPr/>
          <p:nvPr/>
        </p:nvSpPr>
        <p:spPr>
          <a:xfrm rot="19802172">
            <a:off x="1869973" y="1259579"/>
            <a:ext cx="955178" cy="166905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nahoru 5"/>
          <p:cNvSpPr/>
          <p:nvPr/>
        </p:nvSpPr>
        <p:spPr>
          <a:xfrm rot="13347906">
            <a:off x="1869974" y="4146273"/>
            <a:ext cx="955178" cy="166905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nahoru 7"/>
          <p:cNvSpPr/>
          <p:nvPr/>
        </p:nvSpPr>
        <p:spPr>
          <a:xfrm rot="10800000">
            <a:off x="4186126" y="4350265"/>
            <a:ext cx="955178" cy="989906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nahoru 8"/>
          <p:cNvSpPr/>
          <p:nvPr/>
        </p:nvSpPr>
        <p:spPr>
          <a:xfrm rot="16200000">
            <a:off x="1530500" y="2549801"/>
            <a:ext cx="955178" cy="166905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38" name="Picture 2" descr="C:\Users\Jechova\AppData\Local\Microsoft\Windows\Temporary Internet Files\Content.IE5\89H2E1PT\MC90044171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840" y="5192228"/>
            <a:ext cx="1665772" cy="166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nahoru 6"/>
          <p:cNvSpPr/>
          <p:nvPr/>
        </p:nvSpPr>
        <p:spPr>
          <a:xfrm rot="8184151">
            <a:off x="6226119" y="3915179"/>
            <a:ext cx="955178" cy="166905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41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1332" y="5340171"/>
            <a:ext cx="1423554" cy="14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Jechova\AppData\Local\Microsoft\Windows\Temporary Internet Files\Content.IE5\EML1AHVC\MC9004246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869" y="186348"/>
            <a:ext cx="1812925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nahoru 3"/>
          <p:cNvSpPr/>
          <p:nvPr/>
        </p:nvSpPr>
        <p:spPr>
          <a:xfrm>
            <a:off x="4166478" y="1577776"/>
            <a:ext cx="955178" cy="1032662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44" name="Picture 8" descr="C:\Users\Jechova\AppData\Local\Microsoft\Windows\Temporary Internet Files\Content.IE5\O07Z9WPO\MC90035887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99" y="216844"/>
            <a:ext cx="1816913" cy="15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nahoru 4"/>
          <p:cNvSpPr/>
          <p:nvPr/>
        </p:nvSpPr>
        <p:spPr>
          <a:xfrm rot="2347751">
            <a:off x="6182643" y="1244094"/>
            <a:ext cx="955178" cy="1669055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346" name="Picture 10" descr="C:\Users\Jechova\AppData\Local\Microsoft\Windows\Temporary Internet Files\Content.IE5\K3CCHJF5\MC90043004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0375" y="2781553"/>
            <a:ext cx="18669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nahoru 9"/>
          <p:cNvSpPr/>
          <p:nvPr/>
        </p:nvSpPr>
        <p:spPr>
          <a:xfrm rot="5400000">
            <a:off x="6432879" y="2610486"/>
            <a:ext cx="955178" cy="1515751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367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  <p:bldP spid="7" grpId="0" animBg="1"/>
      <p:bldP spid="4" grpId="0" animBg="1"/>
      <p:bldP spid="5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27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 rot="21197173">
            <a:off x="212010" y="492252"/>
            <a:ext cx="648072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Am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Montag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gehe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ich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mit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meinen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Freunden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ins</a:t>
            </a:r>
            <a:r>
              <a:rPr lang="cs-CZ" sz="3200" dirty="0" smtClean="0">
                <a:solidFill>
                  <a:srgbClr val="0070C0"/>
                </a:solidFill>
              </a:rPr>
              <a:t> Kino.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20172" y="1664803"/>
            <a:ext cx="6480720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7030A0"/>
                </a:solidFill>
              </a:rPr>
              <a:t>Am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Dienstag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spiele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ich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mit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meinem</a:t>
            </a:r>
            <a:r>
              <a:rPr lang="cs-CZ" sz="3200" dirty="0" smtClean="0">
                <a:solidFill>
                  <a:srgbClr val="7030A0"/>
                </a:solidFill>
              </a:rPr>
              <a:t> Vater </a:t>
            </a:r>
            <a:r>
              <a:rPr lang="cs-CZ" sz="3200" dirty="0" err="1" smtClean="0">
                <a:solidFill>
                  <a:srgbClr val="7030A0"/>
                </a:solidFill>
              </a:rPr>
              <a:t>Tennis</a:t>
            </a:r>
            <a:r>
              <a:rPr lang="cs-CZ" sz="32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" name="Zaoblený obdélník 5"/>
          <p:cNvSpPr/>
          <p:nvPr/>
        </p:nvSpPr>
        <p:spPr>
          <a:xfrm rot="21179893">
            <a:off x="1946821" y="2555158"/>
            <a:ext cx="6480720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Mittwoch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bin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ich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zu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Hause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helfe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meiner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Mutti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115616" y="3717032"/>
            <a:ext cx="648072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1E8416"/>
                </a:solidFill>
              </a:rPr>
              <a:t>Am</a:t>
            </a:r>
            <a:r>
              <a:rPr lang="cs-CZ" sz="3200" dirty="0" smtClean="0">
                <a:solidFill>
                  <a:srgbClr val="1E8416"/>
                </a:solidFill>
              </a:rPr>
              <a:t> </a:t>
            </a:r>
            <a:r>
              <a:rPr lang="cs-CZ" sz="3200" dirty="0" err="1" smtClean="0">
                <a:solidFill>
                  <a:srgbClr val="1E8416"/>
                </a:solidFill>
              </a:rPr>
              <a:t>Donnerstag</a:t>
            </a:r>
            <a:r>
              <a:rPr lang="cs-CZ" sz="3200" dirty="0" smtClean="0">
                <a:solidFill>
                  <a:srgbClr val="1E8416"/>
                </a:solidFill>
              </a:rPr>
              <a:t> </a:t>
            </a:r>
            <a:r>
              <a:rPr lang="cs-CZ" sz="3200" dirty="0" err="1" smtClean="0">
                <a:solidFill>
                  <a:srgbClr val="1E8416"/>
                </a:solidFill>
              </a:rPr>
              <a:t>gehe</a:t>
            </a:r>
            <a:r>
              <a:rPr lang="cs-CZ" sz="3200" dirty="0" smtClean="0">
                <a:solidFill>
                  <a:srgbClr val="1E8416"/>
                </a:solidFill>
              </a:rPr>
              <a:t> </a:t>
            </a:r>
            <a:r>
              <a:rPr lang="cs-CZ" sz="3200" dirty="0" err="1" smtClean="0">
                <a:solidFill>
                  <a:srgbClr val="1E8416"/>
                </a:solidFill>
              </a:rPr>
              <a:t>ich</a:t>
            </a:r>
            <a:r>
              <a:rPr lang="cs-CZ" sz="3200" dirty="0" smtClean="0">
                <a:solidFill>
                  <a:srgbClr val="1E8416"/>
                </a:solidFill>
              </a:rPr>
              <a:t> </a:t>
            </a:r>
            <a:r>
              <a:rPr lang="cs-CZ" sz="3200" dirty="0" err="1" smtClean="0">
                <a:solidFill>
                  <a:srgbClr val="1E8416"/>
                </a:solidFill>
              </a:rPr>
              <a:t>schwimmen</a:t>
            </a:r>
            <a:r>
              <a:rPr lang="cs-CZ" sz="3200" dirty="0" smtClean="0">
                <a:solidFill>
                  <a:srgbClr val="1E8416"/>
                </a:solidFill>
              </a:rPr>
              <a:t>.</a:t>
            </a:r>
            <a:endParaRPr lang="cs-CZ" sz="3200" dirty="0">
              <a:solidFill>
                <a:srgbClr val="1E8416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 rot="21336361">
            <a:off x="1598006" y="4756002"/>
            <a:ext cx="6480720" cy="936104"/>
          </a:xfrm>
          <a:prstGeom prst="roundRect">
            <a:avLst>
              <a:gd name="adj" fmla="val 150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0070C0"/>
                </a:solidFill>
              </a:rPr>
              <a:t>Am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Freitag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gehe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ich</a:t>
            </a:r>
            <a:r>
              <a:rPr lang="cs-CZ" sz="3200" dirty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einkaufen</a:t>
            </a:r>
            <a:r>
              <a:rPr lang="cs-CZ" sz="3200" dirty="0" smtClean="0">
                <a:solidFill>
                  <a:srgbClr val="0070C0"/>
                </a:solidFill>
              </a:rPr>
              <a:t>.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364138" y="5734062"/>
            <a:ext cx="7096294" cy="9361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solidFill>
                  <a:srgbClr val="7030A0"/>
                </a:solidFill>
              </a:rPr>
              <a:t>Am</a:t>
            </a:r>
            <a:r>
              <a:rPr lang="cs-CZ" sz="3200" dirty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Wochenende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schlafe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ich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lange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und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ich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fahre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oft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zu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meinen</a:t>
            </a:r>
            <a:r>
              <a:rPr lang="cs-CZ" sz="3200" dirty="0" smtClean="0">
                <a:solidFill>
                  <a:srgbClr val="7030A0"/>
                </a:solidFill>
              </a:rPr>
              <a:t> </a:t>
            </a:r>
            <a:r>
              <a:rPr lang="cs-CZ" sz="3200" dirty="0" err="1" smtClean="0">
                <a:solidFill>
                  <a:srgbClr val="7030A0"/>
                </a:solidFill>
              </a:rPr>
              <a:t>Großeltern</a:t>
            </a:r>
            <a:r>
              <a:rPr lang="cs-CZ" sz="3200" dirty="0" smtClean="0">
                <a:solidFill>
                  <a:srgbClr val="7030A0"/>
                </a:solidFill>
              </a:rPr>
              <a:t>.</a:t>
            </a:r>
            <a:endParaRPr lang="cs-CZ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1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4465" y="255946"/>
            <a:ext cx="3445727" cy="928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cs-CZ" altLang="cs-CZ" sz="3600" b="1" dirty="0" smtClean="0">
                <a:solidFill>
                  <a:srgbClr val="FF0066"/>
                </a:solidFill>
              </a:rPr>
              <a:t> </a:t>
            </a:r>
            <a:r>
              <a:rPr lang="cs-CZ" altLang="cs-CZ" b="1" dirty="0" smtClean="0">
                <a:solidFill>
                  <a:srgbClr val="FF0066"/>
                </a:solidFill>
              </a:rPr>
              <a:t>VERBINDE!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285750" y="5143500"/>
            <a:ext cx="313412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SPORT TREIBEN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214313" y="428625"/>
            <a:ext cx="20320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SCHLAFEN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285750" y="3500438"/>
            <a:ext cx="172878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KAUFEN</a:t>
            </a:r>
            <a:endParaRPr lang="en-US" altLang="cs-CZ" sz="2800" dirty="0">
              <a:solidFill>
                <a:srgbClr val="002060"/>
              </a:solidFill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214313" y="1214438"/>
            <a:ext cx="172878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TRINKEN</a:t>
            </a:r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251520" y="5929312"/>
            <a:ext cx="2990676" cy="7400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HOBBYS HABEN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>
            <a:off x="214313" y="1928813"/>
            <a:ext cx="2413471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 smtClean="0">
                <a:solidFill>
                  <a:srgbClr val="002060"/>
                </a:solidFill>
              </a:rPr>
              <a:t>AUF STEHEN</a:t>
            </a:r>
            <a:endParaRPr lang="cs-CZ" altLang="cs-CZ" sz="2800" dirty="0">
              <a:solidFill>
                <a:srgbClr val="002060"/>
              </a:solidFill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251520" y="4286250"/>
            <a:ext cx="172878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KOCHEN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85750" y="2714625"/>
            <a:ext cx="172878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sz="2800" dirty="0">
                <a:solidFill>
                  <a:srgbClr val="002060"/>
                </a:solidFill>
              </a:rPr>
              <a:t>SPIELEN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6732240" y="5157192"/>
            <a:ext cx="1983134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VSTÁVAT</a:t>
            </a: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6516216" y="285750"/>
            <a:ext cx="219915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rgbClr val="0070C0"/>
                </a:solidFill>
              </a:rPr>
              <a:t>SPORTOVAT</a:t>
            </a:r>
            <a:endParaRPr lang="cs-CZ" altLang="cs-CZ" sz="2800" dirty="0">
              <a:solidFill>
                <a:srgbClr val="0070C0"/>
              </a:solidFill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5962402" y="4324657"/>
            <a:ext cx="2786062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MÍT KONÍČKY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6948264" y="6021660"/>
            <a:ext cx="17145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SPÁT</a:t>
            </a:r>
          </a:p>
        </p:txBody>
      </p:sp>
      <p:sp>
        <p:nvSpPr>
          <p:cNvPr id="20" name="AutoShape 29"/>
          <p:cNvSpPr>
            <a:spLocks noChangeArrowheads="1"/>
          </p:cNvSpPr>
          <p:nvPr/>
        </p:nvSpPr>
        <p:spPr bwMode="auto">
          <a:xfrm>
            <a:off x="7497738" y="3501380"/>
            <a:ext cx="117871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PÍT</a:t>
            </a:r>
          </a:p>
        </p:txBody>
      </p:sp>
      <p:sp>
        <p:nvSpPr>
          <p:cNvPr id="21" name="AutoShape 29"/>
          <p:cNvSpPr>
            <a:spLocks noChangeArrowheads="1"/>
          </p:cNvSpPr>
          <p:nvPr/>
        </p:nvSpPr>
        <p:spPr bwMode="auto">
          <a:xfrm>
            <a:off x="6961956" y="1076325"/>
            <a:ext cx="17145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HRÁT</a:t>
            </a:r>
          </a:p>
        </p:txBody>
      </p:sp>
      <p:sp>
        <p:nvSpPr>
          <p:cNvPr id="24" name="AutoShape 29"/>
          <p:cNvSpPr>
            <a:spLocks noChangeArrowheads="1"/>
          </p:cNvSpPr>
          <p:nvPr/>
        </p:nvSpPr>
        <p:spPr bwMode="auto">
          <a:xfrm>
            <a:off x="6319019" y="2709292"/>
            <a:ext cx="2357437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NAKUPOVAT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6961956" y="1917204"/>
            <a:ext cx="1714500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>
                <a:solidFill>
                  <a:srgbClr val="0070C0"/>
                </a:solidFill>
              </a:rPr>
              <a:t>VAŘIT</a:t>
            </a:r>
          </a:p>
        </p:txBody>
      </p:sp>
      <p:pic>
        <p:nvPicPr>
          <p:cNvPr id="22" name="Picture 2" descr="C:\Users\Jechova\AppData\Local\Microsoft\Windows\Temporary Internet Files\Content.IE5\89H2E1PT\MC9002870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2196" y="2247900"/>
            <a:ext cx="2808312" cy="270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5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 animBg="1"/>
      <p:bldP spid="55310" grpId="0" animBg="1"/>
      <p:bldP spid="55311" grpId="0" animBg="1"/>
      <p:bldP spid="55312" grpId="0" animBg="1"/>
      <p:bldP spid="55319" grpId="0" animBg="1"/>
      <p:bldP spid="55325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1423132"/>
              </p:ext>
            </p:extLst>
          </p:nvPr>
        </p:nvGraphicFramePr>
        <p:xfrm>
          <a:off x="467544" y="2373961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Meine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Woche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VY_32_INOVACE_32.01.JEC.NJ.9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344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11. 10. 2013</a:t>
                      </a:r>
                      <a:endParaRPr lang="cs-CZ" sz="1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7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5496" y="335764"/>
            <a:ext cx="8229600" cy="922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rgbClr val="00B0F0"/>
                </a:solidFill>
              </a:rPr>
              <a:t>    DAS IST MEINE WOCHE…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3528" y="1412776"/>
            <a:ext cx="8053536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Hallo</a:t>
            </a:r>
            <a:r>
              <a:rPr lang="cs-CZ" sz="2400" dirty="0" smtClean="0"/>
              <a:t>!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heiße</a:t>
            </a:r>
            <a:r>
              <a:rPr lang="cs-CZ" sz="2400" dirty="0" smtClean="0"/>
              <a:t> Karin </a:t>
            </a:r>
            <a:r>
              <a:rPr lang="cs-CZ" sz="2400" dirty="0" err="1" smtClean="0"/>
              <a:t>und</a:t>
            </a:r>
            <a:r>
              <a:rPr lang="cs-CZ" sz="2400" dirty="0" smtClean="0"/>
              <a:t> bin 15 </a:t>
            </a:r>
            <a:r>
              <a:rPr lang="cs-CZ" sz="2400" dirty="0" err="1" smtClean="0"/>
              <a:t>Jahre</a:t>
            </a:r>
            <a:r>
              <a:rPr lang="cs-CZ" sz="2400" dirty="0" smtClean="0"/>
              <a:t> alt.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habe</a:t>
            </a:r>
            <a:r>
              <a:rPr lang="cs-CZ" sz="2400" dirty="0" smtClean="0"/>
              <a:t> </a:t>
            </a:r>
            <a:r>
              <a:rPr lang="cs-CZ" sz="2400" dirty="0" err="1" smtClean="0"/>
              <a:t>viele</a:t>
            </a:r>
            <a:r>
              <a:rPr lang="cs-CZ" sz="2400" dirty="0" smtClean="0"/>
              <a:t> </a:t>
            </a:r>
            <a:r>
              <a:rPr lang="cs-CZ" sz="2400" dirty="0" err="1" smtClean="0"/>
              <a:t>Hobbys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Montag</a:t>
            </a:r>
            <a:r>
              <a:rPr lang="cs-CZ" sz="2400" dirty="0" smtClean="0"/>
              <a:t> </a:t>
            </a:r>
            <a:r>
              <a:rPr lang="cs-CZ" sz="2400" dirty="0" err="1" smtClean="0"/>
              <a:t>gehe</a:t>
            </a:r>
            <a:r>
              <a:rPr lang="cs-CZ" sz="2400" dirty="0" smtClean="0"/>
              <a:t>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immer</a:t>
            </a:r>
            <a:r>
              <a:rPr lang="cs-CZ" sz="2400" dirty="0" smtClean="0"/>
              <a:t> um </a:t>
            </a:r>
            <a:r>
              <a:rPr lang="cs-CZ" sz="2400" dirty="0" err="1" smtClean="0"/>
              <a:t>halb</a:t>
            </a:r>
            <a:r>
              <a:rPr lang="cs-CZ" sz="2400" dirty="0" smtClean="0"/>
              <a:t> </a:t>
            </a:r>
            <a:r>
              <a:rPr lang="cs-CZ" sz="2400" dirty="0" err="1" smtClean="0"/>
              <a:t>fünf</a:t>
            </a:r>
            <a:r>
              <a:rPr lang="cs-CZ" sz="2400" dirty="0" smtClean="0"/>
              <a:t> </a:t>
            </a:r>
            <a:r>
              <a:rPr lang="cs-CZ" sz="2400" dirty="0" err="1" smtClean="0"/>
              <a:t>zum</a:t>
            </a:r>
            <a:r>
              <a:rPr lang="cs-CZ" sz="2400" dirty="0" smtClean="0"/>
              <a:t> </a:t>
            </a:r>
            <a:r>
              <a:rPr lang="cs-CZ" sz="2400" dirty="0" err="1" smtClean="0"/>
              <a:t>Training</a:t>
            </a:r>
            <a:r>
              <a:rPr lang="cs-CZ" sz="2400" dirty="0" smtClean="0"/>
              <a:t>.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spiele</a:t>
            </a:r>
            <a:r>
              <a:rPr lang="cs-CZ" sz="2400" dirty="0" smtClean="0"/>
              <a:t> </a:t>
            </a:r>
            <a:r>
              <a:rPr lang="cs-CZ" sz="2400" dirty="0" err="1" smtClean="0"/>
              <a:t>Tennis</a:t>
            </a:r>
            <a:r>
              <a:rPr lang="cs-CZ" sz="2400" dirty="0"/>
              <a:t> </a:t>
            </a:r>
            <a:r>
              <a:rPr lang="cs-CZ" sz="2400" dirty="0" err="1" smtClean="0"/>
              <a:t>seit</a:t>
            </a:r>
            <a:r>
              <a:rPr lang="cs-CZ" sz="2400" dirty="0" smtClean="0"/>
              <a:t> 5 </a:t>
            </a:r>
            <a:r>
              <a:rPr lang="cs-CZ" sz="2400" dirty="0" err="1" smtClean="0"/>
              <a:t>Jahren</a:t>
            </a:r>
            <a:r>
              <a:rPr lang="cs-CZ" sz="2400" dirty="0" smtClean="0"/>
              <a:t>.  </a:t>
            </a:r>
            <a:r>
              <a:rPr lang="cs-CZ" sz="2400" dirty="0" err="1" smtClean="0"/>
              <a:t>Tennis</a:t>
            </a:r>
            <a:r>
              <a:rPr lang="cs-CZ" sz="2400" dirty="0" smtClean="0"/>
              <a:t> </a:t>
            </a:r>
            <a:r>
              <a:rPr lang="cs-CZ" sz="2400" dirty="0" err="1" smtClean="0"/>
              <a:t>ist</a:t>
            </a:r>
            <a:r>
              <a:rPr lang="cs-CZ" sz="2400" dirty="0" smtClean="0"/>
              <a:t> mein </a:t>
            </a:r>
            <a:r>
              <a:rPr lang="cs-CZ" sz="2400" dirty="0" err="1" smtClean="0"/>
              <a:t>Lieblingssport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Mittwoch</a:t>
            </a:r>
            <a:r>
              <a:rPr lang="cs-CZ" sz="2400" dirty="0" smtClean="0"/>
              <a:t> </a:t>
            </a:r>
            <a:r>
              <a:rPr lang="cs-CZ" sz="2400" dirty="0" err="1" smtClean="0"/>
              <a:t>kommt</a:t>
            </a:r>
            <a:r>
              <a:rPr lang="cs-CZ" sz="2400" dirty="0" smtClean="0"/>
              <a:t> </a:t>
            </a:r>
            <a:r>
              <a:rPr lang="cs-CZ" sz="2400" dirty="0" err="1" smtClean="0"/>
              <a:t>zu</a:t>
            </a:r>
            <a:r>
              <a:rPr lang="cs-CZ" sz="2400" dirty="0" smtClean="0"/>
              <a:t> </a:t>
            </a:r>
            <a:r>
              <a:rPr lang="cs-CZ" sz="2400" dirty="0" err="1" smtClean="0"/>
              <a:t>mir</a:t>
            </a:r>
            <a:r>
              <a:rPr lang="cs-CZ" sz="2400" dirty="0" smtClean="0"/>
              <a:t> </a:t>
            </a:r>
            <a:r>
              <a:rPr lang="cs-CZ" sz="2400" dirty="0" err="1" smtClean="0"/>
              <a:t>meine</a:t>
            </a:r>
            <a:r>
              <a:rPr lang="cs-CZ" sz="2400" dirty="0" smtClean="0"/>
              <a:t> </a:t>
            </a:r>
            <a:r>
              <a:rPr lang="cs-CZ" sz="2400" dirty="0" err="1" smtClean="0"/>
              <a:t>beste</a:t>
            </a:r>
            <a:r>
              <a:rPr lang="cs-CZ" sz="2400" dirty="0" smtClean="0"/>
              <a:t>  </a:t>
            </a:r>
            <a:r>
              <a:rPr lang="cs-CZ" sz="2400" dirty="0" err="1" smtClean="0"/>
              <a:t>Freundin</a:t>
            </a:r>
            <a:r>
              <a:rPr lang="cs-CZ" sz="2400" dirty="0" smtClean="0"/>
              <a:t> Marika.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gehen</a:t>
            </a:r>
            <a:r>
              <a:rPr lang="cs-CZ" sz="2400" dirty="0" smtClean="0"/>
              <a:t> </a:t>
            </a:r>
            <a:r>
              <a:rPr lang="cs-CZ" sz="2400" dirty="0" err="1" smtClean="0"/>
              <a:t>oft</a:t>
            </a:r>
            <a:r>
              <a:rPr lang="cs-CZ" sz="2400" dirty="0" smtClean="0"/>
              <a:t> </a:t>
            </a:r>
            <a:r>
              <a:rPr lang="cs-CZ" sz="2400" dirty="0" err="1" smtClean="0"/>
              <a:t>ins</a:t>
            </a:r>
            <a:r>
              <a:rPr lang="cs-CZ" sz="2400" dirty="0" smtClean="0"/>
              <a:t> Kino. </a:t>
            </a:r>
            <a:r>
              <a:rPr lang="cs-CZ" sz="2400" dirty="0" err="1" smtClean="0"/>
              <a:t>Manchmal</a:t>
            </a:r>
            <a:r>
              <a:rPr lang="cs-CZ" sz="2400" dirty="0" smtClean="0"/>
              <a:t> </a:t>
            </a:r>
            <a:r>
              <a:rPr lang="cs-CZ" sz="2400" dirty="0" err="1" smtClean="0"/>
              <a:t>gehen</a:t>
            </a:r>
            <a:r>
              <a:rPr lang="cs-CZ" sz="2400" dirty="0" smtClean="0"/>
              <a:t>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zusammen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schwimmen</a:t>
            </a:r>
            <a:r>
              <a:rPr lang="cs-CZ" sz="2400" dirty="0" smtClean="0"/>
              <a:t> oder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lernen</a:t>
            </a:r>
            <a:r>
              <a:rPr lang="cs-CZ" sz="2400" dirty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schreiben</a:t>
            </a:r>
            <a:r>
              <a:rPr lang="cs-CZ" sz="2400" dirty="0" smtClean="0"/>
              <a:t> </a:t>
            </a:r>
            <a:r>
              <a:rPr lang="cs-CZ" sz="2400" dirty="0" err="1" smtClean="0"/>
              <a:t>unsere</a:t>
            </a:r>
            <a:r>
              <a:rPr lang="cs-CZ" sz="2400" dirty="0" smtClean="0"/>
              <a:t> </a:t>
            </a:r>
            <a:r>
              <a:rPr lang="cs-CZ" sz="2400" dirty="0" err="1" smtClean="0"/>
              <a:t>Hausaufgaben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Donnerstag</a:t>
            </a:r>
            <a:r>
              <a:rPr lang="cs-CZ" sz="2400" dirty="0" smtClean="0"/>
              <a:t> bin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zu</a:t>
            </a:r>
            <a:r>
              <a:rPr lang="cs-CZ" sz="2400" dirty="0" smtClean="0"/>
              <a:t> </a:t>
            </a:r>
            <a:r>
              <a:rPr lang="cs-CZ" sz="2400" dirty="0" err="1" smtClean="0"/>
              <a:t>Hause</a:t>
            </a:r>
            <a:r>
              <a:rPr lang="cs-CZ" sz="2400" dirty="0" smtClean="0"/>
              <a:t>.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helfe</a:t>
            </a:r>
            <a:r>
              <a:rPr lang="cs-CZ" sz="2400" dirty="0" smtClean="0"/>
              <a:t> </a:t>
            </a:r>
            <a:r>
              <a:rPr lang="cs-CZ" sz="2400" dirty="0" err="1" smtClean="0"/>
              <a:t>meiner</a:t>
            </a:r>
            <a:r>
              <a:rPr lang="cs-CZ" sz="2400" dirty="0" smtClean="0"/>
              <a:t> </a:t>
            </a:r>
            <a:r>
              <a:rPr lang="cs-CZ" sz="2400" dirty="0" err="1" smtClean="0"/>
              <a:t>Mutter</a:t>
            </a:r>
            <a:r>
              <a:rPr lang="cs-CZ" sz="2400" dirty="0" smtClean="0"/>
              <a:t> in der </a:t>
            </a:r>
            <a:r>
              <a:rPr lang="cs-CZ" sz="2400" dirty="0" err="1" smtClean="0"/>
              <a:t>Küche</a:t>
            </a:r>
            <a:r>
              <a:rPr lang="cs-CZ" sz="2400" dirty="0" smtClean="0"/>
              <a:t> oder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sehe</a:t>
            </a:r>
            <a:r>
              <a:rPr lang="cs-CZ" sz="2400" dirty="0" smtClean="0"/>
              <a:t> </a:t>
            </a:r>
            <a:r>
              <a:rPr lang="cs-CZ" sz="2400" dirty="0" err="1" smtClean="0"/>
              <a:t>fern</a:t>
            </a:r>
            <a:r>
              <a:rPr lang="cs-CZ" sz="2400" dirty="0" smtClean="0"/>
              <a:t>.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Freitag</a:t>
            </a:r>
            <a:r>
              <a:rPr lang="cs-CZ" sz="2400" dirty="0" smtClean="0"/>
              <a:t> </a:t>
            </a:r>
            <a:r>
              <a:rPr lang="cs-CZ" sz="2400" dirty="0" err="1" smtClean="0"/>
              <a:t>muss</a:t>
            </a:r>
            <a:r>
              <a:rPr lang="cs-CZ" sz="2400" dirty="0" smtClean="0"/>
              <a:t> </a:t>
            </a:r>
            <a:r>
              <a:rPr lang="cs-CZ" sz="2400" dirty="0" err="1" smtClean="0"/>
              <a:t>ich</a:t>
            </a:r>
            <a:r>
              <a:rPr lang="cs-CZ" sz="2400" dirty="0" smtClean="0"/>
              <a:t> mein </a:t>
            </a:r>
            <a:r>
              <a:rPr lang="cs-CZ" sz="2400" dirty="0" err="1" smtClean="0"/>
              <a:t>Kinderzimmer</a:t>
            </a:r>
            <a:r>
              <a:rPr lang="cs-CZ" sz="2400" dirty="0" smtClean="0"/>
              <a:t> </a:t>
            </a:r>
            <a:r>
              <a:rPr lang="cs-CZ" sz="2400" dirty="0" err="1" smtClean="0"/>
              <a:t>aufräumen</a:t>
            </a:r>
            <a:r>
              <a:rPr lang="cs-CZ" sz="2400" dirty="0" smtClean="0"/>
              <a:t>.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spiele</a:t>
            </a:r>
            <a:r>
              <a:rPr lang="cs-CZ" sz="2400" dirty="0" smtClean="0"/>
              <a:t>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gern</a:t>
            </a:r>
            <a:r>
              <a:rPr lang="cs-CZ" sz="2400" dirty="0" smtClean="0"/>
              <a:t> </a:t>
            </a:r>
            <a:r>
              <a:rPr lang="cs-CZ" sz="2400" dirty="0" err="1" smtClean="0"/>
              <a:t>am</a:t>
            </a:r>
            <a:r>
              <a:rPr lang="cs-CZ" sz="2400" dirty="0" smtClean="0"/>
              <a:t> </a:t>
            </a:r>
            <a:r>
              <a:rPr lang="cs-CZ" sz="2400" dirty="0" err="1" smtClean="0"/>
              <a:t>Computer</a:t>
            </a:r>
            <a:r>
              <a:rPr lang="cs-CZ" sz="2400" dirty="0"/>
              <a:t> </a:t>
            </a:r>
            <a:r>
              <a:rPr lang="cs-CZ" sz="2400" dirty="0" err="1" smtClean="0"/>
              <a:t>und</a:t>
            </a:r>
            <a:r>
              <a:rPr lang="cs-CZ" sz="2400" dirty="0" smtClean="0"/>
              <a:t>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höre</a:t>
            </a:r>
            <a:r>
              <a:rPr lang="cs-CZ" sz="2400" dirty="0" smtClean="0"/>
              <a:t> </a:t>
            </a:r>
            <a:r>
              <a:rPr lang="cs-CZ" sz="2400" dirty="0" err="1" smtClean="0"/>
              <a:t>gern</a:t>
            </a:r>
            <a:r>
              <a:rPr lang="cs-CZ" sz="2400" dirty="0" smtClean="0"/>
              <a:t> </a:t>
            </a:r>
            <a:r>
              <a:rPr lang="cs-CZ" sz="2400" dirty="0" err="1" smtClean="0"/>
              <a:t>Musik</a:t>
            </a:r>
            <a:r>
              <a:rPr lang="cs-CZ" sz="2400" dirty="0" smtClean="0"/>
              <a:t>. </a:t>
            </a:r>
            <a:r>
              <a:rPr lang="cs-CZ" sz="2400" dirty="0" err="1" smtClean="0"/>
              <a:t>Zu</a:t>
            </a:r>
            <a:r>
              <a:rPr lang="cs-CZ" sz="2400" dirty="0" smtClean="0"/>
              <a:t> </a:t>
            </a:r>
            <a:r>
              <a:rPr lang="cs-CZ" sz="2400" dirty="0" err="1" smtClean="0"/>
              <a:t>Hause</a:t>
            </a:r>
            <a:r>
              <a:rPr lang="cs-CZ" sz="2400" dirty="0" smtClean="0"/>
              <a:t> </a:t>
            </a:r>
            <a:r>
              <a:rPr lang="cs-CZ" sz="2400" dirty="0" err="1" smtClean="0"/>
              <a:t>habe</a:t>
            </a:r>
            <a:r>
              <a:rPr lang="cs-CZ" sz="2400" dirty="0" smtClean="0"/>
              <a:t> </a:t>
            </a:r>
            <a:r>
              <a:rPr lang="cs-CZ" sz="2400" dirty="0" err="1" smtClean="0"/>
              <a:t>ich</a:t>
            </a:r>
            <a:r>
              <a:rPr lang="cs-CZ" sz="2400" dirty="0" smtClean="0"/>
              <a:t> </a:t>
            </a:r>
            <a:r>
              <a:rPr lang="cs-CZ" sz="2400" dirty="0" err="1" smtClean="0"/>
              <a:t>viele</a:t>
            </a:r>
            <a:r>
              <a:rPr lang="cs-CZ" sz="2400" dirty="0" smtClean="0"/>
              <a:t> </a:t>
            </a:r>
            <a:r>
              <a:rPr lang="cs-CZ" sz="2400" dirty="0" err="1" smtClean="0"/>
              <a:t>CDs</a:t>
            </a:r>
            <a:r>
              <a:rPr lang="cs-CZ" sz="2400" dirty="0" smtClean="0"/>
              <a:t>. </a:t>
            </a:r>
            <a:r>
              <a:rPr lang="cs-CZ" sz="2400" dirty="0" err="1" smtClean="0"/>
              <a:t>Ich</a:t>
            </a:r>
            <a:r>
              <a:rPr lang="cs-CZ" sz="2400" dirty="0" smtClean="0"/>
              <a:t> lese </a:t>
            </a:r>
            <a:r>
              <a:rPr lang="cs-CZ" sz="2400" dirty="0" err="1" smtClean="0"/>
              <a:t>auch</a:t>
            </a:r>
            <a:r>
              <a:rPr lang="cs-CZ" sz="2400" dirty="0" smtClean="0"/>
              <a:t> </a:t>
            </a:r>
            <a:r>
              <a:rPr lang="cs-CZ" sz="2400" dirty="0" err="1" smtClean="0"/>
              <a:t>gern</a:t>
            </a:r>
            <a:r>
              <a:rPr lang="cs-CZ" sz="2400" dirty="0" smtClean="0"/>
              <a:t> </a:t>
            </a:r>
            <a:r>
              <a:rPr lang="cs-CZ" sz="2400" dirty="0" err="1" smtClean="0"/>
              <a:t>die</a:t>
            </a:r>
            <a:r>
              <a:rPr lang="cs-CZ" sz="2400" dirty="0" smtClean="0"/>
              <a:t> </a:t>
            </a:r>
            <a:r>
              <a:rPr lang="cs-CZ" sz="2400" dirty="0" err="1" smtClean="0"/>
              <a:t>Krimis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5362" name="Picture 2" descr="C:\Users\Jechova\AppData\Local\Microsoft\Windows\Temporary Internet Files\Content.IE5\89H2E1PT\MP9004225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639" y="116632"/>
            <a:ext cx="1485183" cy="148518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echova\AppData\Local\Microsoft\Windows\Temporary Internet Files\Content.IE5\K3CCHJF5\MC90044043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3158" y="5762184"/>
            <a:ext cx="1151041" cy="9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30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35496" y="335764"/>
            <a:ext cx="8229600" cy="922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F0"/>
                </a:solidFill>
              </a:rPr>
              <a:t>    DIE FRAGEN ZU DEM TEXT.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1484784"/>
            <a:ext cx="540060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smtClean="0"/>
              <a:t>1. </a:t>
            </a:r>
            <a:r>
              <a:rPr lang="cs-CZ" sz="3200" dirty="0" err="1" smtClean="0"/>
              <a:t>Welche</a:t>
            </a:r>
            <a:r>
              <a:rPr lang="cs-CZ" sz="3200" dirty="0" smtClean="0"/>
              <a:t> </a:t>
            </a:r>
            <a:r>
              <a:rPr lang="cs-CZ" sz="3200" dirty="0" err="1" smtClean="0"/>
              <a:t>Hobbys</a:t>
            </a:r>
            <a:r>
              <a:rPr lang="cs-CZ" sz="3200" dirty="0" smtClean="0"/>
              <a:t> </a:t>
            </a:r>
            <a:r>
              <a:rPr lang="cs-CZ" sz="3200" dirty="0" err="1" smtClean="0"/>
              <a:t>hat</a:t>
            </a:r>
            <a:r>
              <a:rPr lang="cs-CZ" sz="3200" dirty="0" smtClean="0"/>
              <a:t> Karin?</a:t>
            </a: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539552" y="2348880"/>
            <a:ext cx="633670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smtClean="0"/>
              <a:t>2. </a:t>
            </a:r>
            <a:r>
              <a:rPr lang="cs-CZ" sz="3200" dirty="0" err="1" smtClean="0"/>
              <a:t>Was</a:t>
            </a:r>
            <a:r>
              <a:rPr lang="cs-CZ" sz="3200" dirty="0" smtClean="0"/>
              <a:t> </a:t>
            </a:r>
            <a:r>
              <a:rPr lang="cs-CZ" sz="3200" dirty="0" err="1" smtClean="0"/>
              <a:t>macht</a:t>
            </a:r>
            <a:r>
              <a:rPr lang="cs-CZ" sz="3200" dirty="0" smtClean="0"/>
              <a:t> Karin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Montag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539552" y="3212976"/>
            <a:ext cx="6912768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 smtClean="0"/>
              <a:t>3. </a:t>
            </a:r>
            <a:r>
              <a:rPr lang="cs-CZ" sz="3200" dirty="0" err="1" smtClean="0"/>
              <a:t>Wer</a:t>
            </a:r>
            <a:r>
              <a:rPr lang="cs-CZ" sz="3200" dirty="0" smtClean="0"/>
              <a:t> </a:t>
            </a:r>
            <a:r>
              <a:rPr lang="cs-CZ" sz="3200" dirty="0" err="1" smtClean="0"/>
              <a:t>kommt</a:t>
            </a:r>
            <a:r>
              <a:rPr lang="cs-CZ" sz="3200" dirty="0" smtClean="0"/>
              <a:t>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Mittwoch</a:t>
            </a:r>
            <a:r>
              <a:rPr lang="cs-CZ" sz="3200" dirty="0" smtClean="0"/>
              <a:t> </a:t>
            </a:r>
            <a:r>
              <a:rPr lang="cs-CZ" sz="3200" dirty="0" err="1" smtClean="0"/>
              <a:t>zu</a:t>
            </a:r>
            <a:r>
              <a:rPr lang="cs-CZ" sz="3200" dirty="0" smtClean="0"/>
              <a:t> Karin?</a:t>
            </a:r>
            <a:endParaRPr lang="cs-CZ" sz="3200" dirty="0"/>
          </a:p>
        </p:txBody>
      </p:sp>
      <p:sp>
        <p:nvSpPr>
          <p:cNvPr id="6" name="Obdélník 5"/>
          <p:cNvSpPr/>
          <p:nvPr/>
        </p:nvSpPr>
        <p:spPr>
          <a:xfrm>
            <a:off x="567295" y="4149080"/>
            <a:ext cx="6336704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/>
              <a:t>4</a:t>
            </a:r>
            <a:r>
              <a:rPr lang="cs-CZ" sz="3200" dirty="0" smtClean="0"/>
              <a:t>. </a:t>
            </a:r>
            <a:r>
              <a:rPr lang="cs-CZ" sz="3200" dirty="0" err="1" smtClean="0"/>
              <a:t>Was</a:t>
            </a:r>
            <a:r>
              <a:rPr lang="cs-CZ" sz="3200" dirty="0" smtClean="0"/>
              <a:t> </a:t>
            </a:r>
            <a:r>
              <a:rPr lang="cs-CZ" sz="3200" dirty="0" err="1" smtClean="0"/>
              <a:t>macht</a:t>
            </a:r>
            <a:r>
              <a:rPr lang="cs-CZ" sz="3200" dirty="0" smtClean="0"/>
              <a:t> Karin </a:t>
            </a:r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Donnerstag</a:t>
            </a:r>
            <a:r>
              <a:rPr lang="cs-CZ" sz="3200" dirty="0" smtClean="0"/>
              <a:t>?</a:t>
            </a:r>
            <a:endParaRPr lang="cs-CZ" sz="3200" dirty="0"/>
          </a:p>
        </p:txBody>
      </p:sp>
      <p:sp>
        <p:nvSpPr>
          <p:cNvPr id="7" name="Obdélník 6"/>
          <p:cNvSpPr/>
          <p:nvPr/>
        </p:nvSpPr>
        <p:spPr>
          <a:xfrm>
            <a:off x="567295" y="5013176"/>
            <a:ext cx="481590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/>
              <a:t>5</a:t>
            </a:r>
            <a:r>
              <a:rPr lang="cs-CZ" sz="3200" dirty="0" smtClean="0"/>
              <a:t>. </a:t>
            </a:r>
            <a:r>
              <a:rPr lang="cs-CZ" sz="3200" dirty="0" err="1" smtClean="0"/>
              <a:t>Geht</a:t>
            </a:r>
            <a:r>
              <a:rPr lang="cs-CZ" sz="3200" dirty="0" smtClean="0"/>
              <a:t> Karin </a:t>
            </a:r>
            <a:r>
              <a:rPr lang="cs-CZ" sz="3200" dirty="0" err="1" smtClean="0"/>
              <a:t>gern</a:t>
            </a:r>
            <a:r>
              <a:rPr lang="cs-CZ" sz="3200" dirty="0" smtClean="0"/>
              <a:t> </a:t>
            </a:r>
            <a:r>
              <a:rPr lang="cs-CZ" sz="3200" dirty="0" err="1" smtClean="0"/>
              <a:t>ins</a:t>
            </a:r>
            <a:r>
              <a:rPr lang="cs-CZ" sz="3200" dirty="0" smtClean="0"/>
              <a:t> Kino?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567295" y="5949280"/>
            <a:ext cx="625560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dirty="0"/>
              <a:t>6</a:t>
            </a:r>
            <a:r>
              <a:rPr lang="cs-CZ" sz="3200" dirty="0" smtClean="0"/>
              <a:t>. </a:t>
            </a:r>
            <a:r>
              <a:rPr lang="cs-CZ" sz="3200" dirty="0" err="1" smtClean="0"/>
              <a:t>Was</a:t>
            </a:r>
            <a:r>
              <a:rPr lang="cs-CZ" sz="3200" dirty="0" smtClean="0"/>
              <a:t> </a:t>
            </a:r>
            <a:r>
              <a:rPr lang="cs-CZ" sz="3200" dirty="0" err="1" smtClean="0"/>
              <a:t>macht</a:t>
            </a:r>
            <a:r>
              <a:rPr lang="cs-CZ" sz="3200" dirty="0" smtClean="0"/>
              <a:t> Karin </a:t>
            </a:r>
            <a:r>
              <a:rPr lang="cs-CZ" sz="3200" dirty="0" err="1" smtClean="0"/>
              <a:t>gern</a:t>
            </a:r>
            <a:r>
              <a:rPr lang="cs-CZ" sz="3200" dirty="0" smtClean="0"/>
              <a:t> </a:t>
            </a:r>
            <a:r>
              <a:rPr lang="cs-CZ" sz="3200" dirty="0" err="1" smtClean="0"/>
              <a:t>zu</a:t>
            </a:r>
            <a:r>
              <a:rPr lang="cs-CZ" sz="3200" dirty="0" smtClean="0"/>
              <a:t> </a:t>
            </a:r>
            <a:r>
              <a:rPr lang="cs-CZ" sz="3200" dirty="0" err="1" smtClean="0"/>
              <a:t>Hause</a:t>
            </a:r>
            <a:r>
              <a:rPr lang="cs-CZ" sz="3200" dirty="0" smtClean="0"/>
              <a:t>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178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335764"/>
            <a:ext cx="7592888" cy="9221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 smtClean="0">
                <a:solidFill>
                  <a:srgbClr val="00B0F0"/>
                </a:solidFill>
              </a:rPr>
              <a:t>    </a:t>
            </a:r>
            <a:r>
              <a:rPr lang="cs-CZ" sz="3600" b="1" dirty="0" smtClean="0">
                <a:solidFill>
                  <a:srgbClr val="00B0F0"/>
                </a:solidFill>
              </a:rPr>
              <a:t>WAS MACHEN MEINE FREUNDE?</a:t>
            </a:r>
            <a:endParaRPr lang="cs-CZ" sz="36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89H2E1PT\MM900295246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46" y="1238517"/>
            <a:ext cx="2516156" cy="15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K3CCHJF5\MC9004381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933" y="1818343"/>
            <a:ext cx="1416370" cy="150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chova\AppData\Local\Microsoft\Windows\Temporary Internet Files\Content.IE5\EML1AHVC\MC9003187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16" y="3891959"/>
            <a:ext cx="1512168" cy="208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chova\AppData\Local\Microsoft\Windows\Temporary Internet Files\Content.IE5\O07Z9WPO\MC90044036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47" y="1166465"/>
            <a:ext cx="1984093" cy="198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chova\AppData\Local\Microsoft\Windows\Temporary Internet Files\Content.IE5\O07Z9WPO\MM900283046[1]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068" y="3719486"/>
            <a:ext cx="2037728" cy="180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89H2E1PT\MC90043004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622" y="3719486"/>
            <a:ext cx="18669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echova\AppData\Local\Microsoft\Windows\Temporary Internet Files\Content.IE5\EML1AHVC\MC90008876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057" y="4283173"/>
            <a:ext cx="1587398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9"/>
          <p:cNvSpPr/>
          <p:nvPr/>
        </p:nvSpPr>
        <p:spPr>
          <a:xfrm>
            <a:off x="147776" y="3254073"/>
            <a:ext cx="2800171" cy="63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Monika - </a:t>
            </a:r>
            <a:r>
              <a:rPr lang="cs-CZ" sz="2400" b="1" dirty="0" err="1" smtClean="0">
                <a:solidFill>
                  <a:srgbClr val="7030A0"/>
                </a:solidFill>
              </a:rPr>
              <a:t>Dienstag</a:t>
            </a:r>
            <a:endParaRPr lang="cs-CZ" sz="2400" b="1" dirty="0" smtClean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131840" y="2974562"/>
            <a:ext cx="2448272" cy="6713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Paul - </a:t>
            </a:r>
            <a:r>
              <a:rPr lang="cs-CZ" sz="2400" b="1" dirty="0" err="1" smtClean="0">
                <a:solidFill>
                  <a:schemeClr val="accent2">
                    <a:lumMod val="75000"/>
                  </a:schemeClr>
                </a:solidFill>
              </a:rPr>
              <a:t>Freitag</a:t>
            </a:r>
            <a:endParaRPr lang="cs-CZ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77021" y="2814767"/>
            <a:ext cx="2631557" cy="671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1E8416"/>
                </a:solidFill>
              </a:rPr>
              <a:t>Dominik - </a:t>
            </a:r>
            <a:r>
              <a:rPr lang="cs-CZ" sz="2400" b="1" dirty="0" err="1" smtClean="0">
                <a:solidFill>
                  <a:srgbClr val="1E8416"/>
                </a:solidFill>
              </a:rPr>
              <a:t>Samstag</a:t>
            </a:r>
            <a:endParaRPr lang="cs-CZ" sz="2400" b="1" dirty="0" smtClean="0">
              <a:solidFill>
                <a:srgbClr val="1E8416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820324" y="5183857"/>
            <a:ext cx="3145518" cy="67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Dominik - </a:t>
            </a:r>
            <a:r>
              <a:rPr lang="cs-CZ" sz="2400" b="1" dirty="0" err="1" smtClean="0">
                <a:solidFill>
                  <a:srgbClr val="0070C0"/>
                </a:solidFill>
              </a:rPr>
              <a:t>Sonntag</a:t>
            </a:r>
            <a:r>
              <a:rPr lang="cs-CZ" sz="24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591978" y="6019437"/>
            <a:ext cx="2631557" cy="6713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Erik - </a:t>
            </a:r>
            <a:r>
              <a:rPr lang="cs-CZ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Samstag</a:t>
            </a:r>
            <a:endParaRPr lang="cs-CZ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9589" y="5953330"/>
            <a:ext cx="2631557" cy="671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Hans -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</a:rPr>
              <a:t>Montag</a:t>
            </a:r>
            <a:endParaRPr lang="cs-CZ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652190" y="5145907"/>
            <a:ext cx="2384306" cy="6378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7030A0"/>
                </a:solidFill>
              </a:rPr>
              <a:t>Lea - </a:t>
            </a:r>
            <a:r>
              <a:rPr lang="cs-CZ" sz="2400" b="1" dirty="0" err="1" smtClean="0">
                <a:solidFill>
                  <a:srgbClr val="7030A0"/>
                </a:solidFill>
              </a:rPr>
              <a:t>Donnerstag</a:t>
            </a:r>
            <a:endParaRPr lang="cs-CZ" sz="24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792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1988840"/>
            <a:ext cx="5400600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err="1" smtClean="0"/>
              <a:t>Am</a:t>
            </a:r>
            <a:r>
              <a:rPr lang="cs-CZ" sz="3200" dirty="0" smtClean="0"/>
              <a:t> </a:t>
            </a:r>
            <a:r>
              <a:rPr lang="cs-CZ" sz="3200" dirty="0" err="1" smtClean="0"/>
              <a:t>Montag</a:t>
            </a:r>
            <a:r>
              <a:rPr lang="cs-CZ" sz="3200" dirty="0" smtClean="0"/>
              <a:t> </a:t>
            </a:r>
            <a:r>
              <a:rPr lang="cs-CZ" sz="3200" dirty="0" err="1" smtClean="0"/>
              <a:t>spiele</a:t>
            </a:r>
            <a:r>
              <a:rPr lang="cs-CZ" sz="3200" dirty="0" smtClean="0"/>
              <a:t> </a:t>
            </a:r>
            <a:r>
              <a:rPr lang="cs-CZ" sz="3200" dirty="0" err="1" smtClean="0"/>
              <a:t>ich</a:t>
            </a:r>
            <a:r>
              <a:rPr lang="cs-CZ" sz="3200" dirty="0" smtClean="0"/>
              <a:t> </a:t>
            </a:r>
            <a:r>
              <a:rPr lang="cs-CZ" sz="3200" dirty="0" err="1" smtClean="0"/>
              <a:t>Tennis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3" name="Šipka dolů 2"/>
          <p:cNvSpPr/>
          <p:nvPr/>
        </p:nvSpPr>
        <p:spPr>
          <a:xfrm rot="20447854">
            <a:off x="4101547" y="2611565"/>
            <a:ext cx="792088" cy="10081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>
            <a:off x="2123728" y="2645735"/>
            <a:ext cx="792088" cy="10081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23528" y="3757609"/>
            <a:ext cx="3145518" cy="67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KDY? URČENÍ ČASU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635896" y="3779531"/>
            <a:ext cx="3691657" cy="67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PŘÍSUDEK</a:t>
            </a:r>
          </a:p>
          <a:p>
            <a:pPr algn="ctr"/>
            <a:r>
              <a:rPr lang="cs-CZ" sz="2400" b="1" dirty="0">
                <a:solidFill>
                  <a:srgbClr val="0070C0"/>
                </a:solidFill>
              </a:rPr>
              <a:t>(</a:t>
            </a:r>
            <a:r>
              <a:rPr lang="cs-CZ" sz="2400" b="1" dirty="0" smtClean="0">
                <a:solidFill>
                  <a:srgbClr val="0070C0"/>
                </a:solidFill>
              </a:rPr>
              <a:t>VYČASOVANÉ SLOVESO)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6398" y="4797152"/>
            <a:ext cx="7979195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Am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2">
                    <a:lumMod val="75000"/>
                  </a:schemeClr>
                </a:solidFill>
              </a:rPr>
              <a:t>Wochenende</a:t>
            </a:r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</a:rPr>
              <a:t>fahre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accent6">
                    <a:lumMod val="75000"/>
                  </a:schemeClr>
                </a:solidFill>
              </a:rPr>
              <a:t>ich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200" dirty="0" err="1" smtClean="0"/>
              <a:t>zu</a:t>
            </a:r>
            <a:r>
              <a:rPr lang="cs-CZ" sz="3200" dirty="0" smtClean="0"/>
              <a:t> </a:t>
            </a:r>
            <a:r>
              <a:rPr lang="cs-CZ" sz="3200" dirty="0" err="1" smtClean="0"/>
              <a:t>meinen</a:t>
            </a:r>
            <a:r>
              <a:rPr lang="cs-CZ" sz="3200" dirty="0" smtClean="0"/>
              <a:t> </a:t>
            </a:r>
            <a:r>
              <a:rPr lang="cs-CZ" sz="3200" dirty="0" err="1" smtClean="0"/>
              <a:t>Großeltern</a:t>
            </a:r>
            <a:r>
              <a:rPr lang="cs-CZ" sz="3200" dirty="0" smtClean="0"/>
              <a:t>.</a:t>
            </a:r>
            <a:endParaRPr lang="cs-CZ" sz="32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739552" y="407553"/>
            <a:ext cx="7592888" cy="9221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F0"/>
                </a:solidFill>
              </a:rPr>
              <a:t>   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WORTSTELLUNG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Jechova\AppData\Local\Microsoft\Windows\Temporary Internet Files\Content.IE5\EML1AHVC\MM900288869[1]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18" y="1895301"/>
            <a:ext cx="952038" cy="12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884168" y="2982535"/>
            <a:ext cx="2448272" cy="67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PODMĚT</a:t>
            </a:r>
          </a:p>
        </p:txBody>
      </p:sp>
      <p:pic>
        <p:nvPicPr>
          <p:cNvPr id="1026" name="Picture 2" descr="C:\Users\Jechova\AppData\Local\Microsoft\Windows\Temporary Internet Files\Content.IE5\89H2E1PT\MC9003056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4303" y="1163793"/>
            <a:ext cx="1723644" cy="181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lů 10"/>
          <p:cNvSpPr/>
          <p:nvPr/>
        </p:nvSpPr>
        <p:spPr>
          <a:xfrm rot="18609406">
            <a:off x="5320654" y="2522045"/>
            <a:ext cx="792088" cy="100811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049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39552" y="407553"/>
            <a:ext cx="7592888" cy="9221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F0"/>
                </a:solidFill>
              </a:rPr>
              <a:t>   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WORTSTELLUNG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971600" y="1700808"/>
            <a:ext cx="6912768" cy="671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</a:rPr>
              <a:t>und</a:t>
            </a:r>
            <a:r>
              <a:rPr lang="cs-CZ" sz="3200" b="1" dirty="0" smtClean="0">
                <a:solidFill>
                  <a:srgbClr val="0070C0"/>
                </a:solidFill>
              </a:rPr>
              <a:t> = a, oder = nebo, </a:t>
            </a:r>
            <a:r>
              <a:rPr lang="cs-CZ" sz="3200" b="1" dirty="0" err="1" smtClean="0">
                <a:solidFill>
                  <a:srgbClr val="0070C0"/>
                </a:solidFill>
              </a:rPr>
              <a:t>denn</a:t>
            </a:r>
            <a:r>
              <a:rPr lang="cs-CZ" sz="3200" b="1" dirty="0" smtClean="0">
                <a:solidFill>
                  <a:srgbClr val="0070C0"/>
                </a:solidFill>
              </a:rPr>
              <a:t> = neboť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87624" y="2985233"/>
            <a:ext cx="6624736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Přímý pořádek slov.</a:t>
            </a:r>
          </a:p>
          <a:p>
            <a:pPr algn="ctr"/>
            <a:r>
              <a:rPr lang="cs-CZ" sz="3200" dirty="0" smtClean="0"/>
              <a:t>Podmět, přísudek, zbytek věty.</a:t>
            </a:r>
            <a:endParaRPr lang="cs-CZ" sz="3200" dirty="0"/>
          </a:p>
        </p:txBody>
      </p:sp>
      <p:sp>
        <p:nvSpPr>
          <p:cNvPr id="5" name="Zaoblený obdélník 4"/>
          <p:cNvSpPr/>
          <p:nvPr/>
        </p:nvSpPr>
        <p:spPr>
          <a:xfrm>
            <a:off x="781688" y="4288512"/>
            <a:ext cx="7568264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2800" b="1" dirty="0" smtClean="0">
              <a:solidFill>
                <a:srgbClr val="1E8416"/>
              </a:solidFill>
            </a:endParaRPr>
          </a:p>
          <a:p>
            <a:pPr algn="ctr"/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lerne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schreibe</a:t>
            </a:r>
            <a:r>
              <a:rPr lang="cs-CZ" sz="2800" b="1" dirty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meine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Hausaufgaben</a:t>
            </a:r>
            <a:r>
              <a:rPr lang="cs-CZ" sz="2800" b="1" dirty="0" smtClean="0">
                <a:solidFill>
                  <a:srgbClr val="1E8416"/>
                </a:solidFill>
              </a:rPr>
              <a:t>.</a:t>
            </a:r>
          </a:p>
          <a:p>
            <a:pPr algn="ctr"/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lese </a:t>
            </a: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oder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zeichne</a:t>
            </a:r>
            <a:r>
              <a:rPr lang="cs-CZ" sz="2800" b="1" dirty="0" smtClean="0">
                <a:solidFill>
                  <a:srgbClr val="1E8416"/>
                </a:solidFill>
              </a:rPr>
              <a:t>.</a:t>
            </a:r>
          </a:p>
          <a:p>
            <a:pPr algn="ctr"/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mag</a:t>
            </a:r>
            <a:r>
              <a:rPr lang="cs-CZ" sz="2800" b="1" dirty="0" smtClean="0">
                <a:solidFill>
                  <a:srgbClr val="1E8416"/>
                </a:solidFill>
              </a:rPr>
              <a:t> Sport, </a:t>
            </a:r>
            <a:r>
              <a:rPr lang="cs-CZ" sz="2800" b="1" dirty="0" err="1" smtClean="0">
                <a:solidFill>
                  <a:schemeClr val="accent2">
                    <a:lumMod val="75000"/>
                  </a:schemeClr>
                </a:solidFill>
              </a:rPr>
              <a:t>denn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ich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turne</a:t>
            </a:r>
            <a:r>
              <a:rPr lang="cs-CZ" sz="2800" b="1" dirty="0" smtClean="0">
                <a:solidFill>
                  <a:srgbClr val="1E8416"/>
                </a:solidFill>
              </a:rPr>
              <a:t> </a:t>
            </a:r>
            <a:r>
              <a:rPr lang="cs-CZ" sz="2800" b="1" dirty="0" err="1" smtClean="0">
                <a:solidFill>
                  <a:srgbClr val="1E8416"/>
                </a:solidFill>
              </a:rPr>
              <a:t>gern</a:t>
            </a:r>
            <a:r>
              <a:rPr lang="cs-CZ" sz="2800" b="1" dirty="0" smtClean="0">
                <a:solidFill>
                  <a:srgbClr val="1E8416"/>
                </a:solidFill>
              </a:rPr>
              <a:t>.</a:t>
            </a:r>
          </a:p>
          <a:p>
            <a:pPr algn="ctr"/>
            <a:endParaRPr lang="cs-CZ" sz="2800" b="1" dirty="0" smtClean="0">
              <a:solidFill>
                <a:srgbClr val="1E8416"/>
              </a:solidFill>
            </a:endParaRPr>
          </a:p>
        </p:txBody>
      </p:sp>
      <p:pic>
        <p:nvPicPr>
          <p:cNvPr id="6" name="Picture 3" descr="C:\Users\Jechova\AppData\Local\Microsoft\Windows\Temporary Internet Files\Content.IE5\EML1AHVC\MM900288869[1]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86" y="2818593"/>
            <a:ext cx="952038" cy="12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35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39552" y="407553"/>
            <a:ext cx="7592888" cy="922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rgbClr val="00B0F0"/>
                </a:solidFill>
              </a:rPr>
              <a:t>   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VON MONTAG - BIS FREITAG</a:t>
            </a:r>
            <a:endParaRPr lang="cs-CZ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802580" y="1556792"/>
            <a:ext cx="8161908" cy="4752528"/>
          </a:xfrm>
          <a:prstGeom prst="wedgeRoundRectCallout">
            <a:avLst>
              <a:gd name="adj1" fmla="val -1192"/>
              <a:gd name="adj2" fmla="val 5809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   Jeden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Tag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bin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etwa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6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Stunden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in der </a:t>
            </a:r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Schule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 </a:t>
            </a:r>
          </a:p>
          <a:p>
            <a:pPr algn="ctr"/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Am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Mittwoch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haben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wir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den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Nachmittagsunterricht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  </a:t>
            </a:r>
          </a:p>
          <a:p>
            <a:pPr algn="ctr"/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In der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Schule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muss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lernen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schreiben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lesen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und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auch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turnen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mag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Englisch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und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Kunst.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Das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macht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mir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Spaß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Nachmittags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spiele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Computerspiele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oder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lese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Bücher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 Jeden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Mittwoch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gehe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zum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Training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,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denn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spiele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Fußball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.</a:t>
            </a:r>
            <a:endParaRPr lang="cs-CZ" altLang="cs-CZ" sz="2800" dirty="0">
              <a:solidFill>
                <a:srgbClr val="1E8416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Abends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bereite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mich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für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>
                <a:solidFill>
                  <a:srgbClr val="1E8416"/>
                </a:solidFill>
                <a:latin typeface="Calibri" panose="020F0502020204030204" pitchFamily="34" charset="0"/>
              </a:rPr>
              <a:t>die</a:t>
            </a:r>
            <a:r>
              <a:rPr lang="cs-CZ" altLang="cs-CZ" sz="2800" dirty="0">
                <a:solidFill>
                  <a:srgbClr val="1E8416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1E8416"/>
                </a:solidFill>
                <a:latin typeface="Calibri" panose="020F0502020204030204" pitchFamily="34" charset="0"/>
              </a:rPr>
              <a:t>Schule</a:t>
            </a:r>
            <a:r>
              <a:rPr lang="cs-CZ" altLang="cs-CZ" sz="2800" dirty="0" smtClean="0">
                <a:solidFill>
                  <a:srgbClr val="1E8416"/>
                </a:solidFill>
                <a:latin typeface="Calibri" panose="020F0502020204030204" pitchFamily="34" charset="0"/>
              </a:rPr>
              <a:t> vor.</a:t>
            </a:r>
            <a:endParaRPr lang="cs-CZ" altLang="cs-CZ" sz="2800" dirty="0">
              <a:solidFill>
                <a:srgbClr val="1E8416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Jechova\AppData\Local\Microsoft\Windows\Temporary Internet Files\Content.IE5\89H2E1PT\MC9000903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04" y="260650"/>
            <a:ext cx="1346152" cy="106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echova\AppData\Local\Microsoft\Windows\Temporary Internet Files\Content.IE5\EML1AHVC\MC9003975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79" y="1654781"/>
            <a:ext cx="1667390" cy="15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857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739552" y="407553"/>
            <a:ext cx="7592888" cy="9221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    AM WOCHENENDE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Zaoblený obdélníkový popisek 3"/>
          <p:cNvSpPr/>
          <p:nvPr/>
        </p:nvSpPr>
        <p:spPr>
          <a:xfrm>
            <a:off x="674694" y="1772816"/>
            <a:ext cx="7722604" cy="3096344"/>
          </a:xfrm>
          <a:prstGeom prst="wedgeRoundRectCallout">
            <a:avLst>
              <a:gd name="adj1" fmla="val -2529"/>
              <a:gd name="adj2" fmla="val 6059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cs-CZ" altLang="cs-CZ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Wochenende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!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Das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heißt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zwei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Tage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frei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kann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länger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schlafen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Das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ist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super 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!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Manchmal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stehe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ich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um 10 Uhr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auf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sehe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gern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fern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oder lese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Bücher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Manchmal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gehe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mit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meinen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Freunden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ins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Kino oder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einkaufen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.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Mit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meinen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Eltern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fahre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ich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oft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zu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Oma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und</a:t>
            </a:r>
            <a:r>
              <a:rPr lang="cs-CZ" altLang="cs-CZ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Opa.</a:t>
            </a:r>
          </a:p>
          <a:p>
            <a:pPr algn="ctr"/>
            <a:endParaRPr lang="cs-CZ" altLang="cs-CZ" sz="28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cs-CZ" altLang="cs-CZ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 descr="C:\Users\Jechova\AppData\Local\Microsoft\Windows\Temporary Internet Files\Content.IE5\K3CCHJF5\MC9003587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888" y="4653136"/>
            <a:ext cx="1981637" cy="18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chova\AppData\Local\Microsoft\Windows\Temporary Internet Files\Content.IE5\O07Z9WPO\MC9004300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88729"/>
            <a:ext cx="1895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WIE SIEHT DEINE WOCHE AUS?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827585" y="1844824"/>
            <a:ext cx="7200800" cy="2664296"/>
          </a:xfrm>
          <a:prstGeom prst="cloudCallout">
            <a:avLst>
              <a:gd name="adj1" fmla="val -32637"/>
              <a:gd name="adj2" fmla="val 6809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MEINE WOCHE… </a:t>
            </a: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AM MONTAG...</a:t>
            </a:r>
          </a:p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Mach </a:t>
            </a:r>
            <a:r>
              <a:rPr lang="cs-CZ" sz="4000" b="1" dirty="0" err="1" smtClean="0">
                <a:solidFill>
                  <a:schemeClr val="accent6">
                    <a:lumMod val="50000"/>
                  </a:schemeClr>
                </a:solidFill>
              </a:rPr>
              <a:t>weiter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-36512" y="5320606"/>
            <a:ext cx="2520280" cy="736641"/>
            <a:chOff x="-1331641" y="2961068"/>
            <a:chExt cx="2520280" cy="736641"/>
          </a:xfrm>
        </p:grpSpPr>
        <p:sp>
          <p:nvSpPr>
            <p:cNvPr id="9" name="Zaoblený obdélník 8"/>
            <p:cNvSpPr/>
            <p:nvPr/>
          </p:nvSpPr>
          <p:spPr>
            <a:xfrm>
              <a:off x="-1259632" y="2961068"/>
              <a:ext cx="2448271" cy="73664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/>
            <p:nvPr/>
          </p:nvSpPr>
          <p:spPr>
            <a:xfrm>
              <a:off x="-1331641" y="2997027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Montag</a:t>
              </a:r>
              <a:r>
                <a:rPr lang="cs-CZ" sz="3000" kern="1200" dirty="0" smtClean="0">
                  <a:solidFill>
                    <a:schemeClr val="tx1"/>
                  </a:solidFill>
                </a:rPr>
                <a:t>  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051720" y="5320606"/>
            <a:ext cx="2592287" cy="736641"/>
            <a:chOff x="1944216" y="773932"/>
            <a:chExt cx="2592287" cy="736641"/>
          </a:xfrm>
        </p:grpSpPr>
        <p:sp>
          <p:nvSpPr>
            <p:cNvPr id="12" name="Zaoblený obdélník 11"/>
            <p:cNvSpPr/>
            <p:nvPr/>
          </p:nvSpPr>
          <p:spPr>
            <a:xfrm>
              <a:off x="2088232" y="773932"/>
              <a:ext cx="2448271" cy="736641"/>
            </a:xfrm>
            <a:prstGeom prst="roundRect">
              <a:avLst/>
            </a:prstGeom>
            <a:solidFill>
              <a:srgbClr val="CCFF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1944216" y="809892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Dienstag</a:t>
              </a:r>
              <a:r>
                <a:rPr lang="cs-CZ" sz="3000" kern="1200" dirty="0" smtClean="0">
                  <a:solidFill>
                    <a:schemeClr val="tx1"/>
                  </a:solidFill>
                </a:rPr>
                <a:t> 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4355890" y="5320606"/>
            <a:ext cx="2520366" cy="736641"/>
            <a:chOff x="1584088" y="1547406"/>
            <a:chExt cx="2520366" cy="736641"/>
          </a:xfrm>
        </p:grpSpPr>
        <p:sp>
          <p:nvSpPr>
            <p:cNvPr id="18" name="Zaoblený obdélník 17"/>
            <p:cNvSpPr/>
            <p:nvPr/>
          </p:nvSpPr>
          <p:spPr>
            <a:xfrm>
              <a:off x="1656183" y="1547406"/>
              <a:ext cx="2448271" cy="73664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ený obdélník 4"/>
            <p:cNvSpPr/>
            <p:nvPr/>
          </p:nvSpPr>
          <p:spPr>
            <a:xfrm>
              <a:off x="1584088" y="1583366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Mittwoch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6660146" y="5320604"/>
            <a:ext cx="2448358" cy="736641"/>
            <a:chOff x="1974561" y="2320879"/>
            <a:chExt cx="2448358" cy="736641"/>
          </a:xfrm>
        </p:grpSpPr>
        <p:sp>
          <p:nvSpPr>
            <p:cNvPr id="21" name="Zaoblený obdélník 20"/>
            <p:cNvSpPr/>
            <p:nvPr/>
          </p:nvSpPr>
          <p:spPr>
            <a:xfrm>
              <a:off x="1974648" y="2320879"/>
              <a:ext cx="2448271" cy="73664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élník 4"/>
            <p:cNvSpPr/>
            <p:nvPr/>
          </p:nvSpPr>
          <p:spPr>
            <a:xfrm>
              <a:off x="1974561" y="2356839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7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2700" kern="1200" dirty="0" err="1" smtClean="0">
                  <a:solidFill>
                    <a:schemeClr val="tx1"/>
                  </a:solidFill>
                </a:rPr>
                <a:t>Donnerstag</a:t>
              </a:r>
              <a:endParaRPr lang="cs-CZ" sz="2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187624" y="6021285"/>
            <a:ext cx="2448271" cy="736641"/>
            <a:chOff x="2088232" y="3094352"/>
            <a:chExt cx="2448271" cy="736641"/>
          </a:xfrm>
        </p:grpSpPr>
        <p:sp>
          <p:nvSpPr>
            <p:cNvPr id="24" name="Zaoblený obdélník 23"/>
            <p:cNvSpPr/>
            <p:nvPr/>
          </p:nvSpPr>
          <p:spPr>
            <a:xfrm>
              <a:off x="2088232" y="3094352"/>
              <a:ext cx="2448271" cy="73664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2124192" y="3130312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Freitag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Skupina 25"/>
          <p:cNvGrpSpPr/>
          <p:nvPr/>
        </p:nvGrpSpPr>
        <p:grpSpPr>
          <a:xfrm>
            <a:off x="3419872" y="6021288"/>
            <a:ext cx="2448271" cy="736641"/>
            <a:chOff x="1872208" y="3867825"/>
            <a:chExt cx="2448271" cy="736641"/>
          </a:xfrm>
        </p:grpSpPr>
        <p:sp>
          <p:nvSpPr>
            <p:cNvPr id="27" name="Zaoblený obdélník 26"/>
            <p:cNvSpPr/>
            <p:nvPr/>
          </p:nvSpPr>
          <p:spPr>
            <a:xfrm>
              <a:off x="1872208" y="3867825"/>
              <a:ext cx="2448271" cy="736641"/>
            </a:xfrm>
            <a:prstGeom prst="roundRect">
              <a:avLst/>
            </a:prstGeom>
            <a:solidFill>
              <a:srgbClr val="FF66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ený obdélník 4"/>
            <p:cNvSpPr/>
            <p:nvPr/>
          </p:nvSpPr>
          <p:spPr>
            <a:xfrm>
              <a:off x="1872208" y="3903785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Samstag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Skupina 28"/>
          <p:cNvGrpSpPr/>
          <p:nvPr/>
        </p:nvGrpSpPr>
        <p:grpSpPr>
          <a:xfrm>
            <a:off x="5652120" y="6021288"/>
            <a:ext cx="2448271" cy="736641"/>
            <a:chOff x="2088232" y="4641299"/>
            <a:chExt cx="2448271" cy="736641"/>
          </a:xfrm>
        </p:grpSpPr>
        <p:sp>
          <p:nvSpPr>
            <p:cNvPr id="30" name="Zaoblený obdélník 29"/>
            <p:cNvSpPr/>
            <p:nvPr/>
          </p:nvSpPr>
          <p:spPr>
            <a:xfrm>
              <a:off x="2088232" y="4641299"/>
              <a:ext cx="2448271" cy="736641"/>
            </a:xfrm>
            <a:prstGeom prst="roundRect">
              <a:avLst/>
            </a:prstGeom>
            <a:solidFill>
              <a:srgbClr val="99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ený obdélník 4"/>
            <p:cNvSpPr/>
            <p:nvPr/>
          </p:nvSpPr>
          <p:spPr>
            <a:xfrm>
              <a:off x="2124192" y="4677259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Sonntag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416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7693" y="2204864"/>
            <a:ext cx="81369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Němčina – učebnice pro základní školy a víceletá gymnázia. Plzeň : 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2007.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ISBN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978-80-7238-594-2. s. 35-42.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O., </a:t>
            </a:r>
            <a:r>
              <a:rPr lang="cs-CZ" sz="1600" i="1" cap="al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zbranková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, M. Pracovní sešit pro základní školy        a víceletá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gymnázia.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Deutsch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mit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Max 2. díl – pracovní sešit s přílohou - přehled učiva. Plzeň : Nakladatelství Fraus, 2007.   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ISBN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978-80-7238-596-6. s. 37-44.</a:t>
            </a:r>
            <a:endParaRPr lang="cs-CZ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chova\AppData\Local\Microsoft\Windows\Temporary Internet Files\Content.IE5\EML1AHVC\MP9003096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1144"/>
            <a:ext cx="8136904" cy="5241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1465" y="5107939"/>
            <a:ext cx="7983242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0B0F0"/>
                </a:solidFill>
              </a:rPr>
              <a:t>MEINE WOCHE</a:t>
            </a:r>
            <a:endParaRPr lang="cs-CZ" sz="54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Jechova\AppData\Local\Microsoft\Windows\Temporary Internet Files\Content.IE5\K3CCHJF5\MC900441464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chova\AppData\Local\Microsoft\Windows\Temporary Internet Files\Content.IE5\89H2E1PT\MC90029529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06848"/>
            <a:ext cx="255445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chova\AppData\Local\Microsoft\Windows\Temporary Internet Files\Content.IE5\EML1AHVC\MP90043931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54" y="243217"/>
            <a:ext cx="2664296" cy="19623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echova\AppData\Local\Microsoft\Windows\Temporary Internet Files\Content.IE5\89H2E1PT\MP90042216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3216"/>
            <a:ext cx="2473220" cy="1962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echova\AppData\Local\Microsoft\Windows\Temporary Internet Files\Content.IE5\K3CCHJF5\MP90043098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498"/>
            <a:ext cx="2736304" cy="1962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0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85195" y="3573016"/>
            <a:ext cx="3926765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7030A0"/>
                </a:solidFill>
              </a:rPr>
              <a:t>DER SCHULTAG</a:t>
            </a:r>
          </a:p>
          <a:p>
            <a:pPr algn="ctr"/>
            <a:r>
              <a:rPr lang="cs-CZ" sz="4000" b="1" dirty="0">
                <a:solidFill>
                  <a:srgbClr val="7030A0"/>
                </a:solidFill>
              </a:rPr>
              <a:t>(</a:t>
            </a:r>
            <a:r>
              <a:rPr lang="cs-CZ" sz="4000" b="1" dirty="0" smtClean="0">
                <a:solidFill>
                  <a:srgbClr val="7030A0"/>
                </a:solidFill>
              </a:rPr>
              <a:t>IN DER SCHULE)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367340" y="3573016"/>
            <a:ext cx="469528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7030A0"/>
                </a:solidFill>
              </a:rPr>
              <a:t>DAS WOCHENENDE</a:t>
            </a:r>
          </a:p>
          <a:p>
            <a:pPr algn="ctr"/>
            <a:r>
              <a:rPr lang="cs-CZ" sz="4000" b="1" dirty="0" smtClean="0">
                <a:solidFill>
                  <a:srgbClr val="7030A0"/>
                </a:solidFill>
              </a:rPr>
              <a:t>(AM WOCHENENDE)</a:t>
            </a:r>
            <a:endParaRPr lang="cs-CZ" sz="4000" b="1" dirty="0">
              <a:solidFill>
                <a:srgbClr val="7030A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597083" y="1108181"/>
            <a:ext cx="3723179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rgbClr val="0070C0"/>
                </a:solidFill>
              </a:rPr>
              <a:t>DIE WOCHE</a:t>
            </a:r>
            <a:endParaRPr lang="cs-CZ" sz="4400" b="1" dirty="0">
              <a:solidFill>
                <a:srgbClr val="0070C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 rot="1862325">
            <a:off x="2693052" y="2160291"/>
            <a:ext cx="885332" cy="153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 rot="19659367">
            <a:off x="5397264" y="2160888"/>
            <a:ext cx="885332" cy="1533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C:\Users\Jechova\AppData\Local\Microsoft\Windows\Temporary Internet Files\Content.IE5\O07Z9WPO\MC9002329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878279" cy="217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chova\AppData\Local\Microsoft\Windows\Temporary Internet Files\Content.IE5\K3CCHJF5\MC9002332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658" y="4653136"/>
            <a:ext cx="2566657" cy="18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echova\AppData\Local\Microsoft\Windows\Temporary Internet Files\Content.IE5\O07Z9WPO\MM900283190[2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195" y="631078"/>
            <a:ext cx="2079201" cy="20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Jechova\AppData\Local\Microsoft\Windows\Temporary Internet Files\Content.IE5\9RXIUNQD\MC9002324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5718" y="7334"/>
            <a:ext cx="2531528" cy="138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47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DIE WOCHENTAGE - WIEDERHOLUNG</a:t>
            </a:r>
            <a:endParaRPr lang="cs-CZ" b="1" dirty="0">
              <a:solidFill>
                <a:srgbClr val="0070C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395536" y="1899976"/>
            <a:ext cx="2520280" cy="736641"/>
            <a:chOff x="-1331641" y="2961068"/>
            <a:chExt cx="2520280" cy="736641"/>
          </a:xfrm>
        </p:grpSpPr>
        <p:sp>
          <p:nvSpPr>
            <p:cNvPr id="6" name="Zaoblený obdélník 5"/>
            <p:cNvSpPr/>
            <p:nvPr/>
          </p:nvSpPr>
          <p:spPr>
            <a:xfrm>
              <a:off x="-1259632" y="2961068"/>
              <a:ext cx="2448271" cy="73664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-1331641" y="2997027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Montag</a:t>
              </a:r>
              <a:r>
                <a:rPr lang="cs-CZ" sz="3000" kern="1200" dirty="0" smtClean="0">
                  <a:solidFill>
                    <a:schemeClr val="tx1"/>
                  </a:solidFill>
                </a:rPr>
                <a:t>  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206630" y="1863625"/>
            <a:ext cx="2592287" cy="736641"/>
            <a:chOff x="1944216" y="773932"/>
            <a:chExt cx="2592287" cy="736641"/>
          </a:xfrm>
        </p:grpSpPr>
        <p:sp>
          <p:nvSpPr>
            <p:cNvPr id="9" name="Zaoblený obdélník 8"/>
            <p:cNvSpPr/>
            <p:nvPr/>
          </p:nvSpPr>
          <p:spPr>
            <a:xfrm>
              <a:off x="2088232" y="773932"/>
              <a:ext cx="2448271" cy="736641"/>
            </a:xfrm>
            <a:prstGeom prst="roundRect">
              <a:avLst/>
            </a:prstGeom>
            <a:solidFill>
              <a:srgbClr val="CCFF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/>
            <p:nvPr/>
          </p:nvSpPr>
          <p:spPr>
            <a:xfrm>
              <a:off x="1944216" y="809892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Dienstag</a:t>
              </a:r>
              <a:r>
                <a:rPr lang="cs-CZ" sz="3000" kern="1200" dirty="0" smtClean="0">
                  <a:solidFill>
                    <a:schemeClr val="tx1"/>
                  </a:solidFill>
                </a:rPr>
                <a:t> 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3383824" y="1844824"/>
            <a:ext cx="2520366" cy="736641"/>
            <a:chOff x="1584088" y="1547406"/>
            <a:chExt cx="2520366" cy="736641"/>
          </a:xfrm>
        </p:grpSpPr>
        <p:sp>
          <p:nvSpPr>
            <p:cNvPr id="12" name="Zaoblený obdélník 11"/>
            <p:cNvSpPr/>
            <p:nvPr/>
          </p:nvSpPr>
          <p:spPr>
            <a:xfrm>
              <a:off x="1656183" y="1547406"/>
              <a:ext cx="2448271" cy="736641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ený obdélník 4"/>
            <p:cNvSpPr/>
            <p:nvPr/>
          </p:nvSpPr>
          <p:spPr>
            <a:xfrm>
              <a:off x="1584088" y="1583366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Mittwoch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018454" y="3196415"/>
            <a:ext cx="2448358" cy="736641"/>
            <a:chOff x="1974561" y="2320879"/>
            <a:chExt cx="2448358" cy="736641"/>
          </a:xfrm>
        </p:grpSpPr>
        <p:sp>
          <p:nvSpPr>
            <p:cNvPr id="15" name="Zaoblený obdélník 14"/>
            <p:cNvSpPr/>
            <p:nvPr/>
          </p:nvSpPr>
          <p:spPr>
            <a:xfrm>
              <a:off x="1974648" y="2320879"/>
              <a:ext cx="2448271" cy="73664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ený obdélník 4"/>
            <p:cNvSpPr/>
            <p:nvPr/>
          </p:nvSpPr>
          <p:spPr>
            <a:xfrm>
              <a:off x="1974561" y="2356839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lvl="0" algn="ctr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7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2700" kern="1200" dirty="0" err="1" smtClean="0">
                  <a:solidFill>
                    <a:schemeClr val="tx1"/>
                  </a:solidFill>
                </a:rPr>
                <a:t>Donnerstag</a:t>
              </a:r>
              <a:endParaRPr lang="cs-CZ" sz="27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411761" y="3196415"/>
            <a:ext cx="2448271" cy="736641"/>
            <a:chOff x="2088232" y="3094352"/>
            <a:chExt cx="2448271" cy="736641"/>
          </a:xfrm>
        </p:grpSpPr>
        <p:sp>
          <p:nvSpPr>
            <p:cNvPr id="18" name="Zaoblený obdélník 17"/>
            <p:cNvSpPr/>
            <p:nvPr/>
          </p:nvSpPr>
          <p:spPr>
            <a:xfrm>
              <a:off x="2088232" y="3094352"/>
              <a:ext cx="2448271" cy="73664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ený obdélník 4"/>
            <p:cNvSpPr/>
            <p:nvPr/>
          </p:nvSpPr>
          <p:spPr>
            <a:xfrm>
              <a:off x="2124192" y="3130312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Freitag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2159688" y="4509120"/>
            <a:ext cx="2448271" cy="736641"/>
            <a:chOff x="1872208" y="3867825"/>
            <a:chExt cx="2448271" cy="736641"/>
          </a:xfrm>
        </p:grpSpPr>
        <p:sp>
          <p:nvSpPr>
            <p:cNvPr id="21" name="Zaoblený obdélník 20"/>
            <p:cNvSpPr/>
            <p:nvPr/>
          </p:nvSpPr>
          <p:spPr>
            <a:xfrm>
              <a:off x="1872208" y="3867825"/>
              <a:ext cx="2448271" cy="736641"/>
            </a:xfrm>
            <a:prstGeom prst="roundRect">
              <a:avLst/>
            </a:prstGeom>
            <a:solidFill>
              <a:srgbClr val="FF66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ený obdélník 4"/>
            <p:cNvSpPr/>
            <p:nvPr/>
          </p:nvSpPr>
          <p:spPr>
            <a:xfrm>
              <a:off x="1872208" y="3903785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Samstag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4982494" y="4509120"/>
            <a:ext cx="2448271" cy="736729"/>
            <a:chOff x="2088232" y="4359272"/>
            <a:chExt cx="2448271" cy="736729"/>
          </a:xfrm>
        </p:grpSpPr>
        <p:sp>
          <p:nvSpPr>
            <p:cNvPr id="24" name="Zaoblený obdélník 23"/>
            <p:cNvSpPr/>
            <p:nvPr/>
          </p:nvSpPr>
          <p:spPr>
            <a:xfrm>
              <a:off x="2088232" y="4359272"/>
              <a:ext cx="2448271" cy="736641"/>
            </a:xfrm>
            <a:prstGeom prst="roundRect">
              <a:avLst/>
            </a:prstGeom>
            <a:solidFill>
              <a:srgbClr val="9933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ený obdélník 4"/>
            <p:cNvSpPr/>
            <p:nvPr/>
          </p:nvSpPr>
          <p:spPr>
            <a:xfrm>
              <a:off x="2124192" y="4431280"/>
              <a:ext cx="2376351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kern="1200" dirty="0" smtClean="0">
                  <a:solidFill>
                    <a:schemeClr val="tx1"/>
                  </a:solidFill>
                </a:rPr>
                <a:t>der </a:t>
              </a:r>
              <a:r>
                <a:rPr lang="cs-CZ" sz="3000" kern="1200" dirty="0" err="1" smtClean="0">
                  <a:solidFill>
                    <a:schemeClr val="tx1"/>
                  </a:solidFill>
                </a:rPr>
                <a:t>Sonntag</a:t>
              </a:r>
              <a:endParaRPr lang="cs-CZ" sz="30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22" name="Picture 2" descr="C:\Users\Jechova\AppData\Local\Microsoft\Windows\Temporary Internet Files\Content.IE5\K3CCHJF5\MC900295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15917"/>
            <a:ext cx="2338543" cy="171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aoblený obdélník 26"/>
          <p:cNvSpPr/>
          <p:nvPr/>
        </p:nvSpPr>
        <p:spPr>
          <a:xfrm>
            <a:off x="2555731" y="5733256"/>
            <a:ext cx="4104456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F0F55"/>
                </a:solidFill>
              </a:rPr>
              <a:t>DAS WOCHENENDE</a:t>
            </a:r>
            <a:endParaRPr lang="cs-CZ" sz="2800" b="1" dirty="0">
              <a:solidFill>
                <a:srgbClr val="0F0F55"/>
              </a:solidFill>
            </a:endParaRPr>
          </a:p>
        </p:txBody>
      </p:sp>
      <p:sp>
        <p:nvSpPr>
          <p:cNvPr id="26" name="Pravá složená závorka 25"/>
          <p:cNvSpPr/>
          <p:nvPr/>
        </p:nvSpPr>
        <p:spPr>
          <a:xfrm rot="5400000">
            <a:off x="4373956" y="4894045"/>
            <a:ext cx="684119" cy="1387551"/>
          </a:xfrm>
          <a:prstGeom prst="righ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6948264" y="5562269"/>
            <a:ext cx="2025240" cy="661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Wochenende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179512" y="2996952"/>
            <a:ext cx="2025240" cy="6617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Montag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14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ový popisek 7"/>
          <p:cNvSpPr/>
          <p:nvPr/>
        </p:nvSpPr>
        <p:spPr>
          <a:xfrm>
            <a:off x="719572" y="3068960"/>
            <a:ext cx="8208912" cy="839619"/>
          </a:xfrm>
          <a:prstGeom prst="wedgeRectCallout">
            <a:avLst>
              <a:gd name="adj1" fmla="val -44908"/>
              <a:gd name="adj2" fmla="val 7763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láček 3"/>
          <p:cNvSpPr/>
          <p:nvPr/>
        </p:nvSpPr>
        <p:spPr>
          <a:xfrm>
            <a:off x="89756" y="260648"/>
            <a:ext cx="5724128" cy="2592288"/>
          </a:xfrm>
          <a:prstGeom prst="cloudCallout">
            <a:avLst>
              <a:gd name="adj1" fmla="val -45567"/>
              <a:gd name="adj2" fmla="val 537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306897" y="688628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>
                <a:solidFill>
                  <a:srgbClr val="7030A0"/>
                </a:solidFill>
              </a:rPr>
              <a:t>heute</a:t>
            </a:r>
            <a:r>
              <a:rPr lang="cs-CZ" sz="3600" b="1" dirty="0">
                <a:solidFill>
                  <a:srgbClr val="7030A0"/>
                </a:solidFill>
              </a:rPr>
              <a:t> = dnes</a:t>
            </a:r>
          </a:p>
          <a:p>
            <a:pPr algn="ctr"/>
            <a:r>
              <a:rPr lang="cs-CZ" sz="3600" b="1" dirty="0" err="1">
                <a:solidFill>
                  <a:srgbClr val="7030A0"/>
                </a:solidFill>
              </a:rPr>
              <a:t>morgen</a:t>
            </a:r>
            <a:r>
              <a:rPr lang="cs-CZ" sz="3600" b="1" dirty="0">
                <a:solidFill>
                  <a:srgbClr val="7030A0"/>
                </a:solidFill>
              </a:rPr>
              <a:t> = zítra</a:t>
            </a:r>
          </a:p>
          <a:p>
            <a:pPr algn="ctr"/>
            <a:r>
              <a:rPr lang="cs-CZ" sz="3600" b="1" dirty="0" err="1">
                <a:solidFill>
                  <a:srgbClr val="7030A0"/>
                </a:solidFill>
              </a:rPr>
              <a:t>gestern</a:t>
            </a:r>
            <a:r>
              <a:rPr lang="cs-CZ" sz="3600" b="1" dirty="0">
                <a:solidFill>
                  <a:srgbClr val="7030A0"/>
                </a:solidFill>
              </a:rPr>
              <a:t> = včera</a:t>
            </a:r>
          </a:p>
          <a:p>
            <a:pPr algn="ctr"/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60449" y="30689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       </a:t>
            </a:r>
            <a:r>
              <a:rPr lang="cs-CZ" sz="4400" dirty="0" err="1" smtClean="0"/>
              <a:t>Heute</a:t>
            </a:r>
            <a:r>
              <a:rPr lang="cs-CZ" sz="4400" dirty="0" smtClean="0"/>
              <a:t> </a:t>
            </a:r>
            <a:r>
              <a:rPr lang="cs-CZ" sz="4400" dirty="0" err="1" smtClean="0"/>
              <a:t>ist</a:t>
            </a:r>
            <a:r>
              <a:rPr lang="cs-CZ" sz="4400" dirty="0" smtClean="0"/>
              <a:t>… Dnes je…</a:t>
            </a:r>
            <a:endParaRPr lang="cs-CZ" sz="4400" dirty="0"/>
          </a:p>
        </p:txBody>
      </p:sp>
      <p:sp>
        <p:nvSpPr>
          <p:cNvPr id="9" name="Obdélníkový popisek 8"/>
          <p:cNvSpPr/>
          <p:nvPr/>
        </p:nvSpPr>
        <p:spPr>
          <a:xfrm>
            <a:off x="660947" y="4221088"/>
            <a:ext cx="8208912" cy="906504"/>
          </a:xfrm>
          <a:prstGeom prst="wedgeRectCallout">
            <a:avLst>
              <a:gd name="adj1" fmla="val 43666"/>
              <a:gd name="adj2" fmla="val 724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Morgen</a:t>
            </a:r>
            <a:r>
              <a:rPr lang="cs-CZ" sz="4400" dirty="0" smtClean="0"/>
              <a:t> </a:t>
            </a:r>
            <a:r>
              <a:rPr lang="cs-CZ" sz="4400" dirty="0" err="1" smtClean="0"/>
              <a:t>wird</a:t>
            </a:r>
            <a:r>
              <a:rPr lang="cs-CZ" sz="4400" dirty="0" smtClean="0"/>
              <a:t>... Zítra bude…</a:t>
            </a:r>
            <a:endParaRPr lang="cs-CZ" sz="4400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680000" y="5378019"/>
            <a:ext cx="8208912" cy="906504"/>
          </a:xfrm>
          <a:prstGeom prst="wedgeRectCallout">
            <a:avLst>
              <a:gd name="adj1" fmla="val -42213"/>
              <a:gd name="adj2" fmla="val 870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 err="1" smtClean="0"/>
              <a:t>Gestern</a:t>
            </a:r>
            <a:r>
              <a:rPr lang="cs-CZ" sz="4400" dirty="0" smtClean="0"/>
              <a:t> </a:t>
            </a:r>
            <a:r>
              <a:rPr lang="cs-CZ" sz="4400" dirty="0" err="1" smtClean="0"/>
              <a:t>war</a:t>
            </a:r>
            <a:r>
              <a:rPr lang="cs-CZ" sz="4400" dirty="0" smtClean="0"/>
              <a:t>... Včera byl/a/o…</a:t>
            </a:r>
            <a:endParaRPr lang="cs-CZ" sz="4400" dirty="0"/>
          </a:p>
        </p:txBody>
      </p:sp>
      <p:pic>
        <p:nvPicPr>
          <p:cNvPr id="5123" name="Picture 3" descr="C:\Users\Jechova\AppData\Local\Microsoft\Windows\Temporary Internet Files\Content.IE5\EML1AHVC\MC900312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9502"/>
            <a:ext cx="2210155" cy="22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5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</a:rPr>
              <a:t>WELCHER TAG IST DAS?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03847" y="1700808"/>
            <a:ext cx="2808313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7030A0"/>
                </a:solidFill>
              </a:rPr>
              <a:t>Donnerstag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8475" y="2708920"/>
            <a:ext cx="2369349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chemeClr val="accent6">
                    <a:lumMod val="50000"/>
                  </a:schemeClr>
                </a:solidFill>
              </a:rPr>
              <a:t>Samstag</a:t>
            </a:r>
            <a:endParaRPr lang="cs-CZ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240340" y="3789041"/>
            <a:ext cx="2539395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00B050"/>
                </a:solidFill>
              </a:rPr>
              <a:t>Montag</a:t>
            </a: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75856" y="4941168"/>
            <a:ext cx="2736304" cy="913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600" b="1" dirty="0" err="1" smtClean="0">
                <a:solidFill>
                  <a:srgbClr val="7030A0"/>
                </a:solidFill>
              </a:rPr>
              <a:t>Dienstag</a:t>
            </a:r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94160" y="1700808"/>
            <a:ext cx="23936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240341" y="1700808"/>
            <a:ext cx="25081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0753" y="2780928"/>
            <a:ext cx="2808313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271611" y="2780928"/>
            <a:ext cx="25081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230753" y="3829665"/>
            <a:ext cx="2808313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21883" y="3829665"/>
            <a:ext cx="23936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240340" y="4941168"/>
            <a:ext cx="2508124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06317" y="5005192"/>
            <a:ext cx="2393664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3600" b="1" dirty="0">
              <a:solidFill>
                <a:srgbClr val="7030A0"/>
              </a:solidFill>
            </a:endParaRPr>
          </a:p>
        </p:txBody>
      </p:sp>
      <p:pic>
        <p:nvPicPr>
          <p:cNvPr id="9218" name="Picture 2" descr="C:\Users\Jechova\AppData\Local\Microsoft\Windows\Temporary Internet Files\Content.IE5\O07Z9WPO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731"/>
            <a:ext cx="1296665" cy="110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851" y="1750715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574" y="3933056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574" y="4999418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261" y="1767616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532" y="2880742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532" y="4991075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862" y="2830835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Jechova\AppData\Local\Microsoft\Windows\Temporary Internet Files\Content.IE5\89H2E1PT\MM90025450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5862" y="3879572"/>
            <a:ext cx="764282" cy="7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aoblený obdélník 24"/>
          <p:cNvSpPr/>
          <p:nvPr/>
        </p:nvSpPr>
        <p:spPr>
          <a:xfrm>
            <a:off x="778372" y="6021288"/>
            <a:ext cx="2025240" cy="661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GESTERN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6513053" y="6021287"/>
            <a:ext cx="2025240" cy="661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MORGEN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3631388" y="6021288"/>
            <a:ext cx="2025240" cy="661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HEUTE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Šipka doleva 15"/>
          <p:cNvSpPr/>
          <p:nvPr/>
        </p:nvSpPr>
        <p:spPr>
          <a:xfrm>
            <a:off x="2571682" y="1861725"/>
            <a:ext cx="848190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leva 28"/>
          <p:cNvSpPr/>
          <p:nvPr/>
        </p:nvSpPr>
        <p:spPr>
          <a:xfrm>
            <a:off x="2636168" y="2924944"/>
            <a:ext cx="848190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Šipka doleva 29"/>
          <p:cNvSpPr/>
          <p:nvPr/>
        </p:nvSpPr>
        <p:spPr>
          <a:xfrm>
            <a:off x="2636168" y="3973681"/>
            <a:ext cx="848190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 doleva 30"/>
          <p:cNvSpPr/>
          <p:nvPr/>
        </p:nvSpPr>
        <p:spPr>
          <a:xfrm>
            <a:off x="2636168" y="5149208"/>
            <a:ext cx="848190" cy="57606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5875567" y="1861725"/>
            <a:ext cx="792088" cy="5812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5877339" y="2939204"/>
            <a:ext cx="792088" cy="5812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>
          <a:xfrm>
            <a:off x="5844296" y="3973681"/>
            <a:ext cx="792088" cy="5812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ipka doprava 35"/>
          <p:cNvSpPr/>
          <p:nvPr/>
        </p:nvSpPr>
        <p:spPr>
          <a:xfrm>
            <a:off x="5877339" y="5107507"/>
            <a:ext cx="792088" cy="5812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8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IN DER SCHULE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Jechova\AppData\Local\Microsoft\Windows\Temporary Internet Files\Content.IE5\EML1AHVC\MC900349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92" y="1700808"/>
            <a:ext cx="1724764" cy="141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echova\AppData\Local\Microsoft\Windows\Temporary Internet Files\Content.IE5\EML1AHVC\MC9003436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75148"/>
            <a:ext cx="4464496" cy="332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echova\AppData\Local\Microsoft\Windows\Temporary Internet Files\Content.IE5\K3CCHJF5\MC9000903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8289"/>
            <a:ext cx="1732310" cy="12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8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DER TAG</a:t>
            </a:r>
            <a:endParaRPr lang="cs-CZ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6398466"/>
              </p:ext>
            </p:extLst>
          </p:nvPr>
        </p:nvGraphicFramePr>
        <p:xfrm>
          <a:off x="1403648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Users\Jechova\AppData\Local\Microsoft\Windows\Temporary Internet Files\Content.IE5\EML1AHVC\MM900288869[1].gif"/>
          <p:cNvPicPr>
            <a:picLocks noChangeAspect="1" noChangeArrowheads="1" noCrop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952038" cy="126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1115616" y="5733256"/>
            <a:ext cx="1866304" cy="933152"/>
            <a:chOff x="470461" y="1515111"/>
            <a:chExt cx="1866304" cy="933152"/>
          </a:xfrm>
        </p:grpSpPr>
        <p:sp>
          <p:nvSpPr>
            <p:cNvPr id="7" name="Zaoblený obdélník 6"/>
            <p:cNvSpPr/>
            <p:nvPr/>
          </p:nvSpPr>
          <p:spPr>
            <a:xfrm>
              <a:off x="470461" y="1515111"/>
              <a:ext cx="1866304" cy="93315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/>
            <p:nvPr/>
          </p:nvSpPr>
          <p:spPr>
            <a:xfrm>
              <a:off x="516014" y="1560664"/>
              <a:ext cx="1775198" cy="8420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dirty="0" err="1" smtClean="0">
                  <a:solidFill>
                    <a:schemeClr val="tx1"/>
                  </a:solidFill>
                </a:rPr>
                <a:t>die</a:t>
              </a:r>
              <a:r>
                <a:rPr lang="cs-CZ" sz="2800" dirty="0" smtClean="0">
                  <a:solidFill>
                    <a:schemeClr val="tx1"/>
                  </a:solidFill>
                </a:rPr>
                <a:t> </a:t>
              </a:r>
              <a:r>
                <a:rPr lang="cs-CZ" sz="2800" dirty="0" err="1" smtClean="0">
                  <a:solidFill>
                    <a:schemeClr val="tx1"/>
                  </a:solidFill>
                </a:rPr>
                <a:t>Nacht</a:t>
              </a:r>
              <a:endParaRPr lang="cs-CZ" sz="2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6521458" y="1628800"/>
            <a:ext cx="219915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am</a:t>
            </a:r>
            <a:r>
              <a:rPr lang="cs-CZ" altLang="cs-CZ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cs-CZ" alt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orgen</a:t>
            </a:r>
            <a:endParaRPr lang="cs-CZ" alt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AutoShape 29"/>
          <p:cNvSpPr>
            <a:spLocks noChangeArrowheads="1"/>
          </p:cNvSpPr>
          <p:nvPr/>
        </p:nvSpPr>
        <p:spPr bwMode="auto">
          <a:xfrm>
            <a:off x="3851920" y="5949652"/>
            <a:ext cx="219915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66006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800" dirty="0" smtClean="0">
                <a:solidFill>
                  <a:schemeClr val="accent6">
                    <a:lumMod val="50000"/>
                  </a:schemeClr>
                </a:solidFill>
              </a:rPr>
              <a:t>in der </a:t>
            </a:r>
            <a:r>
              <a:rPr lang="cs-CZ" altLang="cs-CZ" sz="2800" dirty="0" err="1" smtClean="0">
                <a:solidFill>
                  <a:schemeClr val="accent6">
                    <a:lumMod val="50000"/>
                  </a:schemeClr>
                </a:solidFill>
              </a:rPr>
              <a:t>Nacht</a:t>
            </a:r>
            <a:endParaRPr lang="cs-CZ" altLang="cs-CZ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3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1084</Words>
  <Application>Microsoft Office PowerPoint</Application>
  <PresentationFormat>Předvádění na obrazovce (4:3)</PresentationFormat>
  <Paragraphs>311</Paragraphs>
  <Slides>28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Snímek 1</vt:lpstr>
      <vt:lpstr>Snímek 2</vt:lpstr>
      <vt:lpstr>MEINE WOCHE</vt:lpstr>
      <vt:lpstr>Snímek 4</vt:lpstr>
      <vt:lpstr>DIE WOCHENTAGE - WIEDERHOLUNG</vt:lpstr>
      <vt:lpstr>Snímek 6</vt:lpstr>
      <vt:lpstr>WELCHER TAG IST DAS?</vt:lpstr>
      <vt:lpstr>IN DER SCHULE</vt:lpstr>
      <vt:lpstr>DER TAG</vt:lpstr>
      <vt:lpstr>DIE SCHULFÄCHER</vt:lpstr>
      <vt:lpstr>DIE SCHULFÄCHER</vt:lpstr>
      <vt:lpstr>ÜBERSETZE!</vt:lpstr>
      <vt:lpstr>Snímek 13</vt:lpstr>
      <vt:lpstr>Snímek 14</vt:lpstr>
      <vt:lpstr>Snímek 15</vt:lpstr>
      <vt:lpstr>Snímek 16</vt:lpstr>
      <vt:lpstr>Snímek 17</vt:lpstr>
      <vt:lpstr>Snímek 18</vt:lpstr>
      <vt:lpstr> VERBINDE!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WIE SIEHT DEINE WOCHE AUS?</vt:lpstr>
      <vt:lpstr>Snímek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WOCHE</dc:title>
  <dc:creator>Jechova</dc:creator>
  <cp:lastModifiedBy>Katka</cp:lastModifiedBy>
  <cp:revision>116</cp:revision>
  <dcterms:created xsi:type="dcterms:W3CDTF">2013-10-13T10:22:49Z</dcterms:created>
  <dcterms:modified xsi:type="dcterms:W3CDTF">2014-02-24T11:29:54Z</dcterms:modified>
</cp:coreProperties>
</file>