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78" r:id="rId3"/>
    <p:sldId id="256" r:id="rId4"/>
    <p:sldId id="257" r:id="rId5"/>
    <p:sldId id="272" r:id="rId6"/>
    <p:sldId id="262" r:id="rId7"/>
    <p:sldId id="271" r:id="rId8"/>
    <p:sldId id="273" r:id="rId9"/>
    <p:sldId id="268" r:id="rId10"/>
    <p:sldId id="264" r:id="rId11"/>
    <p:sldId id="263" r:id="rId12"/>
    <p:sldId id="269" r:id="rId13"/>
    <p:sldId id="270" r:id="rId14"/>
    <p:sldId id="274" r:id="rId15"/>
    <p:sldId id="276" r:id="rId16"/>
    <p:sldId id="265" r:id="rId17"/>
    <p:sldId id="259" r:id="rId18"/>
    <p:sldId id="266" r:id="rId19"/>
    <p:sldId id="267" r:id="rId20"/>
    <p:sldId id="260" r:id="rId21"/>
    <p:sldId id="261" r:id="rId22"/>
    <p:sldId id="275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F2D"/>
    <a:srgbClr val="76B531"/>
    <a:srgbClr val="FF0066"/>
    <a:srgbClr val="DD1DCF"/>
    <a:srgbClr val="CC3300"/>
    <a:srgbClr val="CC6600"/>
    <a:srgbClr val="AA4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3" d="100"/>
          <a:sy n="63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8381E-A2AC-4FD3-8A6A-AE38A873511C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3973E-5CF0-4985-8932-0A51830F6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24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3973E-5CF0-4985-8932-0A51830F62F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34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CAB5-2B74-44E3-912E-350D95FC3B88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4C57-ED76-48DA-A008-DB754F8F7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60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CAB5-2B74-44E3-912E-350D95FC3B88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4C57-ED76-48DA-A008-DB754F8F7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98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CAB5-2B74-44E3-912E-350D95FC3B88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4C57-ED76-48DA-A008-DB754F8F7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76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CAB5-2B74-44E3-912E-350D95FC3B88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4C57-ED76-48DA-A008-DB754F8F7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3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CAB5-2B74-44E3-912E-350D95FC3B88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4C57-ED76-48DA-A008-DB754F8F7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00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CAB5-2B74-44E3-912E-350D95FC3B88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4C57-ED76-48DA-A008-DB754F8F7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96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CAB5-2B74-44E3-912E-350D95FC3B88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4C57-ED76-48DA-A008-DB754F8F7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67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CAB5-2B74-44E3-912E-350D95FC3B88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4C57-ED76-48DA-A008-DB754F8F7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29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CAB5-2B74-44E3-912E-350D95FC3B88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4C57-ED76-48DA-A008-DB754F8F7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24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CAB5-2B74-44E3-912E-350D95FC3B88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4C57-ED76-48DA-A008-DB754F8F7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66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CAB5-2B74-44E3-912E-350D95FC3B88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4C57-ED76-48DA-A008-DB754F8F7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6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3CAB5-2B74-44E3-912E-350D95FC3B88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D4C57-ED76-48DA-A008-DB754F8F7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9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15.wmf"/><Relationship Id="rId7" Type="http://schemas.openxmlformats.org/officeDocument/2006/relationships/image" Target="../media/image53.w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25.wmf"/><Relationship Id="rId4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6.wmf"/><Relationship Id="rId7" Type="http://schemas.openxmlformats.org/officeDocument/2006/relationships/image" Target="../media/image30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cap="all" dirty="0" err="1" smtClean="0">
                <a:solidFill>
                  <a:srgbClr val="0070C0"/>
                </a:solidFill>
              </a:rPr>
              <a:t>Was</a:t>
            </a:r>
            <a:r>
              <a:rPr lang="cs-CZ" sz="4000" b="1" cap="all" dirty="0" smtClean="0">
                <a:solidFill>
                  <a:srgbClr val="0070C0"/>
                </a:solidFill>
              </a:rPr>
              <a:t> </a:t>
            </a:r>
            <a:r>
              <a:rPr lang="cs-CZ" sz="4000" b="1" cap="all" dirty="0" err="1" smtClean="0">
                <a:solidFill>
                  <a:srgbClr val="0070C0"/>
                </a:solidFill>
              </a:rPr>
              <a:t>tut</a:t>
            </a:r>
            <a:r>
              <a:rPr lang="cs-CZ" sz="4000" b="1" cap="all" dirty="0">
                <a:solidFill>
                  <a:srgbClr val="0070C0"/>
                </a:solidFill>
              </a:rPr>
              <a:t> </a:t>
            </a:r>
            <a:r>
              <a:rPr lang="cs-CZ" sz="4000" b="1" cap="all" dirty="0" err="1">
                <a:solidFill>
                  <a:srgbClr val="0070C0"/>
                </a:solidFill>
              </a:rPr>
              <a:t>d</a:t>
            </a:r>
            <a:r>
              <a:rPr lang="cs-CZ" sz="4000" b="1" cap="all" dirty="0" err="1" smtClean="0">
                <a:solidFill>
                  <a:srgbClr val="0070C0"/>
                </a:solidFill>
              </a:rPr>
              <a:t>ir</a:t>
            </a:r>
            <a:r>
              <a:rPr lang="cs-CZ" sz="4000" b="1" cap="all" dirty="0" smtClean="0">
                <a:solidFill>
                  <a:srgbClr val="0070C0"/>
                </a:solidFill>
              </a:rPr>
              <a:t> </a:t>
            </a:r>
            <a:r>
              <a:rPr lang="cs-CZ" sz="4000" b="1" cap="all" dirty="0" err="1" smtClean="0">
                <a:solidFill>
                  <a:srgbClr val="0070C0"/>
                </a:solidFill>
              </a:rPr>
              <a:t>weh</a:t>
            </a:r>
            <a:r>
              <a:rPr lang="cs-CZ" sz="4000" b="1" cap="all" dirty="0" smtClean="0">
                <a:solidFill>
                  <a:srgbClr val="0070C0"/>
                </a:solidFill>
              </a:rPr>
              <a:t>?</a:t>
            </a:r>
            <a:endParaRPr lang="cs-CZ" sz="4000" b="1" cap="all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5202" y="1628800"/>
            <a:ext cx="64087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i="1" dirty="0" smtClean="0"/>
              <a:t>der </a:t>
            </a:r>
            <a:r>
              <a:rPr lang="cs-CZ" sz="2800" i="1" dirty="0" err="1" smtClean="0"/>
              <a:t>Kopf</a:t>
            </a:r>
            <a:r>
              <a:rPr lang="cs-CZ" sz="2800" i="1" dirty="0" smtClean="0"/>
              <a:t>                 Mein </a:t>
            </a:r>
            <a:r>
              <a:rPr lang="cs-CZ" sz="2800" i="1" dirty="0" err="1" smtClean="0"/>
              <a:t>Kopf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tut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mir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weh</a:t>
            </a:r>
            <a:r>
              <a:rPr lang="cs-CZ" sz="2800" i="1" dirty="0" smtClean="0"/>
              <a:t>.</a:t>
            </a:r>
            <a:endParaRPr lang="cs-CZ" sz="2800" i="1" dirty="0"/>
          </a:p>
        </p:txBody>
      </p:sp>
      <p:sp>
        <p:nvSpPr>
          <p:cNvPr id="6" name="Šipka doprava 5"/>
          <p:cNvSpPr/>
          <p:nvPr/>
        </p:nvSpPr>
        <p:spPr>
          <a:xfrm>
            <a:off x="2267744" y="1608880"/>
            <a:ext cx="936104" cy="52322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2520444"/>
            <a:ext cx="64087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der </a:t>
            </a:r>
            <a:r>
              <a:rPr lang="cs-CZ" sz="2800" dirty="0" err="1" smtClean="0"/>
              <a:t>Hals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76593" y="3212976"/>
            <a:ext cx="64087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Bein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3568" y="3933056"/>
            <a:ext cx="64087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der </a:t>
            </a:r>
            <a:r>
              <a:rPr lang="cs-CZ" sz="2800" dirty="0" err="1" smtClean="0"/>
              <a:t>Bauch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76593" y="4653136"/>
            <a:ext cx="64087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der </a:t>
            </a:r>
            <a:r>
              <a:rPr lang="cs-CZ" sz="2800" dirty="0" err="1" smtClean="0"/>
              <a:t>Fuß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0948" y="5373216"/>
            <a:ext cx="64087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der </a:t>
            </a:r>
            <a:r>
              <a:rPr lang="cs-CZ" sz="2800" dirty="0" err="1" smtClean="0"/>
              <a:t>Zahn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6093296"/>
            <a:ext cx="64087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Auge</a:t>
            </a:r>
            <a:endParaRPr lang="cs-CZ" sz="2800" dirty="0"/>
          </a:p>
        </p:txBody>
      </p:sp>
      <p:sp>
        <p:nvSpPr>
          <p:cNvPr id="13" name="Šipka doprava 12"/>
          <p:cNvSpPr/>
          <p:nvPr/>
        </p:nvSpPr>
        <p:spPr>
          <a:xfrm>
            <a:off x="2339752" y="2538324"/>
            <a:ext cx="936104" cy="52322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2339752" y="3212976"/>
            <a:ext cx="936104" cy="52322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2322047" y="3933056"/>
            <a:ext cx="936104" cy="52322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2267744" y="4653136"/>
            <a:ext cx="936104" cy="52322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2267744" y="5373216"/>
            <a:ext cx="936104" cy="52322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2267744" y="6093296"/>
            <a:ext cx="936104" cy="52322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4" name="Picture 2" descr="C:\Users\Jechova\AppData\Local\Microsoft\Windows\Temporary Internet Files\Content.IE5\SPAA2J0A\MP9004487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02" y="1490290"/>
            <a:ext cx="2033972" cy="152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echova\AppData\Local\Microsoft\Windows\Temporary Internet Files\Content.IE5\94Q7K3JI\MC9003050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68" y="4537993"/>
            <a:ext cx="1691640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echova\AppData\Local\Microsoft\Windows\Temporary Internet Files\Content.IE5\004Y94IT\MC90044180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11" y="2974340"/>
            <a:ext cx="1678796" cy="167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7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BILDE DIE SÄTZE!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39552" y="1628800"/>
            <a:ext cx="7632848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600" dirty="0" smtClean="0">
                <a:solidFill>
                  <a:srgbClr val="7030A0"/>
                </a:solidFill>
              </a:rPr>
              <a:t>Mein  </a:t>
            </a:r>
            <a:r>
              <a:rPr lang="cs-CZ" sz="2600" dirty="0" err="1" smtClean="0">
                <a:solidFill>
                  <a:srgbClr val="7030A0"/>
                </a:solidFill>
              </a:rPr>
              <a:t>Kopf</a:t>
            </a:r>
            <a:r>
              <a:rPr lang="cs-CZ" sz="2600" dirty="0" smtClean="0">
                <a:solidFill>
                  <a:srgbClr val="7030A0"/>
                </a:solidFill>
              </a:rPr>
              <a:t> </a:t>
            </a:r>
            <a:r>
              <a:rPr lang="cs-CZ" sz="2600" b="1" dirty="0" err="1" smtClean="0">
                <a:solidFill>
                  <a:srgbClr val="7030A0"/>
                </a:solidFill>
              </a:rPr>
              <a:t>tut</a:t>
            </a:r>
            <a:r>
              <a:rPr lang="cs-CZ" sz="2600" dirty="0">
                <a:solidFill>
                  <a:srgbClr val="7030A0"/>
                </a:solidFill>
              </a:rPr>
              <a:t> </a:t>
            </a:r>
            <a:r>
              <a:rPr lang="cs-CZ" sz="2600" dirty="0" err="1" smtClean="0">
                <a:solidFill>
                  <a:srgbClr val="7030A0"/>
                </a:solidFill>
              </a:rPr>
              <a:t>mir</a:t>
            </a:r>
            <a:r>
              <a:rPr lang="cs-CZ" sz="2600" dirty="0" smtClean="0">
                <a:solidFill>
                  <a:srgbClr val="7030A0"/>
                </a:solidFill>
              </a:rPr>
              <a:t> </a:t>
            </a:r>
            <a:r>
              <a:rPr lang="cs-CZ" sz="2600" dirty="0" err="1" smtClean="0">
                <a:solidFill>
                  <a:srgbClr val="7030A0"/>
                </a:solidFill>
              </a:rPr>
              <a:t>weh</a:t>
            </a:r>
            <a:r>
              <a:rPr lang="cs-CZ" sz="2600" dirty="0" smtClean="0">
                <a:solidFill>
                  <a:srgbClr val="7030A0"/>
                </a:solidFill>
              </a:rPr>
              <a:t>. </a:t>
            </a:r>
            <a:r>
              <a:rPr lang="cs-CZ" sz="2600" dirty="0" err="1" smtClean="0">
                <a:solidFill>
                  <a:srgbClr val="7030A0"/>
                </a:solidFill>
              </a:rPr>
              <a:t>Ich</a:t>
            </a:r>
            <a:r>
              <a:rPr lang="cs-CZ" sz="2600" dirty="0" smtClean="0">
                <a:solidFill>
                  <a:srgbClr val="7030A0"/>
                </a:solidFill>
              </a:rPr>
              <a:t> </a:t>
            </a:r>
            <a:r>
              <a:rPr lang="cs-CZ" sz="2600" dirty="0" err="1" smtClean="0">
                <a:solidFill>
                  <a:srgbClr val="7030A0"/>
                </a:solidFill>
              </a:rPr>
              <a:t>habe</a:t>
            </a:r>
            <a:r>
              <a:rPr lang="cs-CZ" sz="2600" dirty="0" smtClean="0">
                <a:solidFill>
                  <a:srgbClr val="7030A0"/>
                </a:solidFill>
              </a:rPr>
              <a:t> </a:t>
            </a:r>
            <a:r>
              <a:rPr lang="cs-CZ" sz="2600" dirty="0" err="1" smtClean="0">
                <a:solidFill>
                  <a:srgbClr val="7030A0"/>
                </a:solidFill>
              </a:rPr>
              <a:t>die</a:t>
            </a:r>
            <a:r>
              <a:rPr lang="cs-CZ" sz="2600" dirty="0" smtClean="0">
                <a:solidFill>
                  <a:srgbClr val="7030A0"/>
                </a:solidFill>
              </a:rPr>
              <a:t> </a:t>
            </a:r>
            <a:r>
              <a:rPr lang="cs-CZ" sz="2600" dirty="0" err="1" smtClean="0">
                <a:solidFill>
                  <a:srgbClr val="7030A0"/>
                </a:solidFill>
              </a:rPr>
              <a:t>Kopfschmerzen</a:t>
            </a:r>
            <a:r>
              <a:rPr lang="cs-CZ" sz="2600" dirty="0" smtClean="0">
                <a:solidFill>
                  <a:srgbClr val="7030A0"/>
                </a:solidFill>
              </a:rPr>
              <a:t>.</a:t>
            </a:r>
            <a:endParaRPr lang="cs-CZ" sz="2600" dirty="0">
              <a:solidFill>
                <a:srgbClr val="7030A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39552" y="2564904"/>
            <a:ext cx="763284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600" dirty="0">
                <a:solidFill>
                  <a:srgbClr val="0070C0"/>
                </a:solidFill>
              </a:rPr>
              <a:t> </a:t>
            </a:r>
            <a:r>
              <a:rPr lang="cs-CZ" sz="2600" dirty="0" smtClean="0">
                <a:solidFill>
                  <a:srgbClr val="0070C0"/>
                </a:solidFill>
              </a:rPr>
              <a:t>       Mein  </a:t>
            </a:r>
            <a:r>
              <a:rPr lang="cs-CZ" sz="2600" dirty="0" err="1" smtClean="0">
                <a:solidFill>
                  <a:srgbClr val="0070C0"/>
                </a:solidFill>
              </a:rPr>
              <a:t>Hals</a:t>
            </a:r>
            <a:r>
              <a:rPr lang="cs-CZ" sz="2600" dirty="0" smtClean="0">
                <a:solidFill>
                  <a:srgbClr val="0070C0"/>
                </a:solidFill>
              </a:rPr>
              <a:t> </a:t>
            </a:r>
            <a:r>
              <a:rPr lang="cs-CZ" sz="2600" b="1" dirty="0" err="1" smtClean="0">
                <a:solidFill>
                  <a:srgbClr val="0070C0"/>
                </a:solidFill>
              </a:rPr>
              <a:t>tut</a:t>
            </a:r>
            <a:r>
              <a:rPr lang="cs-CZ" sz="2600" dirty="0" smtClean="0">
                <a:solidFill>
                  <a:srgbClr val="0070C0"/>
                </a:solidFill>
              </a:rPr>
              <a:t> </a:t>
            </a:r>
            <a:r>
              <a:rPr lang="cs-CZ" sz="2600" dirty="0" err="1" smtClean="0">
                <a:solidFill>
                  <a:srgbClr val="0070C0"/>
                </a:solidFill>
              </a:rPr>
              <a:t>mir</a:t>
            </a:r>
            <a:r>
              <a:rPr lang="cs-CZ" sz="2600" dirty="0" smtClean="0">
                <a:solidFill>
                  <a:srgbClr val="0070C0"/>
                </a:solidFill>
              </a:rPr>
              <a:t> </a:t>
            </a:r>
            <a:r>
              <a:rPr lang="cs-CZ" sz="2600" dirty="0" err="1" smtClean="0">
                <a:solidFill>
                  <a:srgbClr val="0070C0"/>
                </a:solidFill>
              </a:rPr>
              <a:t>weh</a:t>
            </a:r>
            <a:r>
              <a:rPr lang="cs-CZ" sz="2600" dirty="0" smtClean="0">
                <a:solidFill>
                  <a:srgbClr val="0070C0"/>
                </a:solidFill>
              </a:rPr>
              <a:t>.</a:t>
            </a:r>
            <a:endParaRPr lang="cs-CZ" sz="2600" dirty="0">
              <a:solidFill>
                <a:srgbClr val="0070C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39552" y="3501008"/>
            <a:ext cx="763284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rgbClr val="00B050"/>
                </a:solidFill>
              </a:rPr>
              <a:t>       Mein  </a:t>
            </a:r>
            <a:r>
              <a:rPr lang="cs-CZ" sz="2600" dirty="0" err="1" smtClean="0">
                <a:solidFill>
                  <a:srgbClr val="00B050"/>
                </a:solidFill>
              </a:rPr>
              <a:t>Bein</a:t>
            </a:r>
            <a:r>
              <a:rPr lang="cs-CZ" sz="2600" dirty="0" smtClean="0">
                <a:solidFill>
                  <a:srgbClr val="00B050"/>
                </a:solidFill>
              </a:rPr>
              <a:t> </a:t>
            </a:r>
            <a:r>
              <a:rPr lang="cs-CZ" sz="2600" b="1" dirty="0" err="1" smtClean="0">
                <a:solidFill>
                  <a:srgbClr val="00B050"/>
                </a:solidFill>
              </a:rPr>
              <a:t>tut</a:t>
            </a:r>
            <a:r>
              <a:rPr lang="cs-CZ" sz="2600" dirty="0">
                <a:solidFill>
                  <a:srgbClr val="00B050"/>
                </a:solidFill>
              </a:rPr>
              <a:t> </a:t>
            </a:r>
            <a:r>
              <a:rPr lang="cs-CZ" sz="2600" dirty="0" err="1" smtClean="0">
                <a:solidFill>
                  <a:srgbClr val="00B050"/>
                </a:solidFill>
              </a:rPr>
              <a:t>mir</a:t>
            </a:r>
            <a:r>
              <a:rPr lang="cs-CZ" sz="2600" dirty="0" smtClean="0">
                <a:solidFill>
                  <a:srgbClr val="00B050"/>
                </a:solidFill>
              </a:rPr>
              <a:t> </a:t>
            </a:r>
            <a:r>
              <a:rPr lang="cs-CZ" sz="2600" dirty="0" err="1" smtClean="0">
                <a:solidFill>
                  <a:srgbClr val="00B050"/>
                </a:solidFill>
              </a:rPr>
              <a:t>weh</a:t>
            </a:r>
            <a:r>
              <a:rPr lang="cs-CZ" sz="2600" dirty="0" smtClean="0">
                <a:solidFill>
                  <a:srgbClr val="00B050"/>
                </a:solidFill>
              </a:rPr>
              <a:t>.</a:t>
            </a:r>
            <a:endParaRPr lang="cs-CZ" sz="2600" dirty="0">
              <a:solidFill>
                <a:srgbClr val="00B05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58605" y="4437112"/>
            <a:ext cx="7632848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rgbClr val="CC6600"/>
                </a:solidFill>
              </a:rPr>
              <a:t>       </a:t>
            </a:r>
            <a:r>
              <a:rPr lang="cs-CZ" sz="2600" dirty="0" err="1" smtClean="0">
                <a:solidFill>
                  <a:srgbClr val="CC6600"/>
                </a:solidFill>
              </a:rPr>
              <a:t>Meine</a:t>
            </a:r>
            <a:r>
              <a:rPr lang="cs-CZ" sz="2600" dirty="0" smtClean="0">
                <a:solidFill>
                  <a:srgbClr val="CC6600"/>
                </a:solidFill>
              </a:rPr>
              <a:t> </a:t>
            </a:r>
            <a:r>
              <a:rPr lang="cs-CZ" sz="2600" dirty="0" err="1" smtClean="0">
                <a:solidFill>
                  <a:srgbClr val="CC6600"/>
                </a:solidFill>
              </a:rPr>
              <a:t>Nase</a:t>
            </a:r>
            <a:r>
              <a:rPr lang="cs-CZ" sz="2600" dirty="0" smtClean="0">
                <a:solidFill>
                  <a:srgbClr val="CC6600"/>
                </a:solidFill>
              </a:rPr>
              <a:t> </a:t>
            </a:r>
            <a:r>
              <a:rPr lang="cs-CZ" sz="2600" b="1" dirty="0" err="1" smtClean="0">
                <a:solidFill>
                  <a:srgbClr val="CC6600"/>
                </a:solidFill>
              </a:rPr>
              <a:t>tut</a:t>
            </a:r>
            <a:r>
              <a:rPr lang="cs-CZ" sz="2600" dirty="0">
                <a:solidFill>
                  <a:srgbClr val="CC6600"/>
                </a:solidFill>
              </a:rPr>
              <a:t> </a:t>
            </a:r>
            <a:r>
              <a:rPr lang="cs-CZ" sz="2600" dirty="0" err="1" smtClean="0">
                <a:solidFill>
                  <a:srgbClr val="CC6600"/>
                </a:solidFill>
              </a:rPr>
              <a:t>mir</a:t>
            </a:r>
            <a:r>
              <a:rPr lang="cs-CZ" sz="2600" dirty="0" smtClean="0">
                <a:solidFill>
                  <a:srgbClr val="CC6600"/>
                </a:solidFill>
              </a:rPr>
              <a:t> </a:t>
            </a:r>
            <a:r>
              <a:rPr lang="cs-CZ" sz="2600" dirty="0" err="1" smtClean="0">
                <a:solidFill>
                  <a:srgbClr val="CC6600"/>
                </a:solidFill>
              </a:rPr>
              <a:t>weh</a:t>
            </a:r>
            <a:r>
              <a:rPr lang="cs-CZ" sz="2600" dirty="0" smtClean="0">
                <a:solidFill>
                  <a:srgbClr val="CC6600"/>
                </a:solidFill>
              </a:rPr>
              <a:t>.</a:t>
            </a:r>
            <a:endParaRPr lang="cs-CZ" sz="2600" dirty="0">
              <a:solidFill>
                <a:srgbClr val="CC660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58605" y="5373216"/>
            <a:ext cx="763284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      Mein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Bauch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b="1" dirty="0" err="1" smtClean="0">
                <a:solidFill>
                  <a:schemeClr val="accent2">
                    <a:lumMod val="75000"/>
                  </a:schemeClr>
                </a:solidFill>
              </a:rPr>
              <a:t>tut</a:t>
            </a:r>
            <a:r>
              <a:rPr lang="cs-CZ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mir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weh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004Y94IT\MP9004243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504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94Q7K3JI\MC9002871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" y="3356992"/>
            <a:ext cx="1034618" cy="117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echova\AppData\Local\Microsoft\Windows\Temporary Internet Files\Content.IE5\004Y94IT\MC9004115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" y="4437113"/>
            <a:ext cx="9684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echova\AppData\Local\Microsoft\Windows\Temporary Internet Files\Content.IE5\004Y94IT\MP90043079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313" y="5439641"/>
            <a:ext cx="792089" cy="7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644008" y="2762926"/>
            <a:ext cx="792088" cy="39604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4638663" y="3746268"/>
            <a:ext cx="792088" cy="39604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4697657" y="4707143"/>
            <a:ext cx="792088" cy="39604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4724400" y="5604450"/>
            <a:ext cx="792088" cy="39604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92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9257" y="1628800"/>
            <a:ext cx="8651304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dirty="0" err="1" smtClean="0"/>
              <a:t>die</a:t>
            </a:r>
            <a:r>
              <a:rPr lang="cs-CZ" sz="3000" dirty="0" smtClean="0"/>
              <a:t> </a:t>
            </a:r>
            <a:r>
              <a:rPr lang="cs-CZ" sz="3000" dirty="0" err="1" smtClean="0"/>
              <a:t>Krankheit</a:t>
            </a:r>
            <a:r>
              <a:rPr lang="cs-CZ" sz="3000" dirty="0" smtClean="0"/>
              <a:t>  = nemoc         </a:t>
            </a:r>
            <a:r>
              <a:rPr lang="cs-CZ" sz="3000" dirty="0" err="1" smtClean="0"/>
              <a:t>die</a:t>
            </a:r>
            <a:r>
              <a:rPr lang="cs-CZ" sz="3000" dirty="0" smtClean="0"/>
              <a:t> </a:t>
            </a:r>
            <a:r>
              <a:rPr lang="cs-CZ" sz="3000" dirty="0" err="1" smtClean="0"/>
              <a:t>Gesundheit</a:t>
            </a:r>
            <a:r>
              <a:rPr lang="cs-CZ" sz="3000" dirty="0" smtClean="0"/>
              <a:t>  = zdraví</a:t>
            </a:r>
          </a:p>
          <a:p>
            <a:pPr marL="0" indent="0">
              <a:buNone/>
            </a:pPr>
            <a:r>
              <a:rPr lang="cs-CZ" sz="3000" dirty="0" err="1" smtClean="0"/>
              <a:t>Ich</a:t>
            </a:r>
            <a:r>
              <a:rPr lang="cs-CZ" sz="3000" dirty="0" smtClean="0"/>
              <a:t> bin </a:t>
            </a:r>
            <a:r>
              <a:rPr lang="cs-CZ" sz="3000" dirty="0" err="1" smtClean="0"/>
              <a:t>gesund</a:t>
            </a:r>
            <a:r>
              <a:rPr lang="cs-CZ" sz="3000" dirty="0" smtClean="0"/>
              <a:t>. Jsem zdravý.</a:t>
            </a:r>
          </a:p>
          <a:p>
            <a:pPr marL="0" indent="0">
              <a:buNone/>
            </a:pPr>
            <a:r>
              <a:rPr lang="cs-CZ" sz="3000" dirty="0" err="1" smtClean="0"/>
              <a:t>Ich</a:t>
            </a:r>
            <a:r>
              <a:rPr lang="cs-CZ" sz="3000" dirty="0" smtClean="0"/>
              <a:t> bin </a:t>
            </a:r>
            <a:r>
              <a:rPr lang="cs-CZ" sz="3000" dirty="0" err="1" smtClean="0"/>
              <a:t>krank</a:t>
            </a:r>
            <a:r>
              <a:rPr lang="cs-CZ" sz="3000" dirty="0" smtClean="0"/>
              <a:t>. Jsem nemocný.</a:t>
            </a:r>
          </a:p>
          <a:p>
            <a:pPr marL="0" indent="0">
              <a:buNone/>
            </a:pPr>
            <a:r>
              <a:rPr lang="cs-CZ" sz="3000" dirty="0" err="1" smtClean="0"/>
              <a:t>Ich</a:t>
            </a:r>
            <a:r>
              <a:rPr lang="cs-CZ" sz="3000" dirty="0" smtClean="0"/>
              <a:t> </a:t>
            </a:r>
            <a:r>
              <a:rPr lang="cs-CZ" sz="3000" dirty="0" err="1" smtClean="0"/>
              <a:t>fühle</a:t>
            </a:r>
            <a:r>
              <a:rPr lang="cs-CZ" sz="3000" dirty="0" smtClean="0"/>
              <a:t> </a:t>
            </a:r>
            <a:r>
              <a:rPr lang="cs-CZ" sz="3000" dirty="0" err="1" smtClean="0"/>
              <a:t>mich</a:t>
            </a:r>
            <a:r>
              <a:rPr lang="cs-CZ" sz="3000" dirty="0" smtClean="0"/>
              <a:t> gut / </a:t>
            </a:r>
            <a:r>
              <a:rPr lang="cs-CZ" sz="3000" dirty="0" err="1" smtClean="0"/>
              <a:t>wohl</a:t>
            </a:r>
            <a:r>
              <a:rPr lang="cs-CZ" sz="3000" dirty="0" smtClean="0"/>
              <a:t>. Cítím se dobře.</a:t>
            </a:r>
          </a:p>
          <a:p>
            <a:pPr marL="0" indent="0">
              <a:buNone/>
            </a:pPr>
            <a:r>
              <a:rPr lang="cs-CZ" sz="3000" dirty="0" err="1" smtClean="0"/>
              <a:t>Ich</a:t>
            </a:r>
            <a:r>
              <a:rPr lang="cs-CZ" sz="3000" dirty="0" smtClean="0"/>
              <a:t> </a:t>
            </a:r>
            <a:r>
              <a:rPr lang="cs-CZ" sz="3000" dirty="0" err="1"/>
              <a:t>fühle</a:t>
            </a:r>
            <a:r>
              <a:rPr lang="cs-CZ" sz="3000" dirty="0"/>
              <a:t> </a:t>
            </a:r>
            <a:r>
              <a:rPr lang="cs-CZ" sz="3000" dirty="0" err="1" smtClean="0"/>
              <a:t>mich</a:t>
            </a:r>
            <a:r>
              <a:rPr lang="cs-CZ" sz="3000" dirty="0" smtClean="0"/>
              <a:t> </a:t>
            </a:r>
            <a:r>
              <a:rPr lang="cs-CZ" sz="3000" dirty="0" err="1" smtClean="0"/>
              <a:t>nicht</a:t>
            </a:r>
            <a:r>
              <a:rPr lang="cs-CZ" sz="3000" dirty="0" smtClean="0"/>
              <a:t> gut / </a:t>
            </a:r>
            <a:r>
              <a:rPr lang="cs-CZ" sz="3000" dirty="0" err="1" smtClean="0"/>
              <a:t>nicht</a:t>
            </a:r>
            <a:r>
              <a:rPr lang="cs-CZ" sz="3000" dirty="0" smtClean="0"/>
              <a:t> </a:t>
            </a:r>
            <a:r>
              <a:rPr lang="cs-CZ" sz="3000" dirty="0" err="1" smtClean="0"/>
              <a:t>wohl</a:t>
            </a:r>
            <a:r>
              <a:rPr lang="cs-CZ" sz="3000" dirty="0" smtClean="0"/>
              <a:t>. Necítím </a:t>
            </a:r>
            <a:r>
              <a:rPr lang="cs-CZ" sz="3000" dirty="0"/>
              <a:t>se dobře</a:t>
            </a:r>
            <a:r>
              <a:rPr lang="cs-CZ" sz="3000" dirty="0" smtClean="0"/>
              <a:t>.</a:t>
            </a:r>
          </a:p>
          <a:p>
            <a:pPr marL="0" indent="0">
              <a:buNone/>
            </a:pPr>
            <a:r>
              <a:rPr lang="cs-CZ" sz="3000" dirty="0" err="1" smtClean="0"/>
              <a:t>Ich</a:t>
            </a:r>
            <a:r>
              <a:rPr lang="cs-CZ" sz="3000" dirty="0" smtClean="0"/>
              <a:t> </a:t>
            </a:r>
            <a:r>
              <a:rPr lang="cs-CZ" sz="3000" dirty="0" err="1" smtClean="0"/>
              <a:t>muss</a:t>
            </a:r>
            <a:r>
              <a:rPr lang="cs-CZ" sz="3000" dirty="0" smtClean="0"/>
              <a:t> </a:t>
            </a:r>
            <a:r>
              <a:rPr lang="cs-CZ" sz="3000" dirty="0" err="1" smtClean="0"/>
              <a:t>zum</a:t>
            </a:r>
            <a:r>
              <a:rPr lang="cs-CZ" sz="3000" dirty="0" smtClean="0"/>
              <a:t> </a:t>
            </a:r>
            <a:r>
              <a:rPr lang="cs-CZ" sz="3000" dirty="0" err="1" smtClean="0"/>
              <a:t>Arzt</a:t>
            </a:r>
            <a:r>
              <a:rPr lang="cs-CZ" sz="3000" dirty="0" smtClean="0"/>
              <a:t> </a:t>
            </a:r>
            <a:r>
              <a:rPr lang="cs-CZ" sz="3000" dirty="0" err="1" smtClean="0"/>
              <a:t>gehen</a:t>
            </a:r>
            <a:r>
              <a:rPr lang="cs-CZ" sz="3000" dirty="0" smtClean="0"/>
              <a:t>. Musím jít k lékaři.</a:t>
            </a:r>
          </a:p>
          <a:p>
            <a:pPr marL="0" indent="0">
              <a:buNone/>
            </a:pPr>
            <a:r>
              <a:rPr lang="cs-CZ" sz="3000" dirty="0" err="1" smtClean="0"/>
              <a:t>Was</a:t>
            </a:r>
            <a:r>
              <a:rPr lang="cs-CZ" sz="3000" dirty="0" smtClean="0"/>
              <a:t> </a:t>
            </a:r>
            <a:r>
              <a:rPr lang="cs-CZ" sz="3000" dirty="0" err="1" smtClean="0"/>
              <a:t>tut</a:t>
            </a:r>
            <a:r>
              <a:rPr lang="cs-CZ" sz="3000" dirty="0" smtClean="0"/>
              <a:t> </a:t>
            </a:r>
            <a:r>
              <a:rPr lang="cs-CZ" sz="3000" dirty="0" err="1" smtClean="0"/>
              <a:t>dir</a:t>
            </a:r>
            <a:r>
              <a:rPr lang="cs-CZ" sz="3000" dirty="0" smtClean="0"/>
              <a:t> </a:t>
            </a:r>
            <a:r>
              <a:rPr lang="cs-CZ" sz="3000" dirty="0" err="1" smtClean="0"/>
              <a:t>weh</a:t>
            </a:r>
            <a:r>
              <a:rPr lang="cs-CZ" sz="3000" dirty="0" smtClean="0"/>
              <a:t>? Co tě bolí?</a:t>
            </a:r>
          </a:p>
          <a:p>
            <a:pPr marL="0" indent="0">
              <a:buNone/>
            </a:pPr>
            <a:r>
              <a:rPr lang="cs-CZ" sz="3000" dirty="0" smtClean="0"/>
              <a:t>Mein </a:t>
            </a:r>
            <a:r>
              <a:rPr lang="cs-CZ" sz="3000" dirty="0" err="1" smtClean="0"/>
              <a:t>Kopf</a:t>
            </a:r>
            <a:r>
              <a:rPr lang="cs-CZ" sz="3000" dirty="0" smtClean="0"/>
              <a:t> </a:t>
            </a:r>
            <a:r>
              <a:rPr lang="cs-CZ" sz="3000" dirty="0" err="1" smtClean="0"/>
              <a:t>tut</a:t>
            </a:r>
            <a:r>
              <a:rPr lang="cs-CZ" sz="3000" dirty="0" smtClean="0"/>
              <a:t> </a:t>
            </a:r>
            <a:r>
              <a:rPr lang="cs-CZ" sz="3000" dirty="0" err="1" smtClean="0"/>
              <a:t>mir</a:t>
            </a:r>
            <a:r>
              <a:rPr lang="cs-CZ" sz="3000" dirty="0" smtClean="0"/>
              <a:t> </a:t>
            </a:r>
            <a:r>
              <a:rPr lang="cs-CZ" sz="3000" dirty="0" err="1" smtClean="0"/>
              <a:t>weh</a:t>
            </a:r>
            <a:r>
              <a:rPr lang="cs-CZ" sz="3000" dirty="0" smtClean="0"/>
              <a:t>.         </a:t>
            </a:r>
            <a:r>
              <a:rPr lang="cs-CZ" sz="3000" dirty="0" err="1" smtClean="0"/>
              <a:t>Ich</a:t>
            </a:r>
            <a:r>
              <a:rPr lang="cs-CZ" sz="3000" dirty="0" smtClean="0"/>
              <a:t> </a:t>
            </a:r>
            <a:r>
              <a:rPr lang="cs-CZ" sz="3000" dirty="0" err="1" smtClean="0"/>
              <a:t>habe</a:t>
            </a:r>
            <a:r>
              <a:rPr lang="cs-CZ" sz="3000" dirty="0" smtClean="0"/>
              <a:t> </a:t>
            </a:r>
            <a:r>
              <a:rPr lang="cs-CZ" sz="3000" dirty="0" err="1" smtClean="0"/>
              <a:t>Kopfschmerzen</a:t>
            </a:r>
            <a:r>
              <a:rPr lang="cs-CZ" sz="3000" dirty="0" smtClean="0"/>
              <a:t>.</a:t>
            </a:r>
          </a:p>
          <a:p>
            <a:pPr marL="0" indent="0">
              <a:buNone/>
            </a:pPr>
            <a:r>
              <a:rPr lang="cs-CZ" sz="3000" dirty="0" err="1" smtClean="0"/>
              <a:t>Ich</a:t>
            </a:r>
            <a:r>
              <a:rPr lang="cs-CZ" sz="3000" dirty="0" smtClean="0"/>
              <a:t> </a:t>
            </a:r>
            <a:r>
              <a:rPr lang="cs-CZ" sz="3000" dirty="0" err="1" smtClean="0"/>
              <a:t>habe</a:t>
            </a:r>
            <a:r>
              <a:rPr lang="cs-CZ" sz="3000" dirty="0" smtClean="0"/>
              <a:t> </a:t>
            </a:r>
            <a:r>
              <a:rPr lang="cs-CZ" sz="3000" dirty="0" err="1" smtClean="0"/>
              <a:t>Fieber</a:t>
            </a:r>
            <a:r>
              <a:rPr lang="cs-CZ" sz="3000" dirty="0" smtClean="0"/>
              <a:t>. Mám horečku.</a:t>
            </a:r>
          </a:p>
          <a:p>
            <a:pPr marL="0" indent="0">
              <a:buNone/>
            </a:pPr>
            <a:r>
              <a:rPr lang="cs-CZ" sz="3000" dirty="0" err="1" smtClean="0"/>
              <a:t>Ich</a:t>
            </a:r>
            <a:r>
              <a:rPr lang="cs-CZ" sz="3000" dirty="0" smtClean="0"/>
              <a:t> </a:t>
            </a:r>
            <a:r>
              <a:rPr lang="cs-CZ" sz="3000" dirty="0" err="1" smtClean="0"/>
              <a:t>muss</a:t>
            </a:r>
            <a:r>
              <a:rPr lang="cs-CZ" sz="3000" dirty="0" smtClean="0"/>
              <a:t> </a:t>
            </a:r>
            <a:r>
              <a:rPr lang="cs-CZ" sz="3000" dirty="0" err="1" smtClean="0"/>
              <a:t>die</a:t>
            </a:r>
            <a:r>
              <a:rPr lang="cs-CZ" sz="3000" dirty="0" smtClean="0"/>
              <a:t> Medikamente </a:t>
            </a:r>
            <a:r>
              <a:rPr lang="cs-CZ" sz="3000" dirty="0" err="1" smtClean="0"/>
              <a:t>nehmen</a:t>
            </a:r>
            <a:r>
              <a:rPr lang="cs-CZ" sz="3000" dirty="0" smtClean="0"/>
              <a:t>. Musím brát léky.</a:t>
            </a:r>
          </a:p>
          <a:p>
            <a:pPr marL="0" indent="0">
              <a:buNone/>
            </a:pPr>
            <a:r>
              <a:rPr lang="cs-CZ" sz="3000" dirty="0" err="1" smtClean="0"/>
              <a:t>Ich</a:t>
            </a:r>
            <a:r>
              <a:rPr lang="cs-CZ" sz="3000" dirty="0" smtClean="0"/>
              <a:t> </a:t>
            </a:r>
            <a:r>
              <a:rPr lang="cs-CZ" sz="3000" dirty="0" err="1" smtClean="0"/>
              <a:t>muss</a:t>
            </a:r>
            <a:r>
              <a:rPr lang="cs-CZ" sz="3000" dirty="0" smtClean="0"/>
              <a:t> </a:t>
            </a:r>
            <a:r>
              <a:rPr lang="cs-CZ" sz="3000" dirty="0" err="1" smtClean="0"/>
              <a:t>im</a:t>
            </a:r>
            <a:r>
              <a:rPr lang="cs-CZ" sz="3000" dirty="0" smtClean="0"/>
              <a:t> </a:t>
            </a:r>
            <a:r>
              <a:rPr lang="cs-CZ" sz="3000" dirty="0" err="1" smtClean="0"/>
              <a:t>Bett</a:t>
            </a:r>
            <a:r>
              <a:rPr lang="cs-CZ" sz="3000" dirty="0" smtClean="0"/>
              <a:t> </a:t>
            </a:r>
            <a:r>
              <a:rPr lang="cs-CZ" sz="3000" dirty="0" err="1" smtClean="0"/>
              <a:t>bleiben</a:t>
            </a:r>
            <a:r>
              <a:rPr lang="cs-CZ" sz="3000" dirty="0" smtClean="0"/>
              <a:t>. Musím zůstat v posteli.</a:t>
            </a:r>
            <a:endParaRPr lang="cs-CZ" sz="3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260648"/>
            <a:ext cx="8568952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WICHTIG 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004Y94IT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63" y="152706"/>
            <a:ext cx="1358881" cy="13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chova\AppData\Local\Microsoft\Windows\Temporary Internet Files\Content.IE5\004Y94IT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2707"/>
            <a:ext cx="1358881" cy="13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ásobení 1"/>
          <p:cNvSpPr/>
          <p:nvPr/>
        </p:nvSpPr>
        <p:spPr>
          <a:xfrm>
            <a:off x="3756295" y="1511588"/>
            <a:ext cx="709736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3794885" y="4657600"/>
            <a:ext cx="632556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Jechova\AppData\Local\Microsoft\Windows\Temporary Internet Files\Content.IE5\004Y94IT\MC90035900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13" y="5880650"/>
            <a:ext cx="1586575" cy="9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2WD72609\MC9002990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7" y="440370"/>
            <a:ext cx="1227685" cy="9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94Q7K3JI\MC90005339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37" y="2159659"/>
            <a:ext cx="1089391" cy="121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echova\AppData\Local\Microsoft\Windows\Temporary Internet Files\Content.IE5\2WD72609\MP9004222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21" y="3286197"/>
            <a:ext cx="1940587" cy="29094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DIE KRANKHEIT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755576" y="1625482"/>
            <a:ext cx="3672408" cy="8532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0070C0"/>
                </a:solidFill>
              </a:rPr>
              <a:t>die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Grippe</a:t>
            </a:r>
            <a:r>
              <a:rPr lang="cs-CZ" sz="2800" dirty="0" smtClean="0">
                <a:solidFill>
                  <a:srgbClr val="0070C0"/>
                </a:solidFill>
              </a:rPr>
              <a:t> = chřipka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91780" y="2840886"/>
            <a:ext cx="367240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 Angina = angína</a:t>
            </a: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716016" y="1726528"/>
            <a:ext cx="3672408" cy="8749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76B531"/>
                </a:solidFill>
              </a:rPr>
              <a:t>die</a:t>
            </a:r>
            <a:r>
              <a:rPr lang="cs-CZ" sz="2800" dirty="0" smtClean="0">
                <a:solidFill>
                  <a:srgbClr val="76B531"/>
                </a:solidFill>
              </a:rPr>
              <a:t> </a:t>
            </a:r>
            <a:r>
              <a:rPr lang="cs-CZ" sz="2800" dirty="0" err="1" smtClean="0">
                <a:solidFill>
                  <a:srgbClr val="76B531"/>
                </a:solidFill>
              </a:rPr>
              <a:t>Allergie</a:t>
            </a:r>
            <a:r>
              <a:rPr lang="cs-CZ" sz="2800" dirty="0" smtClean="0">
                <a:solidFill>
                  <a:srgbClr val="76B531"/>
                </a:solidFill>
              </a:rPr>
              <a:t> = alergie</a:t>
            </a:r>
            <a:endParaRPr lang="cs-CZ" sz="2800" dirty="0">
              <a:solidFill>
                <a:srgbClr val="76B53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95536" y="4869160"/>
            <a:ext cx="4968532" cy="8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7030A0"/>
                </a:solidFill>
              </a:rPr>
              <a:t>der </a:t>
            </a:r>
            <a:r>
              <a:rPr lang="cs-CZ" sz="2800" dirty="0" err="1" smtClean="0">
                <a:solidFill>
                  <a:srgbClr val="7030A0"/>
                </a:solidFill>
              </a:rPr>
              <a:t>Schnupfen</a:t>
            </a:r>
            <a:r>
              <a:rPr lang="cs-CZ" sz="2800" dirty="0" smtClean="0">
                <a:solidFill>
                  <a:srgbClr val="7030A0"/>
                </a:solidFill>
              </a:rPr>
              <a:t> = rýma</a:t>
            </a:r>
            <a:endParaRPr lang="cs-CZ" sz="2800" dirty="0">
              <a:solidFill>
                <a:srgbClr val="7030A0"/>
              </a:solidFill>
            </a:endParaRPr>
          </a:p>
        </p:txBody>
      </p:sp>
      <p:pic>
        <p:nvPicPr>
          <p:cNvPr id="1029" name="Picture 5" descr="C:\Users\Jechova\AppData\Local\Microsoft\Windows\Temporary Internet Files\Content.IE5\SPAA2J0A\MC9003474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172"/>
            <a:ext cx="1813255" cy="14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94Q7K3JI\MP90042761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9" y="2601486"/>
            <a:ext cx="1835696" cy="19888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1799712" y="3884343"/>
            <a:ext cx="4752508" cy="8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accent6">
                    <a:lumMod val="75000"/>
                  </a:schemeClr>
                </a:solidFill>
              </a:rPr>
              <a:t>die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accent6">
                    <a:lumMod val="75000"/>
                  </a:schemeClr>
                </a:solidFill>
              </a:rPr>
              <a:t>Erkältung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 = nachlazení</a:t>
            </a: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943718" y="5861248"/>
            <a:ext cx="4968532" cy="8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0070C0"/>
                </a:solidFill>
              </a:rPr>
              <a:t>der </a:t>
            </a:r>
            <a:r>
              <a:rPr lang="cs-CZ" sz="2800" dirty="0" err="1" smtClean="0">
                <a:solidFill>
                  <a:srgbClr val="0070C0"/>
                </a:solidFill>
              </a:rPr>
              <a:t>Husten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smtClean="0">
                <a:solidFill>
                  <a:srgbClr val="0070C0"/>
                </a:solidFill>
              </a:rPr>
              <a:t>= kašel</a:t>
            </a:r>
            <a:endParaRPr lang="cs-CZ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b="1" dirty="0" smtClean="0">
                <a:solidFill>
                  <a:srgbClr val="00B050"/>
                </a:solidFill>
              </a:rPr>
              <a:t>horečka                     </a:t>
            </a:r>
            <a:r>
              <a:rPr lang="cs-CZ" b="1" dirty="0" smtClean="0">
                <a:solidFill>
                  <a:srgbClr val="CC6600"/>
                </a:solidFill>
              </a:rPr>
              <a:t>angína</a:t>
            </a:r>
            <a:r>
              <a:rPr lang="cs-CZ" b="1" dirty="0" smtClean="0"/>
              <a:t>                 </a:t>
            </a:r>
            <a:r>
              <a:rPr lang="cs-CZ" b="1" dirty="0" smtClean="0">
                <a:solidFill>
                  <a:srgbClr val="FF0000"/>
                </a:solidFill>
              </a:rPr>
              <a:t>nemoc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      </a:t>
            </a:r>
            <a:r>
              <a:rPr lang="cs-CZ" b="1" dirty="0" smtClean="0">
                <a:solidFill>
                  <a:srgbClr val="FFC000"/>
                </a:solidFill>
              </a:rPr>
              <a:t> lékař                 </a:t>
            </a:r>
            <a:r>
              <a:rPr lang="cs-CZ" b="1" dirty="0" smtClean="0">
                <a:solidFill>
                  <a:srgbClr val="7030A0"/>
                </a:solidFill>
              </a:rPr>
              <a:t>chřipka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B0F0"/>
                </a:solidFill>
              </a:rPr>
              <a:t>zdraví</a:t>
            </a:r>
            <a:r>
              <a:rPr lang="cs-CZ" b="1" dirty="0" smtClean="0"/>
              <a:t>      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rýma</a:t>
            </a:r>
            <a:r>
              <a:rPr lang="cs-CZ" b="1" dirty="0" smtClean="0"/>
              <a:t>                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Necítím se dobře.</a:t>
            </a:r>
          </a:p>
          <a:p>
            <a:pPr marL="0" indent="0">
              <a:buNone/>
            </a:pPr>
            <a:r>
              <a:rPr lang="cs-CZ" b="1" dirty="0" smtClean="0"/>
              <a:t>                           </a:t>
            </a:r>
            <a:r>
              <a:rPr lang="cs-CZ" b="1" dirty="0" smtClean="0">
                <a:solidFill>
                  <a:srgbClr val="FF0066"/>
                </a:solidFill>
              </a:rPr>
              <a:t>Mám bolesti hlavy.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76B531"/>
                </a:solidFill>
              </a:rPr>
              <a:t>Musím jít k lékaři.                            </a:t>
            </a:r>
            <a:r>
              <a:rPr lang="cs-CZ" b="1" dirty="0" smtClean="0">
                <a:solidFill>
                  <a:srgbClr val="0070C0"/>
                </a:solidFill>
              </a:rPr>
              <a:t>Co tě bolí?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                </a:t>
            </a:r>
            <a:r>
              <a:rPr lang="cs-CZ" b="1" dirty="0" smtClean="0">
                <a:solidFill>
                  <a:srgbClr val="CC3300"/>
                </a:solidFill>
              </a:rPr>
              <a:t>Musím brát léky.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n</a:t>
            </a:r>
            <a:r>
              <a:rPr lang="cs-CZ" b="1" dirty="0" smtClean="0">
                <a:solidFill>
                  <a:srgbClr val="C00000"/>
                </a:solidFill>
              </a:rPr>
              <a:t>achlazení</a:t>
            </a:r>
            <a:r>
              <a:rPr lang="cs-CZ" b="1" dirty="0" smtClean="0"/>
              <a:t>            </a:t>
            </a:r>
            <a:r>
              <a:rPr lang="cs-CZ" b="1" dirty="0" smtClean="0">
                <a:solidFill>
                  <a:srgbClr val="DD1DCF"/>
                </a:solidFill>
              </a:rPr>
              <a:t>Jsem nemocný/á.</a:t>
            </a:r>
          </a:p>
          <a:p>
            <a:pPr marL="0" indent="0">
              <a:buNone/>
            </a:pPr>
            <a:r>
              <a:rPr lang="cs-CZ" b="1" dirty="0" smtClean="0"/>
              <a:t>   </a:t>
            </a:r>
            <a:r>
              <a:rPr lang="cs-CZ" b="1" dirty="0" smtClean="0">
                <a:solidFill>
                  <a:srgbClr val="FFC000"/>
                </a:solidFill>
              </a:rPr>
              <a:t>Musím zůstat v posteli.              </a:t>
            </a:r>
            <a:r>
              <a:rPr lang="cs-CZ" b="1" dirty="0" smtClean="0">
                <a:solidFill>
                  <a:srgbClr val="00B050"/>
                </a:solidFill>
              </a:rPr>
              <a:t>Jsem zdravý/á.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ÜBERSETZE!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004Y94IT\MM9002545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2WD72609\MC9003118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54862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9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AA4C26"/>
                </a:solidFill>
              </a:rPr>
              <a:t>ERGÄNZE!</a:t>
            </a:r>
            <a:endParaRPr lang="cs-CZ" b="1" dirty="0">
              <a:solidFill>
                <a:srgbClr val="AA4C26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40170" y="1916832"/>
            <a:ext cx="8352928" cy="4536504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chemeClr val="tx1"/>
                </a:solidFill>
              </a:rPr>
              <a:t>Ich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fühle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mich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nicht</a:t>
            </a:r>
            <a:r>
              <a:rPr lang="cs-CZ" sz="3200" dirty="0" smtClean="0">
                <a:solidFill>
                  <a:schemeClr val="tx1"/>
                </a:solidFill>
              </a:rPr>
              <a:t>        .             Hand                     </a:t>
            </a:r>
            <a:r>
              <a:rPr lang="cs-CZ" sz="3200" dirty="0" err="1" smtClean="0">
                <a:solidFill>
                  <a:schemeClr val="tx1"/>
                </a:solidFill>
              </a:rPr>
              <a:t>mir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weh</a:t>
            </a:r>
            <a:r>
              <a:rPr lang="cs-CZ" sz="3200" dirty="0" smtClean="0">
                <a:solidFill>
                  <a:schemeClr val="tx1"/>
                </a:solidFill>
              </a:rPr>
              <a:t>.  </a:t>
            </a:r>
            <a:r>
              <a:rPr lang="cs-CZ" sz="3200" dirty="0" err="1" smtClean="0">
                <a:solidFill>
                  <a:schemeClr val="tx1"/>
                </a:solidFill>
              </a:rPr>
              <a:t>Ich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habe</a:t>
            </a:r>
            <a:r>
              <a:rPr lang="cs-CZ" sz="3200" dirty="0" smtClean="0">
                <a:solidFill>
                  <a:schemeClr val="tx1"/>
                </a:solidFill>
              </a:rPr>
              <a:t> in der </a:t>
            </a:r>
            <a:r>
              <a:rPr lang="cs-CZ" sz="3200" dirty="0" err="1" smtClean="0">
                <a:solidFill>
                  <a:schemeClr val="tx1"/>
                </a:solidFill>
              </a:rPr>
              <a:t>Sportstunde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einen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Unfall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r>
              <a:rPr lang="cs-CZ" sz="3200" dirty="0" err="1" smtClean="0">
                <a:solidFill>
                  <a:schemeClr val="tx1"/>
                </a:solidFill>
              </a:rPr>
              <a:t>Ich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muss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zum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smtClean="0">
                <a:solidFill>
                  <a:schemeClr val="tx1"/>
                </a:solidFill>
              </a:rPr>
              <a:t>           </a:t>
            </a:r>
            <a:r>
              <a:rPr lang="cs-CZ" sz="3200" dirty="0" err="1" smtClean="0">
                <a:solidFill>
                  <a:schemeClr val="tx1"/>
                </a:solidFill>
              </a:rPr>
              <a:t>gehen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r>
              <a:rPr lang="cs-CZ" sz="3200" dirty="0" err="1" smtClean="0">
                <a:solidFill>
                  <a:schemeClr val="tx1"/>
                </a:solidFill>
              </a:rPr>
              <a:t>Meine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Schwester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ist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auch</a:t>
            </a:r>
            <a:r>
              <a:rPr lang="cs-CZ" sz="3200" dirty="0" smtClean="0">
                <a:solidFill>
                  <a:schemeClr val="tx1"/>
                </a:solidFill>
              </a:rPr>
              <a:t>                . </a:t>
            </a:r>
            <a:r>
              <a:rPr lang="cs-CZ" sz="3200" dirty="0" err="1" smtClean="0">
                <a:solidFill>
                  <a:schemeClr val="tx1"/>
                </a:solidFill>
              </a:rPr>
              <a:t>Ihr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Kopf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und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Hals</a:t>
            </a:r>
            <a:r>
              <a:rPr lang="cs-CZ" sz="3200" dirty="0" smtClean="0">
                <a:solidFill>
                  <a:schemeClr val="tx1"/>
                </a:solidFill>
              </a:rPr>
              <a:t>             </a:t>
            </a:r>
            <a:r>
              <a:rPr lang="cs-CZ" sz="3200" dirty="0" smtClean="0">
                <a:solidFill>
                  <a:schemeClr val="tx1"/>
                </a:solidFill>
              </a:rPr>
              <a:t>      </a:t>
            </a:r>
          </a:p>
          <a:p>
            <a:pPr algn="ctr"/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smtClean="0">
                <a:solidFill>
                  <a:schemeClr val="tx1"/>
                </a:solidFill>
              </a:rPr>
              <a:t>          </a:t>
            </a:r>
            <a:r>
              <a:rPr lang="cs-CZ" sz="3200" dirty="0" err="1" smtClean="0">
                <a:solidFill>
                  <a:schemeClr val="tx1"/>
                </a:solidFill>
              </a:rPr>
              <a:t>ihr</a:t>
            </a:r>
            <a:r>
              <a:rPr lang="cs-CZ" sz="3200" dirty="0" smtClean="0">
                <a:solidFill>
                  <a:schemeClr val="tx1"/>
                </a:solidFill>
              </a:rPr>
              <a:t>  </a:t>
            </a:r>
            <a:r>
              <a:rPr lang="cs-CZ" sz="3200" dirty="0" err="1" smtClean="0">
                <a:solidFill>
                  <a:schemeClr val="tx1"/>
                </a:solidFill>
              </a:rPr>
              <a:t>weh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r>
              <a:rPr lang="cs-CZ" sz="3200" dirty="0" err="1" smtClean="0">
                <a:solidFill>
                  <a:schemeClr val="tx1"/>
                </a:solidFill>
              </a:rPr>
              <a:t>Sie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hat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auch</a:t>
            </a:r>
            <a:r>
              <a:rPr lang="cs-CZ" sz="3200" dirty="0" smtClean="0">
                <a:solidFill>
                  <a:schemeClr val="tx1"/>
                </a:solidFill>
              </a:rPr>
              <a:t>               </a:t>
            </a:r>
            <a:r>
              <a:rPr lang="cs-CZ" sz="3200" dirty="0" err="1" smtClean="0">
                <a:solidFill>
                  <a:schemeClr val="tx1"/>
                </a:solidFill>
              </a:rPr>
              <a:t>und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muss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im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Bett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liegen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r>
              <a:rPr lang="cs-CZ" sz="3200" dirty="0" err="1" smtClean="0">
                <a:solidFill>
                  <a:schemeClr val="tx1"/>
                </a:solidFill>
              </a:rPr>
              <a:t>Vielleicht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hat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sie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Grippe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r>
              <a:rPr lang="cs-CZ" sz="3200" dirty="0" err="1" smtClean="0">
                <a:solidFill>
                  <a:schemeClr val="tx1"/>
                </a:solidFill>
              </a:rPr>
              <a:t>Sie</a:t>
            </a:r>
            <a:r>
              <a:rPr lang="cs-CZ" sz="3200" dirty="0" smtClean="0">
                <a:solidFill>
                  <a:schemeClr val="tx1"/>
                </a:solidFill>
              </a:rPr>
              <a:t> kann </a:t>
            </a:r>
            <a:r>
              <a:rPr lang="cs-CZ" sz="3200" dirty="0" err="1" smtClean="0">
                <a:solidFill>
                  <a:schemeClr val="tx1"/>
                </a:solidFill>
              </a:rPr>
              <a:t>nicht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zur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Schule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gehen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52120" y="2424346"/>
            <a:ext cx="1080120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740352" y="2424346"/>
            <a:ext cx="864096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995936" y="4005064"/>
            <a:ext cx="1296144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99592" y="4437112"/>
            <a:ext cx="864096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436096" y="4365104"/>
            <a:ext cx="1223299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40170" y="1340768"/>
            <a:ext cx="8198918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600" dirty="0" smtClean="0">
                <a:solidFill>
                  <a:srgbClr val="0070C0"/>
                </a:solidFill>
              </a:rPr>
              <a:t>       </a:t>
            </a:r>
            <a:r>
              <a:rPr lang="cs-CZ" sz="2600" dirty="0" err="1" smtClean="0">
                <a:solidFill>
                  <a:srgbClr val="0070C0"/>
                </a:solidFill>
              </a:rPr>
              <a:t>Arzt</a:t>
            </a:r>
            <a:r>
              <a:rPr lang="cs-CZ" sz="2600" dirty="0" smtClean="0">
                <a:solidFill>
                  <a:srgbClr val="0070C0"/>
                </a:solidFill>
              </a:rPr>
              <a:t>      </a:t>
            </a:r>
            <a:r>
              <a:rPr lang="cs-CZ" sz="2600" dirty="0" err="1" smtClean="0">
                <a:solidFill>
                  <a:srgbClr val="0070C0"/>
                </a:solidFill>
              </a:rPr>
              <a:t>krank</a:t>
            </a:r>
            <a:r>
              <a:rPr lang="cs-CZ" sz="2600" dirty="0" smtClean="0">
                <a:solidFill>
                  <a:srgbClr val="0070C0"/>
                </a:solidFill>
              </a:rPr>
              <a:t>       tun        gut     </a:t>
            </a:r>
            <a:r>
              <a:rPr lang="cs-CZ" sz="2600" dirty="0" err="1" smtClean="0">
                <a:solidFill>
                  <a:srgbClr val="0070C0"/>
                </a:solidFill>
              </a:rPr>
              <a:t>meine</a:t>
            </a:r>
            <a:r>
              <a:rPr lang="cs-CZ" sz="2600" dirty="0" smtClean="0">
                <a:solidFill>
                  <a:srgbClr val="0070C0"/>
                </a:solidFill>
              </a:rPr>
              <a:t>     </a:t>
            </a:r>
            <a:r>
              <a:rPr lang="cs-CZ" sz="2600" dirty="0" err="1" smtClean="0">
                <a:solidFill>
                  <a:srgbClr val="0070C0"/>
                </a:solidFill>
              </a:rPr>
              <a:t>tut</a:t>
            </a:r>
            <a:r>
              <a:rPr lang="cs-CZ" sz="2600" dirty="0" smtClean="0">
                <a:solidFill>
                  <a:srgbClr val="0070C0"/>
                </a:solidFill>
              </a:rPr>
              <a:t>      </a:t>
            </a:r>
            <a:r>
              <a:rPr lang="cs-CZ" sz="2600" dirty="0" err="1" smtClean="0">
                <a:solidFill>
                  <a:srgbClr val="0070C0"/>
                </a:solidFill>
              </a:rPr>
              <a:t>Fieber</a:t>
            </a:r>
            <a:endParaRPr lang="cs-CZ" sz="2600" dirty="0">
              <a:solidFill>
                <a:srgbClr val="0070C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860032" y="2424346"/>
            <a:ext cx="576064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8" name="Picture 2" descr="C:\Users\Jechova\AppData\Local\Microsoft\Windows\Temporary Internet Files\Content.IE5\2WD72609\MP9004265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1512168" cy="12687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640949" y="3405306"/>
            <a:ext cx="1080120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6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AA4C26"/>
                </a:solidFill>
              </a:rPr>
              <a:t>ERGÄNZE! DIE LÖSUNG.</a:t>
            </a:r>
            <a:endParaRPr lang="cs-CZ" b="1" dirty="0">
              <a:solidFill>
                <a:srgbClr val="AA4C26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40170" y="1916832"/>
            <a:ext cx="8352928" cy="4536504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chemeClr val="tx1"/>
                </a:solidFill>
              </a:rPr>
              <a:t>Ich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fühle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mich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nicht</a:t>
            </a:r>
            <a:r>
              <a:rPr lang="cs-CZ" sz="3200" dirty="0" smtClean="0">
                <a:solidFill>
                  <a:schemeClr val="tx1"/>
                </a:solidFill>
              </a:rPr>
              <a:t>  </a:t>
            </a:r>
            <a:r>
              <a:rPr lang="cs-CZ" sz="3200" b="1" dirty="0" smtClean="0">
                <a:solidFill>
                  <a:srgbClr val="C00000"/>
                </a:solidFill>
              </a:rPr>
              <a:t>gut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r>
              <a:rPr lang="cs-CZ" sz="3200" b="1" dirty="0" err="1" smtClean="0">
                <a:solidFill>
                  <a:srgbClr val="C00000"/>
                </a:solidFill>
              </a:rPr>
              <a:t>Meine</a:t>
            </a:r>
            <a:r>
              <a:rPr lang="cs-CZ" sz="3200" dirty="0" smtClean="0">
                <a:solidFill>
                  <a:schemeClr val="tx1"/>
                </a:solidFill>
              </a:rPr>
              <a:t>   Hand </a:t>
            </a:r>
            <a:r>
              <a:rPr lang="cs-CZ" sz="3200" b="1" dirty="0" err="1" smtClean="0">
                <a:solidFill>
                  <a:srgbClr val="C00000"/>
                </a:solidFill>
              </a:rPr>
              <a:t>tut</a:t>
            </a:r>
            <a:r>
              <a:rPr lang="cs-CZ" sz="3200" dirty="0" smtClean="0">
                <a:solidFill>
                  <a:schemeClr val="tx1"/>
                </a:solidFill>
              </a:rPr>
              <a:t>                    </a:t>
            </a:r>
            <a:r>
              <a:rPr lang="cs-CZ" sz="3200" dirty="0" err="1" smtClean="0">
                <a:solidFill>
                  <a:schemeClr val="tx1"/>
                </a:solidFill>
              </a:rPr>
              <a:t>mir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weh</a:t>
            </a:r>
            <a:r>
              <a:rPr lang="cs-CZ" sz="3200" dirty="0" smtClean="0">
                <a:solidFill>
                  <a:schemeClr val="tx1"/>
                </a:solidFill>
              </a:rPr>
              <a:t>.  </a:t>
            </a:r>
            <a:r>
              <a:rPr lang="cs-CZ" sz="3200" dirty="0" err="1" smtClean="0">
                <a:solidFill>
                  <a:schemeClr val="tx1"/>
                </a:solidFill>
              </a:rPr>
              <a:t>Ich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habe</a:t>
            </a:r>
            <a:r>
              <a:rPr lang="cs-CZ" sz="3200" dirty="0" smtClean="0">
                <a:solidFill>
                  <a:schemeClr val="tx1"/>
                </a:solidFill>
              </a:rPr>
              <a:t> in der </a:t>
            </a:r>
            <a:r>
              <a:rPr lang="cs-CZ" sz="3200" dirty="0" err="1" smtClean="0">
                <a:solidFill>
                  <a:schemeClr val="tx1"/>
                </a:solidFill>
              </a:rPr>
              <a:t>Sportstunde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einen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Unfall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r>
              <a:rPr lang="cs-CZ" sz="3200" dirty="0" err="1" smtClean="0">
                <a:solidFill>
                  <a:schemeClr val="tx1"/>
                </a:solidFill>
              </a:rPr>
              <a:t>Ich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muss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zum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rgbClr val="C00000"/>
                </a:solidFill>
              </a:rPr>
              <a:t>Arzt</a:t>
            </a:r>
            <a:r>
              <a:rPr lang="cs-CZ" sz="3200" dirty="0" smtClean="0">
                <a:solidFill>
                  <a:schemeClr val="tx1"/>
                </a:solidFill>
              </a:rPr>
              <a:t>  </a:t>
            </a:r>
            <a:r>
              <a:rPr lang="cs-CZ" sz="3200" dirty="0" err="1" smtClean="0">
                <a:solidFill>
                  <a:schemeClr val="tx1"/>
                </a:solidFill>
              </a:rPr>
              <a:t>gehen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r>
              <a:rPr lang="cs-CZ" sz="3200" dirty="0" err="1" smtClean="0">
                <a:solidFill>
                  <a:schemeClr val="tx1"/>
                </a:solidFill>
              </a:rPr>
              <a:t>Meine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Schwester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ist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auch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rgbClr val="C00000"/>
                </a:solidFill>
              </a:rPr>
              <a:t>krank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r>
              <a:rPr lang="cs-CZ" sz="3200" dirty="0" err="1" smtClean="0">
                <a:solidFill>
                  <a:schemeClr val="tx1"/>
                </a:solidFill>
              </a:rPr>
              <a:t>Ihr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Kopf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und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Hals</a:t>
            </a:r>
            <a:r>
              <a:rPr lang="cs-CZ" sz="3200" dirty="0" smtClean="0">
                <a:solidFill>
                  <a:schemeClr val="tx1"/>
                </a:solidFill>
              </a:rPr>
              <a:t>             </a:t>
            </a:r>
            <a:r>
              <a:rPr lang="cs-CZ" sz="3200" dirty="0" smtClean="0">
                <a:solidFill>
                  <a:schemeClr val="tx1"/>
                </a:solidFill>
              </a:rPr>
              <a:t>     </a:t>
            </a:r>
          </a:p>
          <a:p>
            <a:pPr algn="ctr"/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</a:rPr>
              <a:t>tun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ihr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weh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r>
              <a:rPr lang="cs-CZ" sz="3200" dirty="0" err="1" smtClean="0">
                <a:solidFill>
                  <a:schemeClr val="tx1"/>
                </a:solidFill>
              </a:rPr>
              <a:t>Sie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hat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auch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rgbClr val="C00000"/>
                </a:solidFill>
              </a:rPr>
              <a:t>Fieber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und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muss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im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Bett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liegen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r>
              <a:rPr lang="cs-CZ" sz="3200" dirty="0" err="1" smtClean="0">
                <a:solidFill>
                  <a:schemeClr val="tx1"/>
                </a:solidFill>
              </a:rPr>
              <a:t>Vielleicht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hat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sie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Grippe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r>
              <a:rPr lang="cs-CZ" sz="3200" dirty="0" err="1" smtClean="0">
                <a:solidFill>
                  <a:schemeClr val="tx1"/>
                </a:solidFill>
              </a:rPr>
              <a:t>Sie</a:t>
            </a:r>
            <a:r>
              <a:rPr lang="cs-CZ" sz="3200" dirty="0" smtClean="0">
                <a:solidFill>
                  <a:schemeClr val="tx1"/>
                </a:solidFill>
              </a:rPr>
              <a:t> kann </a:t>
            </a:r>
            <a:r>
              <a:rPr lang="cs-CZ" sz="3200" dirty="0" err="1" smtClean="0">
                <a:solidFill>
                  <a:schemeClr val="tx1"/>
                </a:solidFill>
              </a:rPr>
              <a:t>nicht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zur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Schule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gehen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94180" y="1340768"/>
            <a:ext cx="786625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600" dirty="0" smtClean="0">
                <a:solidFill>
                  <a:srgbClr val="0070C0"/>
                </a:solidFill>
              </a:rPr>
              <a:t>       </a:t>
            </a:r>
            <a:r>
              <a:rPr lang="cs-CZ" sz="2600" dirty="0" err="1" smtClean="0">
                <a:solidFill>
                  <a:srgbClr val="0070C0"/>
                </a:solidFill>
              </a:rPr>
              <a:t>Arzt</a:t>
            </a:r>
            <a:r>
              <a:rPr lang="cs-CZ" sz="2600" dirty="0" smtClean="0">
                <a:solidFill>
                  <a:srgbClr val="0070C0"/>
                </a:solidFill>
              </a:rPr>
              <a:t>      </a:t>
            </a:r>
            <a:r>
              <a:rPr lang="cs-CZ" sz="2600" dirty="0" err="1" smtClean="0">
                <a:solidFill>
                  <a:srgbClr val="0070C0"/>
                </a:solidFill>
              </a:rPr>
              <a:t>krank</a:t>
            </a:r>
            <a:r>
              <a:rPr lang="cs-CZ" sz="2600" dirty="0" smtClean="0">
                <a:solidFill>
                  <a:srgbClr val="0070C0"/>
                </a:solidFill>
              </a:rPr>
              <a:t>       tun        gut     </a:t>
            </a:r>
            <a:r>
              <a:rPr lang="cs-CZ" sz="2600" dirty="0" err="1" smtClean="0">
                <a:solidFill>
                  <a:srgbClr val="0070C0"/>
                </a:solidFill>
              </a:rPr>
              <a:t>meine</a:t>
            </a:r>
            <a:r>
              <a:rPr lang="cs-CZ" sz="2600" dirty="0" smtClean="0">
                <a:solidFill>
                  <a:srgbClr val="0070C0"/>
                </a:solidFill>
              </a:rPr>
              <a:t>     </a:t>
            </a:r>
            <a:r>
              <a:rPr lang="cs-CZ" sz="2600" dirty="0" err="1" smtClean="0">
                <a:solidFill>
                  <a:srgbClr val="0070C0"/>
                </a:solidFill>
              </a:rPr>
              <a:t>tut</a:t>
            </a:r>
            <a:r>
              <a:rPr lang="cs-CZ" sz="2600" dirty="0" smtClean="0">
                <a:solidFill>
                  <a:srgbClr val="0070C0"/>
                </a:solidFill>
              </a:rPr>
              <a:t>      </a:t>
            </a:r>
            <a:r>
              <a:rPr lang="cs-CZ" sz="2600" dirty="0" err="1" smtClean="0">
                <a:solidFill>
                  <a:srgbClr val="0070C0"/>
                </a:solidFill>
              </a:rPr>
              <a:t>Fieber</a:t>
            </a:r>
            <a:endParaRPr lang="cs-CZ" sz="26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Jechova\AppData\Local\Microsoft\Windows\Temporary Internet Files\Content.IE5\2WD72609\MP9004265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1512168" cy="12687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3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" y="286658"/>
            <a:ext cx="8229600" cy="9100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BEIM ARZT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SPAA2J0A\MC9003474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3" y="22083"/>
            <a:ext cx="74743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004Y94IT\MP9004265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557929" cy="3744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683568" y="1340768"/>
            <a:ext cx="7632848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bin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krank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fühle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mich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nicht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gut. Mein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Zahn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tut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mir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weh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cs-CZ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851920" y="2348880"/>
            <a:ext cx="5112567" cy="4437112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 err="1" smtClean="0">
                <a:solidFill>
                  <a:schemeClr val="tx1"/>
                </a:solidFill>
              </a:rPr>
              <a:t>Guten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Tag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cs-CZ" sz="2200" dirty="0" err="1" smtClean="0">
                <a:solidFill>
                  <a:schemeClr val="tx1"/>
                </a:solidFill>
              </a:rPr>
              <a:t>Guten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Tag</a:t>
            </a:r>
            <a:r>
              <a:rPr lang="cs-CZ" sz="2200" dirty="0" smtClean="0">
                <a:solidFill>
                  <a:schemeClr val="tx1"/>
                </a:solidFill>
              </a:rPr>
              <a:t>, Martin.</a:t>
            </a:r>
          </a:p>
          <a:p>
            <a:pPr algn="ctr"/>
            <a:r>
              <a:rPr lang="cs-CZ" sz="2200" dirty="0" err="1" smtClean="0">
                <a:solidFill>
                  <a:schemeClr val="tx1"/>
                </a:solidFill>
              </a:rPr>
              <a:t>Was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ist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denn</a:t>
            </a:r>
            <a:r>
              <a:rPr lang="cs-CZ" sz="2200" dirty="0" smtClean="0">
                <a:solidFill>
                  <a:schemeClr val="tx1"/>
                </a:solidFill>
              </a:rPr>
              <a:t> los?</a:t>
            </a:r>
          </a:p>
          <a:p>
            <a:pPr algn="ctr"/>
            <a:r>
              <a:rPr lang="cs-CZ" sz="2200" dirty="0" smtClean="0">
                <a:solidFill>
                  <a:schemeClr val="tx1"/>
                </a:solidFill>
              </a:rPr>
              <a:t>Mein </a:t>
            </a:r>
            <a:r>
              <a:rPr lang="cs-CZ" sz="2200" dirty="0" err="1" smtClean="0">
                <a:solidFill>
                  <a:schemeClr val="tx1"/>
                </a:solidFill>
              </a:rPr>
              <a:t>Zahn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tut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mir</a:t>
            </a:r>
            <a:r>
              <a:rPr lang="cs-CZ" sz="2200" dirty="0" smtClean="0">
                <a:solidFill>
                  <a:schemeClr val="tx1"/>
                </a:solidFill>
              </a:rPr>
              <a:t> so </a:t>
            </a:r>
            <a:r>
              <a:rPr lang="cs-CZ" sz="2200" dirty="0" err="1" smtClean="0">
                <a:solidFill>
                  <a:schemeClr val="tx1"/>
                </a:solidFill>
              </a:rPr>
              <a:t>weh</a:t>
            </a:r>
            <a:r>
              <a:rPr lang="cs-CZ" sz="2200" dirty="0" smtClean="0">
                <a:solidFill>
                  <a:schemeClr val="tx1"/>
                </a:solidFill>
              </a:rPr>
              <a:t>. </a:t>
            </a:r>
            <a:r>
              <a:rPr lang="cs-CZ" sz="2200" dirty="0" err="1" smtClean="0">
                <a:solidFill>
                  <a:schemeClr val="tx1"/>
                </a:solidFill>
              </a:rPr>
              <a:t>Ich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habe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auch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Kopfschmerzen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und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Halsschmerzen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cs-CZ" sz="2200" dirty="0" err="1" smtClean="0">
                <a:solidFill>
                  <a:schemeClr val="tx1"/>
                </a:solidFill>
              </a:rPr>
              <a:t>Hast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du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auch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Fieber</a:t>
            </a:r>
            <a:r>
              <a:rPr lang="cs-CZ" sz="22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cs-CZ" sz="2200" dirty="0" err="1" smtClean="0">
                <a:solidFill>
                  <a:schemeClr val="tx1"/>
                </a:solidFill>
              </a:rPr>
              <a:t>Ja</a:t>
            </a:r>
            <a:r>
              <a:rPr lang="cs-CZ" sz="2200" dirty="0" smtClean="0">
                <a:solidFill>
                  <a:schemeClr val="tx1"/>
                </a:solidFill>
              </a:rPr>
              <a:t>, fast 39.</a:t>
            </a:r>
          </a:p>
          <a:p>
            <a:pPr algn="ctr"/>
            <a:r>
              <a:rPr lang="cs-CZ" sz="2200" dirty="0" err="1" smtClean="0">
                <a:solidFill>
                  <a:schemeClr val="tx1"/>
                </a:solidFill>
              </a:rPr>
              <a:t>Ich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muss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dich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zuerst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untersuchen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und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dann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schreibe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ich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dir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die</a:t>
            </a:r>
            <a:r>
              <a:rPr lang="cs-CZ" sz="2200" dirty="0" smtClean="0">
                <a:solidFill>
                  <a:schemeClr val="tx1"/>
                </a:solidFill>
              </a:rPr>
              <a:t> Medikamente vor.</a:t>
            </a:r>
          </a:p>
          <a:p>
            <a:pPr algn="ctr"/>
            <a:r>
              <a:rPr lang="cs-CZ" sz="2200" dirty="0" err="1" smtClean="0">
                <a:solidFill>
                  <a:schemeClr val="tx1"/>
                </a:solidFill>
              </a:rPr>
              <a:t>Keine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Angst</a:t>
            </a:r>
            <a:r>
              <a:rPr lang="cs-CZ" sz="2200" dirty="0" smtClean="0">
                <a:solidFill>
                  <a:schemeClr val="tx1"/>
                </a:solidFill>
              </a:rPr>
              <a:t>. </a:t>
            </a:r>
            <a:r>
              <a:rPr lang="cs-CZ" sz="2200" dirty="0" err="1" smtClean="0">
                <a:solidFill>
                  <a:schemeClr val="tx1"/>
                </a:solidFill>
              </a:rPr>
              <a:t>Bald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wirst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du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wieder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gesund</a:t>
            </a:r>
            <a:r>
              <a:rPr lang="cs-CZ" sz="2200" dirty="0" smtClean="0">
                <a:solidFill>
                  <a:schemeClr val="tx1"/>
                </a:solidFill>
              </a:rPr>
              <a:t>!</a:t>
            </a:r>
            <a:endParaRPr lang="cs-CZ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WIE IST DAS RICHTIG? ORDNE ZU!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27584" y="1796653"/>
            <a:ext cx="7776864" cy="4437112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 err="1">
                <a:solidFill>
                  <a:schemeClr val="tx1"/>
                </a:solidFill>
              </a:rPr>
              <a:t>Meine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Tochter</a:t>
            </a:r>
            <a:r>
              <a:rPr lang="cs-CZ" sz="2200" dirty="0">
                <a:solidFill>
                  <a:schemeClr val="tx1"/>
                </a:solidFill>
              </a:rPr>
              <a:t> Erika kann </a:t>
            </a:r>
            <a:r>
              <a:rPr lang="cs-CZ" sz="2200" dirty="0" err="1">
                <a:solidFill>
                  <a:schemeClr val="tx1"/>
                </a:solidFill>
              </a:rPr>
              <a:t>nicht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aufstehen</a:t>
            </a:r>
            <a:r>
              <a:rPr lang="cs-CZ" sz="2200" dirty="0">
                <a:solidFill>
                  <a:schemeClr val="tx1"/>
                </a:solidFill>
              </a:rPr>
              <a:t>. </a:t>
            </a:r>
            <a:endParaRPr lang="cs-CZ" sz="2200" dirty="0" smtClean="0">
              <a:solidFill>
                <a:schemeClr val="tx1"/>
              </a:solidFill>
            </a:endParaRPr>
          </a:p>
          <a:p>
            <a:pPr algn="ctr"/>
            <a:r>
              <a:rPr lang="cs-CZ" sz="2200" dirty="0" err="1" smtClean="0">
                <a:solidFill>
                  <a:schemeClr val="tx1"/>
                </a:solidFill>
              </a:rPr>
              <a:t>Ich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komme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sofort</a:t>
            </a:r>
            <a:r>
              <a:rPr lang="cs-CZ" sz="22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cs-CZ" sz="2200" dirty="0" err="1">
                <a:solidFill>
                  <a:schemeClr val="tx1"/>
                </a:solidFill>
              </a:rPr>
              <a:t>Hat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sie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auch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Fieber</a:t>
            </a:r>
            <a:r>
              <a:rPr lang="cs-CZ" sz="22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cs-CZ" sz="2200" dirty="0" err="1">
                <a:solidFill>
                  <a:schemeClr val="tx1"/>
                </a:solidFill>
              </a:rPr>
              <a:t>Ja</a:t>
            </a:r>
            <a:r>
              <a:rPr lang="cs-CZ" sz="2200" dirty="0">
                <a:solidFill>
                  <a:schemeClr val="tx1"/>
                </a:solidFill>
              </a:rPr>
              <a:t>, fast 40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cs-CZ" sz="2200" dirty="0" err="1">
                <a:solidFill>
                  <a:schemeClr val="tx1"/>
                </a:solidFill>
              </a:rPr>
              <a:t>Keine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Angst</a:t>
            </a:r>
            <a:r>
              <a:rPr lang="cs-CZ" sz="2200" dirty="0">
                <a:solidFill>
                  <a:schemeClr val="tx1"/>
                </a:solidFill>
              </a:rPr>
              <a:t>. </a:t>
            </a:r>
            <a:r>
              <a:rPr lang="cs-CZ" sz="2200" dirty="0" err="1">
                <a:solidFill>
                  <a:schemeClr val="tx1"/>
                </a:solidFill>
              </a:rPr>
              <a:t>Bald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wird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sie</a:t>
            </a:r>
            <a:r>
              <a:rPr lang="cs-CZ" sz="2200" dirty="0">
                <a:solidFill>
                  <a:schemeClr val="tx1"/>
                </a:solidFill>
              </a:rPr>
              <a:t>  </a:t>
            </a:r>
            <a:r>
              <a:rPr lang="cs-CZ" sz="2200" dirty="0" err="1">
                <a:solidFill>
                  <a:schemeClr val="tx1"/>
                </a:solidFill>
              </a:rPr>
              <a:t>gesund</a:t>
            </a:r>
            <a:r>
              <a:rPr lang="cs-CZ" sz="22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cs-CZ" sz="2200" dirty="0" err="1" smtClean="0">
                <a:solidFill>
                  <a:schemeClr val="tx1"/>
                </a:solidFill>
              </a:rPr>
              <a:t>Was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ist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denn</a:t>
            </a:r>
            <a:r>
              <a:rPr lang="cs-CZ" sz="2200" dirty="0">
                <a:solidFill>
                  <a:schemeClr val="tx1"/>
                </a:solidFill>
              </a:rPr>
              <a:t> los?</a:t>
            </a:r>
          </a:p>
          <a:p>
            <a:pPr algn="ctr"/>
            <a:r>
              <a:rPr lang="cs-CZ" sz="2200" dirty="0" err="1" smtClean="0">
                <a:solidFill>
                  <a:schemeClr val="tx1"/>
                </a:solidFill>
              </a:rPr>
              <a:t>Guten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Tag</a:t>
            </a:r>
            <a:r>
              <a:rPr lang="cs-CZ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</a:rPr>
              <a:t>Herr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Meier</a:t>
            </a:r>
            <a:r>
              <a:rPr lang="cs-CZ" sz="2200" dirty="0" smtClean="0">
                <a:solidFill>
                  <a:schemeClr val="tx1"/>
                </a:solidFill>
              </a:rPr>
              <a:t>. </a:t>
            </a:r>
            <a:r>
              <a:rPr lang="cs-CZ" sz="2200" dirty="0" err="1" smtClean="0">
                <a:solidFill>
                  <a:schemeClr val="tx1"/>
                </a:solidFill>
              </a:rPr>
              <a:t>Hier</a:t>
            </a:r>
            <a:r>
              <a:rPr lang="cs-CZ" sz="2200" dirty="0" smtClean="0">
                <a:solidFill>
                  <a:schemeClr val="tx1"/>
                </a:solidFill>
              </a:rPr>
              <a:t> Nová.</a:t>
            </a:r>
          </a:p>
          <a:p>
            <a:pPr algn="ctr"/>
            <a:r>
              <a:rPr lang="cs-CZ" sz="2200" dirty="0" err="1" smtClean="0">
                <a:solidFill>
                  <a:schemeClr val="tx1"/>
                </a:solidFill>
              </a:rPr>
              <a:t>Guten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Tag</a:t>
            </a:r>
            <a:r>
              <a:rPr lang="cs-CZ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</a:rPr>
              <a:t>Frau</a:t>
            </a:r>
            <a:r>
              <a:rPr lang="cs-CZ" sz="2200" dirty="0" smtClean="0">
                <a:solidFill>
                  <a:schemeClr val="tx1"/>
                </a:solidFill>
              </a:rPr>
              <a:t> Nová.</a:t>
            </a:r>
          </a:p>
          <a:p>
            <a:pPr algn="ctr"/>
            <a:r>
              <a:rPr lang="cs-CZ" sz="2200" dirty="0" err="1" smtClean="0">
                <a:solidFill>
                  <a:schemeClr val="tx1"/>
                </a:solidFill>
              </a:rPr>
              <a:t>Ihr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Kopf</a:t>
            </a:r>
            <a:r>
              <a:rPr lang="cs-CZ" sz="2200" dirty="0" smtClean="0">
                <a:solidFill>
                  <a:schemeClr val="tx1"/>
                </a:solidFill>
              </a:rPr>
              <a:t>  </a:t>
            </a:r>
            <a:r>
              <a:rPr lang="cs-CZ" sz="2200" dirty="0" err="1" smtClean="0">
                <a:solidFill>
                  <a:schemeClr val="tx1"/>
                </a:solidFill>
              </a:rPr>
              <a:t>tut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ihr</a:t>
            </a:r>
            <a:r>
              <a:rPr lang="cs-CZ" sz="2200" dirty="0" smtClean="0">
                <a:solidFill>
                  <a:schemeClr val="tx1"/>
                </a:solidFill>
              </a:rPr>
              <a:t> so </a:t>
            </a:r>
            <a:r>
              <a:rPr lang="cs-CZ" sz="2200" dirty="0" err="1" smtClean="0">
                <a:solidFill>
                  <a:schemeClr val="tx1"/>
                </a:solidFill>
              </a:rPr>
              <a:t>weh</a:t>
            </a:r>
            <a:r>
              <a:rPr lang="cs-CZ" sz="22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cs-CZ" sz="2200" dirty="0" err="1" smtClean="0">
                <a:solidFill>
                  <a:schemeClr val="tx1"/>
                </a:solidFill>
              </a:rPr>
              <a:t>Danke</a:t>
            </a:r>
            <a:r>
              <a:rPr lang="cs-CZ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</a:rPr>
              <a:t>Auf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Wiedersehen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cs-CZ" sz="2200" dirty="0" err="1" smtClean="0">
                <a:solidFill>
                  <a:schemeClr val="tx1"/>
                </a:solidFill>
              </a:rPr>
              <a:t>Sie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hat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auch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Kopfschmerzen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und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Halsschmerzen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C:\Users\Jechova\AppData\Local\Microsoft\Windows\Temporary Internet Files\Content.IE5\2WD72609\MP9002851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" y="2837145"/>
            <a:ext cx="2436496" cy="15999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C:\Users\Jechova\AppData\Local\Microsoft\Windows\Temporary Internet Files\Content.IE5\94Q7K3JI\MP9004486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64904"/>
            <a:ext cx="1438422" cy="21576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3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WIE IST DAS RICHTIG? ORDNE ZU!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DIE LÖSUNG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27584" y="1796653"/>
            <a:ext cx="7776864" cy="4437112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 err="1">
                <a:solidFill>
                  <a:srgbClr val="FF0000"/>
                </a:solidFill>
              </a:rPr>
              <a:t>Guten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Tag</a:t>
            </a:r>
            <a:r>
              <a:rPr lang="cs-CZ" sz="2200" dirty="0">
                <a:solidFill>
                  <a:srgbClr val="FF0000"/>
                </a:solidFill>
              </a:rPr>
              <a:t>, </a:t>
            </a:r>
            <a:r>
              <a:rPr lang="cs-CZ" sz="2200" dirty="0" err="1">
                <a:solidFill>
                  <a:srgbClr val="FF0000"/>
                </a:solidFill>
              </a:rPr>
              <a:t>Herr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Meier</a:t>
            </a:r>
            <a:r>
              <a:rPr lang="cs-CZ" sz="2200" dirty="0">
                <a:solidFill>
                  <a:srgbClr val="FF0000"/>
                </a:solidFill>
              </a:rPr>
              <a:t>. </a:t>
            </a:r>
            <a:r>
              <a:rPr lang="cs-CZ" sz="2200" dirty="0" err="1">
                <a:solidFill>
                  <a:srgbClr val="FF0000"/>
                </a:solidFill>
              </a:rPr>
              <a:t>Hier</a:t>
            </a:r>
            <a:r>
              <a:rPr lang="cs-CZ" sz="2200" dirty="0">
                <a:solidFill>
                  <a:srgbClr val="FF0000"/>
                </a:solidFill>
              </a:rPr>
              <a:t> Nová</a:t>
            </a:r>
            <a:r>
              <a:rPr lang="cs-CZ" sz="22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cs-CZ" sz="2200" dirty="0" err="1">
                <a:solidFill>
                  <a:srgbClr val="FF0000"/>
                </a:solidFill>
              </a:rPr>
              <a:t>Guten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Tag</a:t>
            </a:r>
            <a:r>
              <a:rPr lang="cs-CZ" sz="2200" dirty="0">
                <a:solidFill>
                  <a:srgbClr val="FF0000"/>
                </a:solidFill>
              </a:rPr>
              <a:t>, </a:t>
            </a:r>
            <a:r>
              <a:rPr lang="cs-CZ" sz="2200" dirty="0" err="1">
                <a:solidFill>
                  <a:srgbClr val="FF0000"/>
                </a:solidFill>
              </a:rPr>
              <a:t>Frau</a:t>
            </a:r>
            <a:r>
              <a:rPr lang="cs-CZ" sz="2200" dirty="0">
                <a:solidFill>
                  <a:srgbClr val="FF0000"/>
                </a:solidFill>
              </a:rPr>
              <a:t> Nová.</a:t>
            </a:r>
          </a:p>
          <a:p>
            <a:pPr algn="ctr"/>
            <a:r>
              <a:rPr lang="cs-CZ" sz="2200" dirty="0" err="1">
                <a:solidFill>
                  <a:srgbClr val="FF0000"/>
                </a:solidFill>
              </a:rPr>
              <a:t>Was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ist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denn</a:t>
            </a:r>
            <a:r>
              <a:rPr lang="cs-CZ" sz="2200" dirty="0">
                <a:solidFill>
                  <a:srgbClr val="FF0000"/>
                </a:solidFill>
              </a:rPr>
              <a:t> los?</a:t>
            </a:r>
          </a:p>
          <a:p>
            <a:pPr algn="ctr"/>
            <a:r>
              <a:rPr lang="cs-CZ" sz="2200" dirty="0" err="1">
                <a:solidFill>
                  <a:srgbClr val="FF0000"/>
                </a:solidFill>
              </a:rPr>
              <a:t>Meine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Tochter</a:t>
            </a:r>
            <a:r>
              <a:rPr lang="cs-CZ" sz="2200" dirty="0">
                <a:solidFill>
                  <a:srgbClr val="FF0000"/>
                </a:solidFill>
              </a:rPr>
              <a:t> Erika kann </a:t>
            </a:r>
            <a:r>
              <a:rPr lang="cs-CZ" sz="2200" dirty="0" err="1">
                <a:solidFill>
                  <a:srgbClr val="FF0000"/>
                </a:solidFill>
              </a:rPr>
              <a:t>nicht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aufstehen</a:t>
            </a:r>
            <a:r>
              <a:rPr lang="cs-CZ" sz="2200" dirty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cs-CZ" sz="2200" dirty="0" err="1">
                <a:solidFill>
                  <a:srgbClr val="FF0000"/>
                </a:solidFill>
              </a:rPr>
              <a:t>Ihr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Kopf</a:t>
            </a:r>
            <a:r>
              <a:rPr lang="cs-CZ" sz="2200" dirty="0">
                <a:solidFill>
                  <a:srgbClr val="FF0000"/>
                </a:solidFill>
              </a:rPr>
              <a:t>  </a:t>
            </a:r>
            <a:r>
              <a:rPr lang="cs-CZ" sz="2200" dirty="0" err="1">
                <a:solidFill>
                  <a:srgbClr val="FF0000"/>
                </a:solidFill>
              </a:rPr>
              <a:t>tut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ihr</a:t>
            </a:r>
            <a:r>
              <a:rPr lang="cs-CZ" sz="2200" dirty="0">
                <a:solidFill>
                  <a:srgbClr val="FF0000"/>
                </a:solidFill>
              </a:rPr>
              <a:t> so </a:t>
            </a:r>
            <a:r>
              <a:rPr lang="cs-CZ" sz="2200" dirty="0" err="1">
                <a:solidFill>
                  <a:srgbClr val="FF0000"/>
                </a:solidFill>
              </a:rPr>
              <a:t>weh</a:t>
            </a:r>
            <a:r>
              <a:rPr lang="cs-CZ" sz="2200" dirty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cs-CZ" sz="2200" dirty="0" err="1">
                <a:solidFill>
                  <a:srgbClr val="FF0000"/>
                </a:solidFill>
              </a:rPr>
              <a:t>Sie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hat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auch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Kopfschmerzen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und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Halsschmerzen</a:t>
            </a:r>
            <a:r>
              <a:rPr lang="cs-CZ" sz="22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cs-CZ" sz="2200" dirty="0" err="1">
                <a:solidFill>
                  <a:srgbClr val="FF0000"/>
                </a:solidFill>
              </a:rPr>
              <a:t>Hat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sie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auch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Fieber</a:t>
            </a:r>
            <a:r>
              <a:rPr lang="cs-CZ" sz="22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cs-CZ" sz="2200" dirty="0" err="1">
                <a:solidFill>
                  <a:srgbClr val="FF0000"/>
                </a:solidFill>
              </a:rPr>
              <a:t>Ja</a:t>
            </a:r>
            <a:r>
              <a:rPr lang="cs-CZ" sz="2200" dirty="0">
                <a:solidFill>
                  <a:srgbClr val="FF0000"/>
                </a:solidFill>
              </a:rPr>
              <a:t>, fast 40.</a:t>
            </a:r>
          </a:p>
          <a:p>
            <a:pPr algn="ctr"/>
            <a:r>
              <a:rPr lang="cs-CZ" sz="2200" dirty="0" err="1" smtClean="0">
                <a:solidFill>
                  <a:srgbClr val="FF0000"/>
                </a:solidFill>
              </a:rPr>
              <a:t>Ich</a:t>
            </a:r>
            <a:r>
              <a:rPr lang="cs-CZ" sz="2200" dirty="0" smtClean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komme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sofort</a:t>
            </a:r>
            <a:r>
              <a:rPr lang="cs-CZ" sz="22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cs-CZ" sz="2200" dirty="0" err="1" smtClean="0">
                <a:solidFill>
                  <a:srgbClr val="FF0000"/>
                </a:solidFill>
              </a:rPr>
              <a:t>Keine</a:t>
            </a:r>
            <a:r>
              <a:rPr lang="cs-CZ" sz="2200" dirty="0" smtClean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Angst</a:t>
            </a:r>
            <a:r>
              <a:rPr lang="cs-CZ" sz="2200" dirty="0">
                <a:solidFill>
                  <a:srgbClr val="FF0000"/>
                </a:solidFill>
              </a:rPr>
              <a:t>. </a:t>
            </a:r>
            <a:r>
              <a:rPr lang="cs-CZ" sz="2200" dirty="0" err="1">
                <a:solidFill>
                  <a:srgbClr val="FF0000"/>
                </a:solidFill>
              </a:rPr>
              <a:t>Bald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wird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sie</a:t>
            </a:r>
            <a:r>
              <a:rPr lang="cs-CZ" sz="2200" dirty="0">
                <a:solidFill>
                  <a:srgbClr val="FF0000"/>
                </a:solidFill>
              </a:rPr>
              <a:t>  </a:t>
            </a:r>
            <a:r>
              <a:rPr lang="cs-CZ" sz="2200" dirty="0" err="1">
                <a:solidFill>
                  <a:srgbClr val="FF0000"/>
                </a:solidFill>
              </a:rPr>
              <a:t>gesund</a:t>
            </a:r>
            <a:r>
              <a:rPr lang="cs-CZ" sz="2200" dirty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cs-CZ" sz="2200" dirty="0" err="1" smtClean="0">
                <a:solidFill>
                  <a:srgbClr val="FF0000"/>
                </a:solidFill>
              </a:rPr>
              <a:t>Danke</a:t>
            </a:r>
            <a:r>
              <a:rPr lang="cs-CZ" sz="2200" dirty="0" smtClean="0">
                <a:solidFill>
                  <a:srgbClr val="FF0000"/>
                </a:solidFill>
              </a:rPr>
              <a:t>, </a:t>
            </a:r>
            <a:r>
              <a:rPr lang="cs-CZ" sz="2200" dirty="0" err="1" smtClean="0">
                <a:solidFill>
                  <a:srgbClr val="FF0000"/>
                </a:solidFill>
              </a:rPr>
              <a:t>Auf</a:t>
            </a:r>
            <a:r>
              <a:rPr lang="cs-CZ" sz="2200" dirty="0" smtClean="0">
                <a:solidFill>
                  <a:srgbClr val="FF0000"/>
                </a:solidFill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</a:rPr>
              <a:t>Wiedersehen</a:t>
            </a:r>
            <a:r>
              <a:rPr lang="cs-CZ" sz="22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 descr="C:\Users\Jechova\AppData\Local\Microsoft\Windows\Temporary Internet Files\Content.IE5\2WD72609\MP9002851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" y="2746227"/>
            <a:ext cx="1884326" cy="159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C:\Users\Jechova\AppData\Local\Microsoft\Windows\Temporary Internet Files\Content.IE5\94Q7K3JI\MP9004486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50" y="2564904"/>
            <a:ext cx="1438422" cy="21576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99536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Was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tut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dir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weh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?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VY_32_INOVACE_32.05.JEC.NJ.9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19. 11. </a:t>
                      </a:r>
                      <a:r>
                        <a:rPr lang="cs-CZ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2013</a:t>
                      </a:r>
                      <a:endParaRPr lang="cs-CZ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7" y="5250885"/>
            <a:ext cx="1728192" cy="15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Jechova\AppData\Local\Microsoft\Windows\Temporary Internet Files\Content.IE5\SPAA2J0A\MC90023204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60" y="3710072"/>
            <a:ext cx="1555465" cy="170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2WD72609\MC9004135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58" y="4080729"/>
            <a:ext cx="1344116" cy="14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SPAA2J0A\MC9004135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93" y="4561384"/>
            <a:ext cx="1528661" cy="22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2WD72609\MC90034745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80" y="5101183"/>
            <a:ext cx="1830388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chova\AppData\Local\Microsoft\Windows\Temporary Internet Files\Content.IE5\SPAA2J0A\MC90043010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94" y="3896993"/>
            <a:ext cx="13493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echova\AppData\Local\Microsoft\Windows\Temporary Internet Files\Content.IE5\94Q7K3JI\MC90033257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44" y="4995367"/>
            <a:ext cx="1640434" cy="18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395536" y="260648"/>
            <a:ext cx="7632848" cy="3960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arabicPeriod"/>
            </a:pP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      Mein 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Bein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b="1" dirty="0" err="1" smtClean="0">
                <a:solidFill>
                  <a:schemeClr val="accent2">
                    <a:lumMod val="75000"/>
                  </a:schemeClr>
                </a:solidFill>
              </a:rPr>
              <a:t>tut</a:t>
            </a:r>
            <a:r>
              <a:rPr lang="cs-CZ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mir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weh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11979" y="809092"/>
            <a:ext cx="7632848" cy="3960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2.      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Meine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 Hand </a:t>
            </a:r>
            <a:r>
              <a:rPr lang="cs-CZ" sz="2600" b="1" dirty="0" err="1" smtClean="0">
                <a:solidFill>
                  <a:schemeClr val="accent2">
                    <a:lumMod val="75000"/>
                  </a:schemeClr>
                </a:solidFill>
              </a:rPr>
              <a:t>tut</a:t>
            </a:r>
            <a:r>
              <a:rPr lang="cs-CZ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mir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weh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11979" y="1340768"/>
            <a:ext cx="7632848" cy="3960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arabicPeriod" startAt="3"/>
            </a:pP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     Mein 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Kopf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cs-CZ" sz="2600" b="1" dirty="0" err="1" smtClean="0">
                <a:solidFill>
                  <a:schemeClr val="accent2">
                    <a:lumMod val="75000"/>
                  </a:schemeClr>
                </a:solidFill>
              </a:rPr>
              <a:t>tut</a:t>
            </a:r>
            <a:r>
              <a:rPr lang="cs-CZ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mir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weh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357" y="1880828"/>
            <a:ext cx="7632848" cy="3960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4.     Mein 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Rücken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b="1" dirty="0" err="1" smtClean="0">
                <a:solidFill>
                  <a:schemeClr val="accent2">
                    <a:lumMod val="75000"/>
                  </a:schemeClr>
                </a:solidFill>
              </a:rPr>
              <a:t>tut</a:t>
            </a:r>
            <a:r>
              <a:rPr lang="cs-CZ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mir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weh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45982" y="2384884"/>
            <a:ext cx="7632848" cy="3960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1341438" algn="l"/>
                <a:tab pos="1519238" algn="l"/>
              </a:tabLst>
            </a:pP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5.          Mein 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Zahn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b="1" dirty="0" err="1" smtClean="0">
                <a:solidFill>
                  <a:schemeClr val="accent2">
                    <a:lumMod val="75000"/>
                  </a:schemeClr>
                </a:solidFill>
              </a:rPr>
              <a:t>tut</a:t>
            </a:r>
            <a:r>
              <a:rPr lang="cs-CZ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mir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weh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71920" y="2924944"/>
            <a:ext cx="7632848" cy="3960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6.             Mein 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Knie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b="1" dirty="0" err="1" smtClean="0">
                <a:solidFill>
                  <a:schemeClr val="accent2">
                    <a:lumMod val="75000"/>
                  </a:schemeClr>
                </a:solidFill>
              </a:rPr>
              <a:t>tut</a:t>
            </a:r>
            <a:r>
              <a:rPr lang="cs-CZ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mir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weh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71920" y="3429000"/>
            <a:ext cx="7632848" cy="3960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7.           Mein 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Auge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b="1" dirty="0" err="1" smtClean="0">
                <a:solidFill>
                  <a:schemeClr val="accent2">
                    <a:lumMod val="75000"/>
                  </a:schemeClr>
                </a:solidFill>
              </a:rPr>
              <a:t>tut</a:t>
            </a:r>
            <a:r>
              <a:rPr lang="cs-CZ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mir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weh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44098" y="4317852"/>
            <a:ext cx="576064" cy="43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8" name="Zaoblený obdélník 17"/>
          <p:cNvSpPr/>
          <p:nvPr/>
        </p:nvSpPr>
        <p:spPr>
          <a:xfrm>
            <a:off x="4488437" y="4025652"/>
            <a:ext cx="576064" cy="43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1195187" y="6318199"/>
            <a:ext cx="576064" cy="43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20" name="Zaoblený obdélník 19"/>
          <p:cNvSpPr/>
          <p:nvPr/>
        </p:nvSpPr>
        <p:spPr>
          <a:xfrm>
            <a:off x="2851030" y="6118913"/>
            <a:ext cx="576064" cy="43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4124406" y="6118913"/>
            <a:ext cx="576064" cy="43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6197757" y="4892343"/>
            <a:ext cx="576064" cy="43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</a:t>
            </a:r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>
            <a:off x="7452320" y="4025652"/>
            <a:ext cx="576064" cy="43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6820589" y="2896938"/>
            <a:ext cx="576064" cy="43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25" name="Zaoblený obdélník 24"/>
          <p:cNvSpPr/>
          <p:nvPr/>
        </p:nvSpPr>
        <p:spPr>
          <a:xfrm>
            <a:off x="6820589" y="3463009"/>
            <a:ext cx="576064" cy="43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26" name="Zaoblený obdélník 25"/>
          <p:cNvSpPr/>
          <p:nvPr/>
        </p:nvSpPr>
        <p:spPr>
          <a:xfrm>
            <a:off x="6840806" y="188640"/>
            <a:ext cx="576064" cy="43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6867752" y="771152"/>
            <a:ext cx="576064" cy="43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6863487" y="1338832"/>
            <a:ext cx="576064" cy="43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6876256" y="1844824"/>
            <a:ext cx="576064" cy="43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30" name="Zaoblený obdélník 29"/>
          <p:cNvSpPr/>
          <p:nvPr/>
        </p:nvSpPr>
        <p:spPr>
          <a:xfrm>
            <a:off x="6842172" y="2400427"/>
            <a:ext cx="576064" cy="43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5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ICH BIN NOCH KRANK…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 err="1" smtClean="0">
                <a:solidFill>
                  <a:srgbClr val="00B0F0"/>
                </a:solidFill>
              </a:rPr>
              <a:t>Hallo</a:t>
            </a:r>
            <a:r>
              <a:rPr lang="cs-CZ" b="1" dirty="0" smtClean="0">
                <a:solidFill>
                  <a:srgbClr val="00B0F0"/>
                </a:solidFill>
              </a:rPr>
              <a:t> Marika!</a:t>
            </a:r>
          </a:p>
          <a:p>
            <a:pPr marL="0" indent="0" algn="just">
              <a:buNone/>
            </a:pPr>
            <a:r>
              <a:rPr lang="cs-CZ" b="1" dirty="0" err="1" smtClean="0">
                <a:solidFill>
                  <a:srgbClr val="2D9F2D"/>
                </a:solidFill>
              </a:rPr>
              <a:t>Ich</a:t>
            </a:r>
            <a:r>
              <a:rPr lang="cs-CZ" b="1" dirty="0" smtClean="0">
                <a:solidFill>
                  <a:srgbClr val="2D9F2D"/>
                </a:solidFill>
              </a:rPr>
              <a:t> bin </a:t>
            </a:r>
            <a:r>
              <a:rPr lang="cs-CZ" b="1" dirty="0" err="1" smtClean="0">
                <a:solidFill>
                  <a:srgbClr val="2D9F2D"/>
                </a:solidFill>
              </a:rPr>
              <a:t>noch</a:t>
            </a:r>
            <a:r>
              <a:rPr lang="cs-CZ" b="1" dirty="0" smtClean="0">
                <a:solidFill>
                  <a:srgbClr val="2D9F2D"/>
                </a:solidFill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</a:rPr>
              <a:t>krank</a:t>
            </a:r>
            <a:r>
              <a:rPr lang="cs-CZ" b="1" dirty="0">
                <a:solidFill>
                  <a:srgbClr val="2D9F2D"/>
                </a:solidFill>
              </a:rPr>
              <a:t> 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.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habe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Fieber</a:t>
            </a:r>
            <a:r>
              <a:rPr lang="cs-CZ" b="1" dirty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und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mein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Kopf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tut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mir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weh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.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muss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im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Bett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bleiben</a:t>
            </a:r>
            <a:r>
              <a:rPr lang="cs-CZ" b="1" dirty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und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Medikamente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nehmen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.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muss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viel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trinken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und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schlafen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.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lese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die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Bücher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oder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sehe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fern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.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freue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mich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schon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auf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dich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.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Am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Freitag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gehe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wieder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zum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Arzt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.</a:t>
            </a:r>
          </a:p>
          <a:p>
            <a:pPr marL="0" indent="0" algn="just">
              <a:buNone/>
            </a:pP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Komm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doch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zu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Besuch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!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cs-CZ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                                                  </a:t>
            </a:r>
            <a:r>
              <a:rPr lang="cs-CZ" b="1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Deine</a:t>
            </a:r>
            <a:r>
              <a:rPr lang="cs-CZ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 Karin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SPAA2J0A\MC9003981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19"/>
            <a:ext cx="1331640" cy="140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echova\AppData\Local\Microsoft\Windows\Temporary Internet Files\Content.IE5\SPAA2J0A\MC900347477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05" y="4707218"/>
            <a:ext cx="1813255" cy="14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ICH BIN NOCH KRANK…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 err="1" smtClean="0">
                <a:solidFill>
                  <a:srgbClr val="00B0F0"/>
                </a:solidFill>
              </a:rPr>
              <a:t>Hallo</a:t>
            </a:r>
            <a:r>
              <a:rPr lang="cs-CZ" b="1" dirty="0" smtClean="0">
                <a:solidFill>
                  <a:srgbClr val="00B0F0"/>
                </a:solidFill>
              </a:rPr>
              <a:t> Marika!</a:t>
            </a:r>
          </a:p>
          <a:p>
            <a:pPr marL="0" indent="0" algn="just">
              <a:buNone/>
            </a:pPr>
            <a:r>
              <a:rPr lang="cs-CZ" b="1" dirty="0" err="1" smtClean="0">
                <a:solidFill>
                  <a:srgbClr val="2D9F2D"/>
                </a:solidFill>
              </a:rPr>
              <a:t>Ich</a:t>
            </a:r>
            <a:r>
              <a:rPr lang="cs-CZ" b="1" dirty="0" smtClean="0">
                <a:solidFill>
                  <a:srgbClr val="2D9F2D"/>
                </a:solidFill>
              </a:rPr>
              <a:t> bin </a:t>
            </a:r>
            <a:r>
              <a:rPr lang="cs-CZ" b="1" dirty="0" err="1" smtClean="0">
                <a:solidFill>
                  <a:srgbClr val="2D9F2D"/>
                </a:solidFill>
              </a:rPr>
              <a:t>noch</a:t>
            </a:r>
            <a:r>
              <a:rPr lang="cs-CZ" b="1" dirty="0" smtClean="0">
                <a:solidFill>
                  <a:srgbClr val="2D9F2D"/>
                </a:solidFill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</a:rPr>
              <a:t>krank</a:t>
            </a:r>
            <a:r>
              <a:rPr lang="cs-CZ" b="1" dirty="0">
                <a:solidFill>
                  <a:srgbClr val="2D9F2D"/>
                </a:solidFill>
              </a:rPr>
              <a:t> 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.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habe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Fieber</a:t>
            </a:r>
            <a:r>
              <a:rPr lang="cs-CZ" b="1" dirty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und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mein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Kopf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tut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mir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weh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.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muss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im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Bett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bleiben</a:t>
            </a:r>
            <a:r>
              <a:rPr lang="cs-CZ" b="1" dirty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und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Medikamente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nehmen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.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muss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viel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trinken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und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schlafen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.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lese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die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Bücher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oder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sehe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fern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.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freue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mich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schon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auf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dich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.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Am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Freitag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gehe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ich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wieder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zum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Arzt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.</a:t>
            </a:r>
          </a:p>
          <a:p>
            <a:pPr marL="0" indent="0" algn="just">
              <a:buNone/>
            </a:pP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Komm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doch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zu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2D9F2D"/>
                </a:solidFill>
                <a:sym typeface="Wingdings" panose="05000000000000000000" pitchFamily="2" charset="2"/>
              </a:rPr>
              <a:t>Besuch</a:t>
            </a:r>
            <a:r>
              <a:rPr lang="cs-CZ" b="1" dirty="0" smtClean="0">
                <a:solidFill>
                  <a:srgbClr val="2D9F2D"/>
                </a:solidFill>
                <a:sym typeface="Wingdings" panose="05000000000000000000" pitchFamily="2" charset="2"/>
              </a:rPr>
              <a:t>!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cs-CZ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                                                 </a:t>
            </a:r>
            <a:r>
              <a:rPr lang="cs-CZ" b="1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Deine</a:t>
            </a:r>
            <a:r>
              <a:rPr lang="cs-CZ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 Karin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SPAA2J0A\MC9003981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19"/>
            <a:ext cx="1331640" cy="140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627784" y="2172318"/>
            <a:ext cx="1080120" cy="5040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868144" y="2127462"/>
            <a:ext cx="1080120" cy="5040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403648" y="2576746"/>
            <a:ext cx="576064" cy="5040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211960" y="2564904"/>
            <a:ext cx="936104" cy="4320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056965" y="3068960"/>
            <a:ext cx="1454785" cy="5040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317015" y="3473388"/>
            <a:ext cx="1454785" cy="5040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95054" y="3977444"/>
            <a:ext cx="727392" cy="5040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067945" y="4448974"/>
            <a:ext cx="727392" cy="4201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C:\Users\Jechova\AppData\Local\Microsoft\Windows\Temporary Internet Files\Content.IE5\SPAA2J0A\MC900347477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07218"/>
            <a:ext cx="1813255" cy="14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204864"/>
            <a:ext cx="81369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Němčina – učebnice pro základní školy a víceletá gymnázia. Plzeň : 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2007.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ISBN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978-80-7238-594-2. s. 43-50.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O., </a:t>
            </a:r>
            <a:r>
              <a:rPr lang="cs-CZ" sz="1600" i="1" cap="al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       a víceletá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gymnázia.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2. díl – pracovní sešit s přílohou - přehled učiva. Plzeň : Nakladatelství Fraus, 2007.   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ISBN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978-80-7238-596-6. s. </a:t>
            </a:r>
            <a:r>
              <a:rPr lang="cs-CZ" sz="1600" i="1" smtClean="0">
                <a:latin typeface="Courier New" panose="02070309020205020404" pitchFamily="49" charset="0"/>
                <a:cs typeface="Courier New" panose="02070309020205020404" pitchFamily="49" charset="0"/>
              </a:rPr>
              <a:t>46-48.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echova\AppData\Local\Microsoft\Windows\Temporary Internet Files\Content.IE5\94Q7K3JI\MP9004222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62398"/>
            <a:ext cx="7772400" cy="1080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C6600"/>
                </a:solidFill>
              </a:rPr>
              <a:t/>
            </a:r>
            <a:br>
              <a:rPr lang="cs-CZ" b="1" dirty="0" smtClean="0">
                <a:solidFill>
                  <a:srgbClr val="CC6600"/>
                </a:solidFill>
              </a:rPr>
            </a:br>
            <a:r>
              <a:rPr lang="cs-CZ" sz="4900" b="1" dirty="0" smtClean="0">
                <a:solidFill>
                  <a:srgbClr val="CC6600"/>
                </a:solidFill>
              </a:rPr>
              <a:t>WAS TUT DIR WEH?</a:t>
            </a:r>
            <a:br>
              <a:rPr lang="cs-CZ" sz="4900" b="1" dirty="0" smtClean="0">
                <a:solidFill>
                  <a:srgbClr val="CC6600"/>
                </a:solidFill>
              </a:rPr>
            </a:br>
            <a:endParaRPr lang="cs-CZ" sz="4900" b="1" dirty="0">
              <a:solidFill>
                <a:srgbClr val="CC6600"/>
              </a:solidFill>
            </a:endParaRPr>
          </a:p>
        </p:txBody>
      </p:sp>
      <p:pic>
        <p:nvPicPr>
          <p:cNvPr id="1027" name="Picture 3" descr="C:\Users\Jechova\AppData\Local\Microsoft\Windows\Temporary Internet Files\Content.IE5\004Y94IT\MC9002990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1431206" cy="11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2WD72609\MC9003590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76" y="1563625"/>
            <a:ext cx="1716786" cy="15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áček 3"/>
          <p:cNvSpPr/>
          <p:nvPr/>
        </p:nvSpPr>
        <p:spPr>
          <a:xfrm>
            <a:off x="6584928" y="1527631"/>
            <a:ext cx="2559072" cy="1872208"/>
          </a:xfrm>
          <a:prstGeom prst="cloudCallout">
            <a:avLst>
              <a:gd name="adj1" fmla="val -53683"/>
              <a:gd name="adj2" fmla="val 75104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3" descr="C:\Users\Jechova\AppData\Local\Microsoft\Windows\Temporary Internet Files\Content.IE5\004Y94IT\MC9002990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56" y="404663"/>
            <a:ext cx="1431206" cy="11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ACHTUNG!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778953" y="3573016"/>
            <a:ext cx="763284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7030A0"/>
                </a:solidFill>
              </a:rPr>
              <a:t>Mein  Finger          </a:t>
            </a:r>
            <a:r>
              <a:rPr lang="cs-CZ" sz="4000" dirty="0" err="1" smtClean="0">
                <a:solidFill>
                  <a:srgbClr val="7030A0"/>
                </a:solidFill>
              </a:rPr>
              <a:t>mir</a:t>
            </a:r>
            <a:r>
              <a:rPr lang="cs-CZ" sz="4000" dirty="0" smtClean="0">
                <a:solidFill>
                  <a:srgbClr val="7030A0"/>
                </a:solidFill>
              </a:rPr>
              <a:t> </a:t>
            </a:r>
            <a:r>
              <a:rPr lang="cs-CZ" sz="4000" dirty="0" err="1" smtClean="0">
                <a:solidFill>
                  <a:srgbClr val="7030A0"/>
                </a:solidFill>
              </a:rPr>
              <a:t>weh</a:t>
            </a:r>
            <a:r>
              <a:rPr lang="cs-CZ" sz="4000" dirty="0" smtClean="0">
                <a:solidFill>
                  <a:srgbClr val="7030A0"/>
                </a:solidFill>
              </a:rPr>
              <a:t>.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778953" y="5313406"/>
            <a:ext cx="763284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accent2">
                    <a:lumMod val="75000"/>
                  </a:schemeClr>
                </a:solidFill>
              </a:rPr>
              <a:t>Meine</a:t>
            </a:r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</a:rPr>
              <a:t> Finger           </a:t>
            </a:r>
            <a:r>
              <a:rPr lang="cs-CZ" sz="4000" dirty="0" err="1" smtClean="0">
                <a:solidFill>
                  <a:schemeClr val="accent2">
                    <a:lumMod val="75000"/>
                  </a:schemeClr>
                </a:solidFill>
              </a:rPr>
              <a:t>mir</a:t>
            </a:r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000" dirty="0" err="1" smtClean="0">
                <a:solidFill>
                  <a:schemeClr val="accent2">
                    <a:lumMod val="75000"/>
                  </a:schemeClr>
                </a:solidFill>
              </a:rPr>
              <a:t>weh</a:t>
            </a:r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cs-CZ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95936" y="2895327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00B050"/>
                </a:solidFill>
              </a:rPr>
              <a:t>Singular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32385" y="4767535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00B050"/>
                </a:solidFill>
              </a:rPr>
              <a:t>Plural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881367" y="1700808"/>
            <a:ext cx="7632848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AA4C26"/>
                </a:solidFill>
              </a:rPr>
              <a:t>Was</a:t>
            </a:r>
            <a:r>
              <a:rPr lang="cs-CZ" sz="4000" dirty="0" smtClean="0">
                <a:solidFill>
                  <a:srgbClr val="AA4C26"/>
                </a:solidFill>
              </a:rPr>
              <a:t> </a:t>
            </a:r>
            <a:r>
              <a:rPr lang="cs-CZ" sz="4000" dirty="0" err="1" smtClean="0">
                <a:solidFill>
                  <a:srgbClr val="AA4C26"/>
                </a:solidFill>
              </a:rPr>
              <a:t>tut</a:t>
            </a:r>
            <a:r>
              <a:rPr lang="cs-CZ" sz="4000" dirty="0">
                <a:solidFill>
                  <a:srgbClr val="AA4C26"/>
                </a:solidFill>
              </a:rPr>
              <a:t> </a:t>
            </a:r>
            <a:r>
              <a:rPr lang="cs-CZ" sz="4000" dirty="0" err="1">
                <a:solidFill>
                  <a:srgbClr val="AA4C26"/>
                </a:solidFill>
              </a:rPr>
              <a:t>d</a:t>
            </a:r>
            <a:r>
              <a:rPr lang="cs-CZ" sz="4000" dirty="0" err="1" smtClean="0">
                <a:solidFill>
                  <a:srgbClr val="AA4C26"/>
                </a:solidFill>
              </a:rPr>
              <a:t>ir</a:t>
            </a:r>
            <a:r>
              <a:rPr lang="cs-CZ" sz="4000" dirty="0" smtClean="0">
                <a:solidFill>
                  <a:srgbClr val="AA4C26"/>
                </a:solidFill>
              </a:rPr>
              <a:t> </a:t>
            </a:r>
            <a:r>
              <a:rPr lang="cs-CZ" sz="4000" dirty="0" err="1" smtClean="0">
                <a:solidFill>
                  <a:srgbClr val="AA4C26"/>
                </a:solidFill>
              </a:rPr>
              <a:t>weh</a:t>
            </a:r>
            <a:r>
              <a:rPr lang="cs-CZ" sz="4000" dirty="0" smtClean="0">
                <a:solidFill>
                  <a:srgbClr val="AA4C26"/>
                </a:solidFill>
              </a:rPr>
              <a:t>?</a:t>
            </a:r>
            <a:endParaRPr lang="cs-CZ" sz="4000" dirty="0">
              <a:solidFill>
                <a:srgbClr val="AA4C26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004Y94IT\MC90044212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1184151" cy="11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echova\AppData\Local\Microsoft\Windows\Temporary Internet Files\Content.IE5\004Y94IT\MC90044212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53" y="260648"/>
            <a:ext cx="1184151" cy="11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94Q7K3JI\MC9004344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36" y="1700808"/>
            <a:ext cx="115692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chova\AppData\Local\Microsoft\Windows\Temporary Internet Files\Content.IE5\004Y94IT\MP900411759[2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651" y="4928612"/>
            <a:ext cx="1302046" cy="14928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echova\AppData\Local\Microsoft\Windows\Temporary Internet Files\Content.IE5\004Y94IT\MP90042270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2" y="2895328"/>
            <a:ext cx="1312019" cy="1612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4427984" y="3775915"/>
            <a:ext cx="993757" cy="647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7030A0"/>
                </a:solidFill>
              </a:rPr>
              <a:t>tut</a:t>
            </a:r>
            <a:endParaRPr lang="cs-CZ" sz="4000" b="1" dirty="0">
              <a:solidFill>
                <a:srgbClr val="7030A0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464891" y="5493830"/>
            <a:ext cx="993757" cy="647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tun</a:t>
            </a:r>
            <a:endParaRPr lang="cs-CZ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DD1DCF"/>
                </a:solidFill>
              </a:rPr>
              <a:t>PERSONALPRONOMEN - DATIV</a:t>
            </a:r>
            <a:endParaRPr lang="cs-CZ" b="1" dirty="0">
              <a:solidFill>
                <a:srgbClr val="DD1DCF"/>
              </a:solidFill>
            </a:endParaRPr>
          </a:p>
        </p:txBody>
      </p:sp>
      <p:graphicFrame>
        <p:nvGraphicFramePr>
          <p:cNvPr id="4" name="Group 3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599587"/>
              </p:ext>
            </p:extLst>
          </p:nvPr>
        </p:nvGraphicFramePr>
        <p:xfrm>
          <a:off x="467544" y="2204864"/>
          <a:ext cx="8280597" cy="1223838"/>
        </p:xfrm>
        <a:graphic>
          <a:graphicData uri="http://schemas.openxmlformats.org/drawingml/2006/table">
            <a:tbl>
              <a:tblPr/>
              <a:tblGrid>
                <a:gridCol w="1256091"/>
                <a:gridCol w="1404901"/>
                <a:gridCol w="1475306"/>
                <a:gridCol w="1524910"/>
                <a:gridCol w="1142482"/>
                <a:gridCol w="1476907"/>
              </a:tblGrid>
              <a:tr h="6119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pád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ICH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DU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ER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SIE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ES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1919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pád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MIR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DIR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IHM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IHR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IHM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3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6950"/>
              </p:ext>
            </p:extLst>
          </p:nvPr>
        </p:nvGraphicFramePr>
        <p:xfrm>
          <a:off x="467544" y="4365104"/>
          <a:ext cx="8063483" cy="1130424"/>
        </p:xfrm>
        <a:graphic>
          <a:graphicData uri="http://schemas.openxmlformats.org/drawingml/2006/table">
            <a:tbl>
              <a:tblPr/>
              <a:tblGrid>
                <a:gridCol w="1798826"/>
                <a:gridCol w="1721940"/>
                <a:gridCol w="1516908"/>
                <a:gridCol w="1603407"/>
                <a:gridCol w="1422402"/>
              </a:tblGrid>
              <a:tr h="5652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pád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WIR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IHR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SIE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Sie</a:t>
                      </a: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5212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pád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EUCH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IHNEN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Ihnen</a:t>
                      </a: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990634" y="1556792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00B050"/>
                </a:solidFill>
              </a:rPr>
              <a:t>Singular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71600" y="3717032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00B050"/>
                </a:solidFill>
              </a:rPr>
              <a:t>Plural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55576" y="5805264"/>
            <a:ext cx="763284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B0F0"/>
                </a:solidFill>
              </a:rPr>
              <a:t>Es </a:t>
            </a:r>
            <a:r>
              <a:rPr lang="cs-CZ" sz="4000" b="1" dirty="0" err="1" smtClean="0">
                <a:solidFill>
                  <a:srgbClr val="00B0F0"/>
                </a:solidFill>
              </a:rPr>
              <a:t>tut</a:t>
            </a:r>
            <a:r>
              <a:rPr lang="cs-CZ" sz="4000" b="1" dirty="0" smtClean="0">
                <a:solidFill>
                  <a:srgbClr val="00B0F0"/>
                </a:solidFill>
              </a:rPr>
              <a:t> + DATIV </a:t>
            </a:r>
            <a:r>
              <a:rPr lang="cs-CZ" sz="4000" b="1" dirty="0" err="1" smtClean="0">
                <a:solidFill>
                  <a:srgbClr val="00B0F0"/>
                </a:solidFill>
              </a:rPr>
              <a:t>weh</a:t>
            </a:r>
            <a:r>
              <a:rPr lang="cs-CZ" sz="4000" b="1" dirty="0" smtClean="0">
                <a:solidFill>
                  <a:srgbClr val="00B0F0"/>
                </a:solidFill>
              </a:rPr>
              <a:t>.</a:t>
            </a:r>
            <a:endParaRPr lang="cs-CZ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cap="all" dirty="0" err="1" smtClean="0">
                <a:solidFill>
                  <a:srgbClr val="AA4C26"/>
                </a:solidFill>
              </a:rPr>
              <a:t>Was</a:t>
            </a:r>
            <a:r>
              <a:rPr lang="cs-CZ" sz="4000" b="1" cap="all" dirty="0" smtClean="0">
                <a:solidFill>
                  <a:srgbClr val="AA4C26"/>
                </a:solidFill>
              </a:rPr>
              <a:t> </a:t>
            </a:r>
            <a:r>
              <a:rPr lang="cs-CZ" sz="4000" b="1" cap="all" dirty="0" err="1" smtClean="0">
                <a:solidFill>
                  <a:srgbClr val="AA4C26"/>
                </a:solidFill>
              </a:rPr>
              <a:t>tut</a:t>
            </a:r>
            <a:r>
              <a:rPr lang="cs-CZ" sz="4000" b="1" cap="all" dirty="0">
                <a:solidFill>
                  <a:srgbClr val="AA4C26"/>
                </a:solidFill>
              </a:rPr>
              <a:t> </a:t>
            </a:r>
            <a:r>
              <a:rPr lang="cs-CZ" sz="4000" b="1" cap="all" dirty="0" err="1">
                <a:solidFill>
                  <a:srgbClr val="AA4C26"/>
                </a:solidFill>
              </a:rPr>
              <a:t>d</a:t>
            </a:r>
            <a:r>
              <a:rPr lang="cs-CZ" sz="4000" b="1" cap="all" dirty="0" err="1" smtClean="0">
                <a:solidFill>
                  <a:srgbClr val="AA4C26"/>
                </a:solidFill>
              </a:rPr>
              <a:t>ir</a:t>
            </a:r>
            <a:r>
              <a:rPr lang="cs-CZ" sz="4000" b="1" cap="all" dirty="0" smtClean="0">
                <a:solidFill>
                  <a:srgbClr val="AA4C26"/>
                </a:solidFill>
              </a:rPr>
              <a:t> </a:t>
            </a:r>
            <a:r>
              <a:rPr lang="cs-CZ" sz="4000" b="1" cap="all" dirty="0" err="1" smtClean="0">
                <a:solidFill>
                  <a:srgbClr val="AA4C26"/>
                </a:solidFill>
              </a:rPr>
              <a:t>weh</a:t>
            </a:r>
            <a:r>
              <a:rPr lang="cs-CZ" sz="4000" b="1" cap="all" dirty="0" smtClean="0">
                <a:solidFill>
                  <a:srgbClr val="AA4C26"/>
                </a:solidFill>
              </a:rPr>
              <a:t>?</a:t>
            </a:r>
            <a:endParaRPr lang="cs-CZ" sz="4000" b="1" cap="all" dirty="0">
              <a:solidFill>
                <a:srgbClr val="AA4C26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83568" y="1700808"/>
            <a:ext cx="763284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err="1" smtClean="0">
                <a:solidFill>
                  <a:schemeClr val="accent2">
                    <a:lumMod val="75000"/>
                  </a:schemeClr>
                </a:solidFill>
              </a:rPr>
              <a:t>Beantworte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600" dirty="0" err="1" smtClean="0">
                <a:solidFill>
                  <a:schemeClr val="accent2">
                    <a:lumMod val="75000"/>
                  </a:schemeClr>
                </a:solidFill>
              </a:rPr>
              <a:t>mit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 dem </a:t>
            </a:r>
            <a:r>
              <a:rPr lang="cs-CZ" sz="3600" dirty="0" err="1" smtClean="0">
                <a:solidFill>
                  <a:schemeClr val="accent2">
                    <a:lumMod val="75000"/>
                  </a:schemeClr>
                </a:solidFill>
              </a:rPr>
              <a:t>ganzen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600" dirty="0" err="1" smtClean="0">
                <a:solidFill>
                  <a:schemeClr val="accent2">
                    <a:lumMod val="75000"/>
                  </a:schemeClr>
                </a:solidFill>
              </a:rPr>
              <a:t>Satz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4" descr="C:\Users\Jechova\AppData\Local\Microsoft\Windows\Temporary Internet Files\Content.IE5\94Q7K3JI\MC9003479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35" y="2862268"/>
            <a:ext cx="19750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Jechova\AppData\Local\Microsoft\Windows\Temporary Internet Files\Content.IE5\SPAA2J0A\MC9002381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10" y="4713111"/>
            <a:ext cx="205786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echova\AppData\Local\Microsoft\Windows\Temporary Internet Files\Content.IE5\SPAA2J0A\MC9000281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74627"/>
            <a:ext cx="2450518" cy="259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Jechova\AppData\Local\Microsoft\Windows\Temporary Internet Files\Content.IE5\2WD72609\MC9002381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57" y="2637350"/>
            <a:ext cx="956887" cy="14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Jechova\AppData\Local\Microsoft\Windows\Temporary Internet Files\Content.IE5\94Q7K3JI\MC90023818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10608"/>
            <a:ext cx="1781160" cy="11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004Y94IT\MC90023204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23" y="4685826"/>
            <a:ext cx="1706578" cy="18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echova\AppData\Local\Microsoft\Windows\Temporary Internet Files\Content.IE5\SPAA2J0A\MC90034745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52770"/>
            <a:ext cx="1829714" cy="16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Jechova\AppData\Local\Microsoft\Windows\Temporary Internet Files\Content.IE5\94Q7K3JI\MC90041149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44" y="5181163"/>
            <a:ext cx="1511026" cy="14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	</a:t>
            </a:r>
            <a:r>
              <a:rPr lang="cs-CZ" b="1" dirty="0" smtClean="0">
                <a:solidFill>
                  <a:srgbClr val="0070C0"/>
                </a:solidFill>
              </a:rPr>
              <a:t>PETER IST KRANK.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2WD72609\MC90035900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815084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áček 3"/>
          <p:cNvSpPr/>
          <p:nvPr/>
        </p:nvSpPr>
        <p:spPr>
          <a:xfrm>
            <a:off x="621944" y="1482592"/>
            <a:ext cx="5400600" cy="1224136"/>
          </a:xfrm>
          <a:prstGeom prst="cloudCallout">
            <a:avLst>
              <a:gd name="adj1" fmla="val -36672"/>
              <a:gd name="adj2" fmla="val 7213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DD1DCF"/>
                </a:solidFill>
              </a:rPr>
              <a:t>Was</a:t>
            </a:r>
            <a:r>
              <a:rPr lang="cs-CZ" sz="2800" dirty="0" smtClean="0">
                <a:solidFill>
                  <a:srgbClr val="DD1DCF"/>
                </a:solidFill>
              </a:rPr>
              <a:t> </a:t>
            </a:r>
            <a:r>
              <a:rPr lang="cs-CZ" sz="2800" dirty="0" err="1" smtClean="0">
                <a:solidFill>
                  <a:srgbClr val="DD1DCF"/>
                </a:solidFill>
              </a:rPr>
              <a:t>tut</a:t>
            </a:r>
            <a:r>
              <a:rPr lang="cs-CZ" sz="2800" dirty="0" smtClean="0">
                <a:solidFill>
                  <a:srgbClr val="DD1DCF"/>
                </a:solidFill>
              </a:rPr>
              <a:t> </a:t>
            </a:r>
            <a:r>
              <a:rPr lang="cs-CZ" sz="2800" dirty="0" err="1" smtClean="0">
                <a:solidFill>
                  <a:srgbClr val="DD1DCF"/>
                </a:solidFill>
              </a:rPr>
              <a:t>ihm</a:t>
            </a:r>
            <a:r>
              <a:rPr lang="cs-CZ" sz="2800" dirty="0" smtClean="0">
                <a:solidFill>
                  <a:srgbClr val="DD1DCF"/>
                </a:solidFill>
              </a:rPr>
              <a:t> </a:t>
            </a:r>
            <a:r>
              <a:rPr lang="cs-CZ" sz="2800" dirty="0" err="1" smtClean="0">
                <a:solidFill>
                  <a:srgbClr val="DD1DCF"/>
                </a:solidFill>
              </a:rPr>
              <a:t>weh</a:t>
            </a:r>
            <a:r>
              <a:rPr lang="cs-CZ" sz="2800" dirty="0" smtClean="0">
                <a:solidFill>
                  <a:srgbClr val="DD1DCF"/>
                </a:solidFill>
              </a:rPr>
              <a:t>?</a:t>
            </a:r>
            <a:endParaRPr lang="cs-CZ" sz="2800" dirty="0">
              <a:solidFill>
                <a:srgbClr val="DD1DCF"/>
              </a:solidFill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6228184" y="1564107"/>
            <a:ext cx="2664296" cy="856781"/>
          </a:xfrm>
          <a:prstGeom prst="wedgeRoundRectCallout">
            <a:avLst>
              <a:gd name="adj1" fmla="val -90028"/>
              <a:gd name="adj2" fmla="val 8694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7030A0"/>
                </a:solidFill>
              </a:rPr>
              <a:t>Es </a:t>
            </a:r>
            <a:r>
              <a:rPr lang="cs-CZ" sz="2800" dirty="0" err="1" smtClean="0">
                <a:solidFill>
                  <a:srgbClr val="7030A0"/>
                </a:solidFill>
              </a:rPr>
              <a:t>tut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ihm</a:t>
            </a:r>
            <a:r>
              <a:rPr lang="cs-CZ" sz="2800" dirty="0" smtClean="0">
                <a:solidFill>
                  <a:srgbClr val="7030A0"/>
                </a:solidFill>
              </a:rPr>
              <a:t>…</a:t>
            </a:r>
            <a:endParaRPr lang="cs-CZ" sz="2800" dirty="0">
              <a:solidFill>
                <a:srgbClr val="7030A0"/>
              </a:solidFill>
            </a:endParaRPr>
          </a:p>
        </p:txBody>
      </p:sp>
      <p:pic>
        <p:nvPicPr>
          <p:cNvPr id="3076" name="Picture 4" descr="C:\Users\Jechova\AppData\Local\Microsoft\Windows\Temporary Internet Files\Content.IE5\SPAA2J0A\MC900425794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84" y="3066388"/>
            <a:ext cx="1879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94Q7K3JI\MC90028128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84" y="3117105"/>
            <a:ext cx="2560622" cy="13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chova\AppData\Local\Microsoft\Windows\Temporary Internet Files\Content.IE5\SPAA2J0A\MC90023215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40" y="3453307"/>
            <a:ext cx="1317279" cy="254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7378678" y="3904639"/>
            <a:ext cx="576064" cy="39349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9" name="Picture 7" descr="C:\Users\Jechova\AppData\Local\Microsoft\Windows\Temporary Internet Files\Content.IE5\94Q7K3JI\MC9002812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67580"/>
            <a:ext cx="1323315" cy="19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Jechova\AppData\Local\Microsoft\Windows\Temporary Internet Files\Content.IE5\94Q7K3JI\MC90028128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35" y="3201216"/>
            <a:ext cx="2079848" cy="10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Jechova\AppData\Local\Microsoft\Windows\Temporary Internet Files\Content.IE5\94Q7K3JI\MC9002812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64" y="4467580"/>
            <a:ext cx="1323315" cy="19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Šipka doprava 14"/>
          <p:cNvSpPr/>
          <p:nvPr/>
        </p:nvSpPr>
        <p:spPr>
          <a:xfrm>
            <a:off x="797268" y="3098317"/>
            <a:ext cx="576064" cy="45151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81" name="Picture 9" descr="C:\Users\Jechova\AppData\Local\Microsoft\Windows\Temporary Internet Files\Content.IE5\004Y94IT\MC900361144[1].wm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51" y="5301208"/>
            <a:ext cx="876265" cy="124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Jechova\AppData\Local\Microsoft\Windows\Temporary Internet Files\Content.IE5\2WD72609\MC90043010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5" y="4719181"/>
            <a:ext cx="13747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Šipka doprava 18"/>
          <p:cNvSpPr/>
          <p:nvPr/>
        </p:nvSpPr>
        <p:spPr>
          <a:xfrm rot="10800000">
            <a:off x="1895504" y="5921948"/>
            <a:ext cx="576064" cy="45151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ový popisek 16"/>
          <p:cNvSpPr/>
          <p:nvPr/>
        </p:nvSpPr>
        <p:spPr>
          <a:xfrm>
            <a:off x="6022544" y="2467292"/>
            <a:ext cx="2956908" cy="856781"/>
          </a:xfrm>
          <a:prstGeom prst="wedgeRoundRectCallout">
            <a:avLst>
              <a:gd name="adj1" fmla="val -82278"/>
              <a:gd name="adj2" fmla="val 1980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7030A0"/>
                </a:solidFill>
              </a:rPr>
              <a:t>Mein/e… </a:t>
            </a:r>
            <a:r>
              <a:rPr lang="cs-CZ" sz="2800" dirty="0" err="1" smtClean="0">
                <a:solidFill>
                  <a:srgbClr val="7030A0"/>
                </a:solidFill>
              </a:rPr>
              <a:t>tut</a:t>
            </a:r>
            <a:r>
              <a:rPr lang="cs-CZ" sz="2800" dirty="0" smtClean="0">
                <a:solidFill>
                  <a:srgbClr val="7030A0"/>
                </a:solidFill>
              </a:rPr>
              <a:t>/tun </a:t>
            </a:r>
            <a:r>
              <a:rPr lang="cs-CZ" sz="2800" dirty="0" err="1" smtClean="0">
                <a:solidFill>
                  <a:srgbClr val="7030A0"/>
                </a:solidFill>
              </a:rPr>
              <a:t>mir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weh</a:t>
            </a:r>
            <a:r>
              <a:rPr lang="cs-CZ" sz="2800" dirty="0" smtClean="0">
                <a:solidFill>
                  <a:srgbClr val="7030A0"/>
                </a:solidFill>
              </a:rPr>
              <a:t>.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1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BILDE DIE SÄTZE!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94Q7K3JI\MC9004135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11888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611560" y="3624635"/>
            <a:ext cx="187220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7030A0"/>
                </a:solidFill>
              </a:rPr>
              <a:t>mein </a:t>
            </a:r>
            <a:r>
              <a:rPr lang="cs-CZ" sz="2000" b="1" dirty="0" err="1" smtClean="0">
                <a:solidFill>
                  <a:srgbClr val="7030A0"/>
                </a:solidFill>
              </a:rPr>
              <a:t>Bruder</a:t>
            </a:r>
            <a:endParaRPr lang="cs-CZ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94Q7K3JI\MC9002329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1308969" cy="20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4362388" y="5594004"/>
            <a:ext cx="150575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Peter</a:t>
            </a:r>
            <a:endParaRPr lang="cs-CZ" sz="20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Jechova\AppData\Local\Microsoft\Windows\Temporary Internet Files\Content.IE5\004Y94IT\MC9000713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59" y="1512233"/>
            <a:ext cx="2121030" cy="15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6921751" y="2853600"/>
            <a:ext cx="187220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76B531"/>
                </a:solidFill>
              </a:rPr>
              <a:t>mein Vater</a:t>
            </a:r>
            <a:endParaRPr lang="cs-CZ" sz="2000" b="1" dirty="0">
              <a:solidFill>
                <a:srgbClr val="76B531"/>
              </a:solidFill>
            </a:endParaRPr>
          </a:p>
        </p:txBody>
      </p:sp>
      <p:pic>
        <p:nvPicPr>
          <p:cNvPr id="1028" name="Picture 4" descr="C:\Users\Jechova\AppData\Local\Microsoft\Windows\Temporary Internet Files\Content.IE5\2WD72609\MC90028685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3" y="4317421"/>
            <a:ext cx="1740519" cy="152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1183401" y="5341976"/>
            <a:ext cx="187220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DD1DCF"/>
                </a:solidFill>
              </a:rPr>
              <a:t>mein </a:t>
            </a:r>
            <a:r>
              <a:rPr lang="cs-CZ" sz="2000" b="1" dirty="0" err="1" smtClean="0">
                <a:solidFill>
                  <a:srgbClr val="DD1DCF"/>
                </a:solidFill>
              </a:rPr>
              <a:t>Onkel</a:t>
            </a:r>
            <a:endParaRPr lang="cs-CZ" sz="2000" b="1" dirty="0">
              <a:solidFill>
                <a:srgbClr val="DD1DCF"/>
              </a:solidFill>
            </a:endParaRPr>
          </a:p>
        </p:txBody>
      </p:sp>
      <p:pic>
        <p:nvPicPr>
          <p:cNvPr id="1029" name="Picture 5" descr="C:\Users\Jechova\AppData\Local\Microsoft\Windows\Temporary Internet Files\Content.IE5\94Q7K3JI\MC90044179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23" y="4005064"/>
            <a:ext cx="1940768" cy="19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6921751" y="5729554"/>
            <a:ext cx="150575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DD1DCF"/>
                </a:solidFill>
              </a:rPr>
              <a:t>Daniel</a:t>
            </a:r>
            <a:endParaRPr lang="cs-CZ" sz="2000" b="1" dirty="0">
              <a:solidFill>
                <a:srgbClr val="DD1DCF"/>
              </a:solidFill>
            </a:endParaRPr>
          </a:p>
        </p:txBody>
      </p:sp>
      <p:sp>
        <p:nvSpPr>
          <p:cNvPr id="3" name="Šipka doleva 2"/>
          <p:cNvSpPr/>
          <p:nvPr/>
        </p:nvSpPr>
        <p:spPr>
          <a:xfrm>
            <a:off x="7592174" y="4252339"/>
            <a:ext cx="835334" cy="544813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1" name="Picture 7" descr="C:\Users\Jechova\AppData\Local\Microsoft\Windows\Temporary Internet Files\Content.IE5\2WD72609\MP900425200[2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99" y="1770210"/>
            <a:ext cx="1252224" cy="187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ený obdélník 15"/>
          <p:cNvSpPr/>
          <p:nvPr/>
        </p:nvSpPr>
        <p:spPr>
          <a:xfrm>
            <a:off x="5115266" y="3477377"/>
            <a:ext cx="1719687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rgbClr val="CC6600"/>
                </a:solidFill>
              </a:rPr>
              <a:t>meine</a:t>
            </a:r>
            <a:r>
              <a:rPr lang="cs-CZ" sz="2000" b="1" dirty="0" smtClean="0">
                <a:solidFill>
                  <a:srgbClr val="CC6600"/>
                </a:solidFill>
              </a:rPr>
              <a:t> </a:t>
            </a:r>
            <a:r>
              <a:rPr lang="cs-CZ" sz="2000" b="1" dirty="0" err="1" smtClean="0">
                <a:solidFill>
                  <a:srgbClr val="CC6600"/>
                </a:solidFill>
              </a:rPr>
              <a:t>Mutter</a:t>
            </a:r>
            <a:endParaRPr lang="cs-CZ" sz="2000" b="1" dirty="0">
              <a:solidFill>
                <a:srgbClr val="CC6600"/>
              </a:solidFill>
            </a:endParaRPr>
          </a:p>
        </p:txBody>
      </p:sp>
      <p:pic>
        <p:nvPicPr>
          <p:cNvPr id="1032" name="Picture 8" descr="C:\Users\Jechova\AppData\Local\Microsoft\Windows\Temporary Internet Files\Content.IE5\94Q7K3JI\MC90023215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59" y="1512233"/>
            <a:ext cx="1107668" cy="21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2129643" y="2708920"/>
            <a:ext cx="150575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Dominik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9" name="Šipka doleva 18"/>
          <p:cNvSpPr/>
          <p:nvPr/>
        </p:nvSpPr>
        <p:spPr>
          <a:xfrm rot="1421737">
            <a:off x="4979011" y="4252339"/>
            <a:ext cx="835334" cy="544813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5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DD1DCF"/>
                </a:solidFill>
              </a:rPr>
              <a:t>ICH MUSS ZUM ARZT GEHEN…</a:t>
            </a:r>
            <a:endParaRPr lang="cs-CZ" b="1" dirty="0">
              <a:solidFill>
                <a:srgbClr val="DD1DCF"/>
              </a:solidFill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328770" y="1494281"/>
            <a:ext cx="7272808" cy="1728192"/>
          </a:xfrm>
          <a:prstGeom prst="cloudCallout">
            <a:avLst>
              <a:gd name="adj1" fmla="val -44965"/>
              <a:gd name="adj2" fmla="val 462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</a:rPr>
              <a:t>Ich</a:t>
            </a:r>
            <a:r>
              <a:rPr lang="cs-CZ" sz="4000" b="1" dirty="0" smtClean="0">
                <a:solidFill>
                  <a:srgbClr val="0070C0"/>
                </a:solidFill>
              </a:rPr>
              <a:t> bin </a:t>
            </a:r>
            <a:r>
              <a:rPr lang="cs-CZ" sz="4000" b="1" dirty="0" err="1" smtClean="0">
                <a:solidFill>
                  <a:srgbClr val="0070C0"/>
                </a:solidFill>
              </a:rPr>
              <a:t>krank</a:t>
            </a:r>
            <a:r>
              <a:rPr lang="cs-CZ" sz="4000" dirty="0" smtClean="0">
                <a:solidFill>
                  <a:srgbClr val="0070C0"/>
                </a:solidFill>
              </a:rPr>
              <a:t>. Mein </a:t>
            </a:r>
            <a:r>
              <a:rPr lang="cs-CZ" sz="4000" dirty="0" err="1" smtClean="0">
                <a:solidFill>
                  <a:srgbClr val="0070C0"/>
                </a:solidFill>
              </a:rPr>
              <a:t>Hals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tut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mir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weh</a:t>
            </a:r>
            <a:r>
              <a:rPr lang="cs-CZ" sz="4000" dirty="0" smtClean="0">
                <a:solidFill>
                  <a:srgbClr val="0070C0"/>
                </a:solidFill>
              </a:rPr>
              <a:t>.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345252" y="3964277"/>
            <a:ext cx="8208912" cy="2705083"/>
          </a:xfrm>
          <a:prstGeom prst="cloudCallout">
            <a:avLst>
              <a:gd name="adj1" fmla="val -42729"/>
              <a:gd name="adj2" fmla="val 479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000" dirty="0" smtClean="0">
              <a:solidFill>
                <a:srgbClr val="7030A0"/>
              </a:solidFill>
            </a:endParaRPr>
          </a:p>
          <a:p>
            <a:pPr algn="ctr"/>
            <a:r>
              <a:rPr lang="cs-CZ" sz="3800" dirty="0" err="1" smtClean="0">
                <a:solidFill>
                  <a:srgbClr val="7030A0"/>
                </a:solidFill>
              </a:rPr>
              <a:t>Das</a:t>
            </a:r>
            <a:r>
              <a:rPr lang="cs-CZ" sz="3800" dirty="0" smtClean="0">
                <a:solidFill>
                  <a:srgbClr val="7030A0"/>
                </a:solidFill>
              </a:rPr>
              <a:t> </a:t>
            </a:r>
            <a:r>
              <a:rPr lang="cs-CZ" sz="3800" dirty="0" err="1" smtClean="0">
                <a:solidFill>
                  <a:srgbClr val="7030A0"/>
                </a:solidFill>
              </a:rPr>
              <a:t>ist</a:t>
            </a:r>
            <a:r>
              <a:rPr lang="cs-CZ" sz="3800" dirty="0" smtClean="0">
                <a:solidFill>
                  <a:srgbClr val="7030A0"/>
                </a:solidFill>
              </a:rPr>
              <a:t> Pech!</a:t>
            </a:r>
          </a:p>
          <a:p>
            <a:pPr algn="ctr"/>
            <a:r>
              <a:rPr lang="cs-CZ" sz="3800" b="1" dirty="0" err="1" smtClean="0">
                <a:solidFill>
                  <a:srgbClr val="7030A0"/>
                </a:solidFill>
              </a:rPr>
              <a:t>Ich</a:t>
            </a:r>
            <a:r>
              <a:rPr lang="cs-CZ" sz="3800" b="1" dirty="0" smtClean="0">
                <a:solidFill>
                  <a:srgbClr val="7030A0"/>
                </a:solidFill>
              </a:rPr>
              <a:t> </a:t>
            </a:r>
            <a:r>
              <a:rPr lang="cs-CZ" sz="3800" b="1" dirty="0">
                <a:solidFill>
                  <a:srgbClr val="7030A0"/>
                </a:solidFill>
              </a:rPr>
              <a:t>b</a:t>
            </a:r>
            <a:r>
              <a:rPr lang="cs-CZ" sz="3800" b="1" dirty="0" smtClean="0">
                <a:solidFill>
                  <a:srgbClr val="7030A0"/>
                </a:solidFill>
              </a:rPr>
              <a:t>in </a:t>
            </a:r>
            <a:r>
              <a:rPr lang="cs-CZ" sz="3800" b="1" dirty="0" err="1" smtClean="0">
                <a:solidFill>
                  <a:srgbClr val="7030A0"/>
                </a:solidFill>
              </a:rPr>
              <a:t>gesund</a:t>
            </a:r>
            <a:r>
              <a:rPr lang="cs-CZ" sz="3800" b="1" dirty="0" smtClean="0">
                <a:solidFill>
                  <a:srgbClr val="7030A0"/>
                </a:solidFill>
              </a:rPr>
              <a:t> </a:t>
            </a:r>
            <a:r>
              <a:rPr lang="cs-CZ" sz="3800" dirty="0" err="1" smtClean="0">
                <a:solidFill>
                  <a:srgbClr val="7030A0"/>
                </a:solidFill>
              </a:rPr>
              <a:t>und</a:t>
            </a:r>
            <a:r>
              <a:rPr lang="cs-CZ" sz="3800" dirty="0" smtClean="0">
                <a:solidFill>
                  <a:srgbClr val="7030A0"/>
                </a:solidFill>
              </a:rPr>
              <a:t> </a:t>
            </a:r>
            <a:r>
              <a:rPr lang="cs-CZ" sz="3800" dirty="0" err="1" smtClean="0">
                <a:solidFill>
                  <a:srgbClr val="7030A0"/>
                </a:solidFill>
              </a:rPr>
              <a:t>ich</a:t>
            </a:r>
            <a:r>
              <a:rPr lang="cs-CZ" sz="3800" dirty="0" smtClean="0">
                <a:solidFill>
                  <a:srgbClr val="7030A0"/>
                </a:solidFill>
              </a:rPr>
              <a:t> </a:t>
            </a:r>
            <a:r>
              <a:rPr lang="cs-CZ" sz="3800" dirty="0" err="1" smtClean="0">
                <a:solidFill>
                  <a:srgbClr val="7030A0"/>
                </a:solidFill>
              </a:rPr>
              <a:t>gehe</a:t>
            </a:r>
            <a:r>
              <a:rPr lang="cs-CZ" sz="3800" dirty="0" smtClean="0">
                <a:solidFill>
                  <a:srgbClr val="7030A0"/>
                </a:solidFill>
              </a:rPr>
              <a:t> </a:t>
            </a:r>
            <a:r>
              <a:rPr lang="cs-CZ" sz="3800" dirty="0" err="1" smtClean="0">
                <a:solidFill>
                  <a:srgbClr val="7030A0"/>
                </a:solidFill>
              </a:rPr>
              <a:t>gerade</a:t>
            </a:r>
            <a:r>
              <a:rPr lang="cs-CZ" sz="3800" dirty="0" smtClean="0">
                <a:solidFill>
                  <a:srgbClr val="7030A0"/>
                </a:solidFill>
              </a:rPr>
              <a:t> </a:t>
            </a:r>
            <a:r>
              <a:rPr lang="cs-CZ" sz="3800" dirty="0" err="1" smtClean="0">
                <a:solidFill>
                  <a:srgbClr val="7030A0"/>
                </a:solidFill>
              </a:rPr>
              <a:t>schwimmen</a:t>
            </a:r>
            <a:r>
              <a:rPr lang="cs-CZ" sz="3800" dirty="0" smtClean="0">
                <a:solidFill>
                  <a:srgbClr val="7030A0"/>
                </a:solidFill>
              </a:rPr>
              <a:t>.   </a:t>
            </a:r>
          </a:p>
          <a:p>
            <a:pPr algn="ctr"/>
            <a:r>
              <a:rPr lang="cs-CZ" sz="3800" dirty="0">
                <a:solidFill>
                  <a:srgbClr val="7030A0"/>
                </a:solidFill>
              </a:rPr>
              <a:t> </a:t>
            </a:r>
            <a:r>
              <a:rPr lang="cs-CZ" sz="3800" dirty="0" smtClean="0">
                <a:solidFill>
                  <a:srgbClr val="7030A0"/>
                </a:solidFill>
              </a:rPr>
              <a:t>       </a:t>
            </a:r>
            <a:r>
              <a:rPr lang="cs-CZ" sz="3800" dirty="0" err="1" smtClean="0">
                <a:solidFill>
                  <a:srgbClr val="7030A0"/>
                </a:solidFill>
              </a:rPr>
              <a:t>Schade</a:t>
            </a:r>
            <a:r>
              <a:rPr lang="cs-CZ" sz="3800" dirty="0" smtClean="0">
                <a:solidFill>
                  <a:srgbClr val="7030A0"/>
                </a:solidFill>
              </a:rPr>
              <a:t>.</a:t>
            </a:r>
            <a:endParaRPr lang="cs-CZ" sz="3800" dirty="0">
              <a:solidFill>
                <a:srgbClr val="7030A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436096" y="3281487"/>
            <a:ext cx="2808312" cy="6827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76B531"/>
                </a:solidFill>
              </a:rPr>
              <a:t>die</a:t>
            </a:r>
            <a:r>
              <a:rPr lang="cs-CZ" sz="2800" dirty="0" smtClean="0">
                <a:solidFill>
                  <a:srgbClr val="76B531"/>
                </a:solidFill>
              </a:rPr>
              <a:t> </a:t>
            </a:r>
            <a:r>
              <a:rPr lang="cs-CZ" sz="2800" dirty="0" err="1" smtClean="0">
                <a:solidFill>
                  <a:srgbClr val="76B531"/>
                </a:solidFill>
              </a:rPr>
              <a:t>Gesundheit</a:t>
            </a:r>
            <a:endParaRPr lang="cs-CZ" sz="2800" dirty="0">
              <a:solidFill>
                <a:srgbClr val="76B53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39552" y="3368823"/>
            <a:ext cx="2808312" cy="6827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76B531"/>
                </a:solidFill>
              </a:rPr>
              <a:t>die</a:t>
            </a:r>
            <a:r>
              <a:rPr lang="cs-CZ" sz="2800" dirty="0" smtClean="0">
                <a:solidFill>
                  <a:srgbClr val="76B531"/>
                </a:solidFill>
              </a:rPr>
              <a:t> </a:t>
            </a:r>
            <a:r>
              <a:rPr lang="cs-CZ" sz="2800" dirty="0" err="1" smtClean="0">
                <a:solidFill>
                  <a:srgbClr val="76B531"/>
                </a:solidFill>
              </a:rPr>
              <a:t>Krankheit</a:t>
            </a:r>
            <a:endParaRPr lang="cs-CZ" sz="2800" dirty="0">
              <a:solidFill>
                <a:srgbClr val="76B531"/>
              </a:solidFill>
            </a:endParaRPr>
          </a:p>
        </p:txBody>
      </p:sp>
      <p:sp>
        <p:nvSpPr>
          <p:cNvPr id="8" name="Násobení 7"/>
          <p:cNvSpPr/>
          <p:nvPr/>
        </p:nvSpPr>
        <p:spPr>
          <a:xfrm>
            <a:off x="3908546" y="3269348"/>
            <a:ext cx="1167509" cy="782265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Jechova\AppData\Local\Microsoft\Windows\Temporary Internet Files\Content.IE5\94Q7K3JI\MC9002298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50235"/>
            <a:ext cx="1775765" cy="16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1128</Words>
  <Application>Microsoft Office PowerPoint</Application>
  <PresentationFormat>Předvádění na obrazovce (4:3)</PresentationFormat>
  <Paragraphs>214</Paragraphs>
  <Slides>23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Prezentace aplikace PowerPoint</vt:lpstr>
      <vt:lpstr>Prezentace aplikace PowerPoint</vt:lpstr>
      <vt:lpstr> WAS TUT DIR WEH? </vt:lpstr>
      <vt:lpstr>ACHTUNG!</vt:lpstr>
      <vt:lpstr>PERSONALPRONOMEN - DATIV</vt:lpstr>
      <vt:lpstr>Was tut dir weh?</vt:lpstr>
      <vt:lpstr> PETER IST KRANK.</vt:lpstr>
      <vt:lpstr>BILDE DIE SÄTZE!</vt:lpstr>
      <vt:lpstr>ICH MUSS ZUM ARZT GEHEN…</vt:lpstr>
      <vt:lpstr>Was tut dir weh?</vt:lpstr>
      <vt:lpstr>BILDE DIE SÄTZE!</vt:lpstr>
      <vt:lpstr>Prezentace aplikace PowerPoint</vt:lpstr>
      <vt:lpstr>DIE KRANKHEIT</vt:lpstr>
      <vt:lpstr>ÜBERSETZE!</vt:lpstr>
      <vt:lpstr>ERGÄNZE!</vt:lpstr>
      <vt:lpstr>ERGÄNZE! DIE LÖSUNG.</vt:lpstr>
      <vt:lpstr>BEIM ARZT</vt:lpstr>
      <vt:lpstr>WIE IST DAS RICHTIG? ORDNE ZU!</vt:lpstr>
      <vt:lpstr>WIE IST DAS RICHTIG? ORDNE ZU! DIE LÖSUNG</vt:lpstr>
      <vt:lpstr>Prezentace aplikace PowerPoint</vt:lpstr>
      <vt:lpstr>ICH BIN NOCH KRANK…</vt:lpstr>
      <vt:lpstr>ICH BIN NOCH KRANK…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TUT DIR WEH?</dc:title>
  <dc:creator>Jechova</dc:creator>
  <cp:lastModifiedBy>Jechova</cp:lastModifiedBy>
  <cp:revision>93</cp:revision>
  <dcterms:created xsi:type="dcterms:W3CDTF">2013-10-29T10:51:44Z</dcterms:created>
  <dcterms:modified xsi:type="dcterms:W3CDTF">2014-03-23T12:21:37Z</dcterms:modified>
</cp:coreProperties>
</file>