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9" r:id="rId2"/>
    <p:sldId id="280" r:id="rId3"/>
    <p:sldId id="256" r:id="rId4"/>
    <p:sldId id="257" r:id="rId5"/>
    <p:sldId id="275" r:id="rId6"/>
    <p:sldId id="258" r:id="rId7"/>
    <p:sldId id="260" r:id="rId8"/>
    <p:sldId id="262" r:id="rId9"/>
    <p:sldId id="261" r:id="rId10"/>
    <p:sldId id="259" r:id="rId11"/>
    <p:sldId id="274" r:id="rId12"/>
    <p:sldId id="265" r:id="rId13"/>
    <p:sldId id="266" r:id="rId14"/>
    <p:sldId id="268" r:id="rId15"/>
    <p:sldId id="270" r:id="rId16"/>
    <p:sldId id="273" r:id="rId17"/>
    <p:sldId id="277" r:id="rId18"/>
    <p:sldId id="269" r:id="rId19"/>
    <p:sldId id="271" r:id="rId20"/>
    <p:sldId id="272" r:id="rId21"/>
    <p:sldId id="267" r:id="rId22"/>
    <p:sldId id="276" r:id="rId23"/>
    <p:sldId id="278" r:id="rId24"/>
    <p:sldId id="281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9012"/>
    <a:srgbClr val="FF00FF"/>
    <a:srgbClr val="CC00FF"/>
    <a:srgbClr val="228E2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73" autoAdjust="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2D47C-B714-4BE4-BA5D-F2BD49EDD80E}" type="datetimeFigureOut">
              <a:rPr lang="cs-CZ" smtClean="0"/>
              <a:t>29.4.2014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EEFB2C-7FB8-4CE3-A88B-B84951C50E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2843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EFB2C-7FB8-4CE3-A88B-B84951C50E1A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0436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EFB2C-7FB8-4CE3-A88B-B84951C50E1A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434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EFB2C-7FB8-4CE3-A88B-B84951C50E1A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2684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096D2-FE7A-4B12-BD5B-02332A12C03B}" type="datetimeFigureOut">
              <a:rPr lang="cs-CZ" smtClean="0"/>
              <a:t>29.4.2014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AC845-BF40-40D7-BDF9-7523DA421E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4048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096D2-FE7A-4B12-BD5B-02332A12C03B}" type="datetimeFigureOut">
              <a:rPr lang="cs-CZ" smtClean="0"/>
              <a:t>29.4.2014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AC845-BF40-40D7-BDF9-7523DA421E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8371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096D2-FE7A-4B12-BD5B-02332A12C03B}" type="datetimeFigureOut">
              <a:rPr lang="cs-CZ" smtClean="0"/>
              <a:t>29.4.2014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AC845-BF40-40D7-BDF9-7523DA421E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8571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096D2-FE7A-4B12-BD5B-02332A12C03B}" type="datetimeFigureOut">
              <a:rPr lang="cs-CZ" smtClean="0"/>
              <a:t>29.4.2014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AC845-BF40-40D7-BDF9-7523DA421E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5413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096D2-FE7A-4B12-BD5B-02332A12C03B}" type="datetimeFigureOut">
              <a:rPr lang="cs-CZ" smtClean="0"/>
              <a:t>29.4.2014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AC845-BF40-40D7-BDF9-7523DA421E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8407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096D2-FE7A-4B12-BD5B-02332A12C03B}" type="datetimeFigureOut">
              <a:rPr lang="cs-CZ" smtClean="0"/>
              <a:t>29.4.2014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AC845-BF40-40D7-BDF9-7523DA421E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222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096D2-FE7A-4B12-BD5B-02332A12C03B}" type="datetimeFigureOut">
              <a:rPr lang="cs-CZ" smtClean="0"/>
              <a:t>29.4.2014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AC845-BF40-40D7-BDF9-7523DA421E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8525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096D2-FE7A-4B12-BD5B-02332A12C03B}" type="datetimeFigureOut">
              <a:rPr lang="cs-CZ" smtClean="0"/>
              <a:t>29.4.2014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AC845-BF40-40D7-BDF9-7523DA421E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1260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096D2-FE7A-4B12-BD5B-02332A12C03B}" type="datetimeFigureOut">
              <a:rPr lang="cs-CZ" smtClean="0"/>
              <a:t>29.4.2014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AC845-BF40-40D7-BDF9-7523DA421E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8917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096D2-FE7A-4B12-BD5B-02332A12C03B}" type="datetimeFigureOut">
              <a:rPr lang="cs-CZ" smtClean="0"/>
              <a:t>29.4.2014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AC845-BF40-40D7-BDF9-7523DA421E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9718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096D2-FE7A-4B12-BD5B-02332A12C03B}" type="datetimeFigureOut">
              <a:rPr lang="cs-CZ" smtClean="0"/>
              <a:t>29.4.2014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AC845-BF40-40D7-BDF9-7523DA421E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1259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096D2-FE7A-4B12-BD5B-02332A12C03B}" type="datetimeFigureOut">
              <a:rPr lang="cs-CZ" smtClean="0"/>
              <a:t>29.4.2014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AC845-BF40-40D7-BDF9-7523DA421E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9749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zs-mozartova.cz/" TargetMode="External"/><Relationship Id="rId5" Type="http://schemas.openxmlformats.org/officeDocument/2006/relationships/hyperlink" Target="mailto:kundrum@centrum.cz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image" Target="../media/image45.wmf"/><Relationship Id="rId7" Type="http://schemas.openxmlformats.org/officeDocument/2006/relationships/image" Target="../media/image49.wmf"/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gif"/><Relationship Id="rId4" Type="http://schemas.openxmlformats.org/officeDocument/2006/relationships/image" Target="../media/image53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4.wmf"/><Relationship Id="rId7" Type="http://schemas.openxmlformats.org/officeDocument/2006/relationships/image" Target="../media/image40.wmf"/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wmf"/><Relationship Id="rId5" Type="http://schemas.openxmlformats.org/officeDocument/2006/relationships/image" Target="../media/image54.gif"/><Relationship Id="rId10" Type="http://schemas.openxmlformats.org/officeDocument/2006/relationships/image" Target="../media/image8.wmf"/><Relationship Id="rId4" Type="http://schemas.openxmlformats.org/officeDocument/2006/relationships/image" Target="../media/image33.wmf"/><Relationship Id="rId9" Type="http://schemas.openxmlformats.org/officeDocument/2006/relationships/image" Target="../media/image38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36.wmf"/><Relationship Id="rId7" Type="http://schemas.openxmlformats.org/officeDocument/2006/relationships/image" Target="../media/image54.gif"/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wmf"/><Relationship Id="rId11" Type="http://schemas.openxmlformats.org/officeDocument/2006/relationships/image" Target="../media/image28.wmf"/><Relationship Id="rId5" Type="http://schemas.openxmlformats.org/officeDocument/2006/relationships/image" Target="../media/image42.wmf"/><Relationship Id="rId10" Type="http://schemas.openxmlformats.org/officeDocument/2006/relationships/image" Target="../media/image31.wmf"/><Relationship Id="rId4" Type="http://schemas.openxmlformats.org/officeDocument/2006/relationships/image" Target="../media/image49.wmf"/><Relationship Id="rId9" Type="http://schemas.openxmlformats.org/officeDocument/2006/relationships/image" Target="../media/image3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wmf"/><Relationship Id="rId4" Type="http://schemas.openxmlformats.org/officeDocument/2006/relationships/image" Target="../media/image64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zs-mozartova.cz/" TargetMode="External"/><Relationship Id="rId4" Type="http://schemas.openxmlformats.org/officeDocument/2006/relationships/hyperlink" Target="mailto:kundrum@centrum.cz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8.wmf"/><Relationship Id="rId7" Type="http://schemas.openxmlformats.org/officeDocument/2006/relationships/image" Target="../media/image38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wmf"/><Relationship Id="rId11" Type="http://schemas.openxmlformats.org/officeDocument/2006/relationships/image" Target="../media/image73.wmf"/><Relationship Id="rId5" Type="http://schemas.openxmlformats.org/officeDocument/2006/relationships/image" Target="../media/image70.wmf"/><Relationship Id="rId10" Type="http://schemas.openxmlformats.org/officeDocument/2006/relationships/image" Target="../media/image28.wmf"/><Relationship Id="rId4" Type="http://schemas.openxmlformats.org/officeDocument/2006/relationships/image" Target="../media/image69.png"/><Relationship Id="rId9" Type="http://schemas.openxmlformats.org/officeDocument/2006/relationships/image" Target="../media/image7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59.wmf"/><Relationship Id="rId7" Type="http://schemas.openxmlformats.org/officeDocument/2006/relationships/image" Target="../media/image77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wmf"/><Relationship Id="rId9" Type="http://schemas.openxmlformats.org/officeDocument/2006/relationships/image" Target="../media/image32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zs-mozartova.cz/" TargetMode="External"/><Relationship Id="rId4" Type="http://schemas.openxmlformats.org/officeDocument/2006/relationships/hyperlink" Target="mailto:kundrum@centrum.cz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jpeg"/><Relationship Id="rId7" Type="http://schemas.openxmlformats.org/officeDocument/2006/relationships/image" Target="../media/image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wmf"/><Relationship Id="rId11" Type="http://schemas.openxmlformats.org/officeDocument/2006/relationships/image" Target="../media/image11.wmf"/><Relationship Id="rId5" Type="http://schemas.openxmlformats.org/officeDocument/2006/relationships/image" Target="../media/image5.wmf"/><Relationship Id="rId10" Type="http://schemas.openxmlformats.org/officeDocument/2006/relationships/image" Target="../media/image10.wmf"/><Relationship Id="rId4" Type="http://schemas.openxmlformats.org/officeDocument/2006/relationships/image" Target="../media/image4.wmf"/><Relationship Id="rId9" Type="http://schemas.openxmlformats.org/officeDocument/2006/relationships/image" Target="../media/image9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8.wmf"/><Relationship Id="rId7" Type="http://schemas.openxmlformats.org/officeDocument/2006/relationships/image" Target="../media/image2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image" Target="../media/image8.wmf"/><Relationship Id="rId7" Type="http://schemas.openxmlformats.org/officeDocument/2006/relationships/image" Target="../media/image35.wmf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10" Type="http://schemas.openxmlformats.org/officeDocument/2006/relationships/image" Target="../media/image38.wmf"/><Relationship Id="rId4" Type="http://schemas.openxmlformats.org/officeDocument/2006/relationships/image" Target="../media/image32.wmf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wmf"/><Relationship Id="rId5" Type="http://schemas.openxmlformats.org/officeDocument/2006/relationships/image" Target="../media/image41.png"/><Relationship Id="rId4" Type="http://schemas.openxmlformats.org/officeDocument/2006/relationships/image" Target="../media/image4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204864"/>
            <a:ext cx="6481763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Obdélník 5"/>
          <p:cNvSpPr>
            <a:spLocks noChangeArrowheads="1"/>
          </p:cNvSpPr>
          <p:nvPr/>
        </p:nvSpPr>
        <p:spPr bwMode="auto">
          <a:xfrm>
            <a:off x="0" y="4725143"/>
            <a:ext cx="9144000" cy="215443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cs-CZ" sz="2000" b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800" b="1" i="1" dirty="0">
                <a:latin typeface="Courier New" pitchFamily="49" charset="0"/>
                <a:cs typeface="Courier New" pitchFamily="49" charset="0"/>
              </a:rPr>
              <a:t>EU PENÍZE ŠKOLÁM</a:t>
            </a:r>
          </a:p>
          <a:p>
            <a:pPr algn="ctr"/>
            <a:endParaRPr lang="cs-CZ" sz="14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b="1" i="1" dirty="0">
                <a:latin typeface="Courier New" pitchFamily="49" charset="0"/>
                <a:cs typeface="Courier New" pitchFamily="49" charset="0"/>
              </a:rPr>
              <a:t>Operační program Vzdělávání pro konkurenceschopnost</a:t>
            </a:r>
          </a:p>
          <a:p>
            <a:pPr algn="ctr"/>
            <a:endParaRPr lang="cs-CZ" sz="12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dirty="0">
                <a:latin typeface="Courier New" pitchFamily="49" charset="0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cs typeface="Courier New" pitchFamily="49" charset="0"/>
              </a:rPr>
            </a:br>
            <a:endParaRPr lang="cs-CZ" sz="2000" dirty="0"/>
          </a:p>
        </p:txBody>
      </p:sp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email: </a:t>
            </a:r>
            <a:r>
              <a:rPr lang="cs-CZ" sz="1400" b="1" i="1" noProof="1" smtClean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kundrum@centrum.cz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6"/>
              </a:rPr>
              <a:t>www.zs-mozartova.cz</a:t>
            </a:r>
            <a:r>
              <a:rPr lang="cs-CZ" sz="1400" b="1" i="1" dirty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b="1" i="1" noProof="1">
              <a:solidFill>
                <a:srgbClr val="002060"/>
              </a:solidFill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83568" y="3871501"/>
            <a:ext cx="7884368" cy="646331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Projekt: ŠKOLA RADOSTI, ŠKOLA KVALITY 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Registrační číslo projektu: CZ.1.07/1.4.00/21.3688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37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00B0F0"/>
                </a:solidFill>
              </a:rPr>
              <a:t>IN DER KLASSE</a:t>
            </a:r>
            <a:endParaRPr lang="cs-CZ" b="1" dirty="0">
              <a:solidFill>
                <a:srgbClr val="00B0F0"/>
              </a:solidFill>
            </a:endParaRPr>
          </a:p>
        </p:txBody>
      </p:sp>
      <p:pic>
        <p:nvPicPr>
          <p:cNvPr id="6146" name="Picture 2" descr="C:\Users\Jechova\AppData\Local\Microsoft\Windows\Temporary Internet Files\Content.IE5\F4DZTQ4Z\MC90035513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41" y="1400664"/>
            <a:ext cx="1696883" cy="249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Jechova\AppData\Local\Microsoft\Windows\Temporary Internet Files\Content.IE5\F4DZTQ4Z\MC90031013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435" y="1603500"/>
            <a:ext cx="1424234" cy="206607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Jechova\AppData\Local\Microsoft\Windows\Temporary Internet Files\Content.IE5\94Q7K3JI\MC90038938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679591"/>
            <a:ext cx="2037262" cy="198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Jechova\AppData\Local\Microsoft\Windows\Temporary Internet Files\Content.IE5\94Q7K3JI\MC90029190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680166"/>
            <a:ext cx="2008994" cy="173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Jechova\AppData\Local\Microsoft\Windows\Temporary Internet Files\Content.IE5\004Y94IT\MC900355425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7" y="3946051"/>
            <a:ext cx="1956561" cy="195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Jechova\AppData\Local\Microsoft\Windows\Temporary Internet Files\Content.IE5\94Q7K3JI\MC900404121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370782"/>
            <a:ext cx="2030855" cy="202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Vývojový diagram: alternativní postup 10"/>
          <p:cNvSpPr/>
          <p:nvPr/>
        </p:nvSpPr>
        <p:spPr>
          <a:xfrm>
            <a:off x="117205" y="3833431"/>
            <a:ext cx="1987628" cy="524979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rgbClr val="50143F"/>
                </a:solidFill>
              </a:rPr>
              <a:t>der </a:t>
            </a:r>
            <a:r>
              <a:rPr lang="cs-CZ" sz="3200" dirty="0" err="1" smtClean="0">
                <a:solidFill>
                  <a:srgbClr val="50143F"/>
                </a:solidFill>
              </a:rPr>
              <a:t>Tisch</a:t>
            </a:r>
            <a:endParaRPr lang="cs-CZ" sz="3200" dirty="0">
              <a:solidFill>
                <a:srgbClr val="50143F"/>
              </a:solidFill>
            </a:endParaRPr>
          </a:p>
        </p:txBody>
      </p:sp>
      <p:sp>
        <p:nvSpPr>
          <p:cNvPr id="12" name="Vývojový diagram: alternativní postup 11"/>
          <p:cNvSpPr/>
          <p:nvPr/>
        </p:nvSpPr>
        <p:spPr>
          <a:xfrm>
            <a:off x="2319738" y="3847300"/>
            <a:ext cx="1987628" cy="524979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err="1" smtClean="0">
                <a:solidFill>
                  <a:srgbClr val="50143F"/>
                </a:solidFill>
              </a:rPr>
              <a:t>die</a:t>
            </a:r>
            <a:r>
              <a:rPr lang="cs-CZ" sz="3200" dirty="0" smtClean="0">
                <a:solidFill>
                  <a:srgbClr val="50143F"/>
                </a:solidFill>
              </a:rPr>
              <a:t> </a:t>
            </a:r>
            <a:r>
              <a:rPr lang="cs-CZ" sz="3200" dirty="0" err="1" smtClean="0">
                <a:solidFill>
                  <a:srgbClr val="50143F"/>
                </a:solidFill>
              </a:rPr>
              <a:t>Tür</a:t>
            </a:r>
            <a:endParaRPr lang="cs-CZ" sz="3200" dirty="0">
              <a:solidFill>
                <a:srgbClr val="50143F"/>
              </a:solidFill>
            </a:endParaRPr>
          </a:p>
        </p:txBody>
      </p:sp>
      <p:sp>
        <p:nvSpPr>
          <p:cNvPr id="13" name="Vývojový diagram: alternativní postup 12"/>
          <p:cNvSpPr/>
          <p:nvPr/>
        </p:nvSpPr>
        <p:spPr>
          <a:xfrm>
            <a:off x="4451812" y="3828420"/>
            <a:ext cx="2352435" cy="524979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err="1" smtClean="0">
                <a:solidFill>
                  <a:srgbClr val="50143F"/>
                </a:solidFill>
              </a:rPr>
              <a:t>das</a:t>
            </a:r>
            <a:r>
              <a:rPr lang="cs-CZ" sz="3200" dirty="0" smtClean="0">
                <a:solidFill>
                  <a:srgbClr val="50143F"/>
                </a:solidFill>
              </a:rPr>
              <a:t> </a:t>
            </a:r>
            <a:r>
              <a:rPr lang="cs-CZ" sz="3200" dirty="0" err="1" smtClean="0">
                <a:solidFill>
                  <a:srgbClr val="50143F"/>
                </a:solidFill>
              </a:rPr>
              <a:t>Fenster</a:t>
            </a:r>
            <a:endParaRPr lang="cs-CZ" sz="3200" dirty="0">
              <a:solidFill>
                <a:srgbClr val="50143F"/>
              </a:solidFill>
            </a:endParaRPr>
          </a:p>
        </p:txBody>
      </p:sp>
      <p:sp>
        <p:nvSpPr>
          <p:cNvPr id="14" name="Vývojový diagram: alternativní postup 13"/>
          <p:cNvSpPr/>
          <p:nvPr/>
        </p:nvSpPr>
        <p:spPr>
          <a:xfrm>
            <a:off x="6756757" y="6065840"/>
            <a:ext cx="1987628" cy="524979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err="1" smtClean="0">
                <a:solidFill>
                  <a:srgbClr val="50143F"/>
                </a:solidFill>
              </a:rPr>
              <a:t>das</a:t>
            </a:r>
            <a:r>
              <a:rPr lang="cs-CZ" sz="3200" dirty="0" smtClean="0">
                <a:solidFill>
                  <a:srgbClr val="50143F"/>
                </a:solidFill>
              </a:rPr>
              <a:t> </a:t>
            </a:r>
            <a:r>
              <a:rPr lang="cs-CZ" sz="3200" dirty="0" err="1" smtClean="0">
                <a:solidFill>
                  <a:srgbClr val="50143F"/>
                </a:solidFill>
              </a:rPr>
              <a:t>Bild</a:t>
            </a:r>
            <a:endParaRPr lang="cs-CZ" sz="3200" dirty="0">
              <a:solidFill>
                <a:srgbClr val="50143F"/>
              </a:solidFill>
            </a:endParaRPr>
          </a:p>
        </p:txBody>
      </p:sp>
      <p:sp>
        <p:nvSpPr>
          <p:cNvPr id="15" name="Vývojový diagram: alternativní postup 14"/>
          <p:cNvSpPr/>
          <p:nvPr/>
        </p:nvSpPr>
        <p:spPr>
          <a:xfrm>
            <a:off x="1447529" y="6111767"/>
            <a:ext cx="1987628" cy="524979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err="1" smtClean="0">
                <a:solidFill>
                  <a:srgbClr val="50143F"/>
                </a:solidFill>
              </a:rPr>
              <a:t>die</a:t>
            </a:r>
            <a:r>
              <a:rPr lang="cs-CZ" sz="3200" dirty="0" smtClean="0">
                <a:solidFill>
                  <a:srgbClr val="50143F"/>
                </a:solidFill>
              </a:rPr>
              <a:t> </a:t>
            </a:r>
            <a:r>
              <a:rPr lang="cs-CZ" sz="3200" dirty="0" err="1" smtClean="0">
                <a:solidFill>
                  <a:srgbClr val="50143F"/>
                </a:solidFill>
              </a:rPr>
              <a:t>Tafel</a:t>
            </a:r>
            <a:endParaRPr lang="cs-CZ" sz="3200" dirty="0">
              <a:solidFill>
                <a:srgbClr val="50143F"/>
              </a:solidFill>
            </a:endParaRPr>
          </a:p>
        </p:txBody>
      </p:sp>
      <p:sp>
        <p:nvSpPr>
          <p:cNvPr id="16" name="Vývojový diagram: alternativní postup 15"/>
          <p:cNvSpPr/>
          <p:nvPr/>
        </p:nvSpPr>
        <p:spPr>
          <a:xfrm>
            <a:off x="3923928" y="6137028"/>
            <a:ext cx="1987628" cy="524979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err="1" smtClean="0">
                <a:solidFill>
                  <a:srgbClr val="50143F"/>
                </a:solidFill>
              </a:rPr>
              <a:t>die</a:t>
            </a:r>
            <a:r>
              <a:rPr lang="cs-CZ" sz="3200" dirty="0" smtClean="0">
                <a:solidFill>
                  <a:srgbClr val="50143F"/>
                </a:solidFill>
              </a:rPr>
              <a:t> </a:t>
            </a:r>
            <a:r>
              <a:rPr lang="cs-CZ" sz="3200" dirty="0" err="1" smtClean="0">
                <a:solidFill>
                  <a:srgbClr val="50143F"/>
                </a:solidFill>
              </a:rPr>
              <a:t>Lampe</a:t>
            </a:r>
            <a:endParaRPr lang="cs-CZ" sz="3200" dirty="0">
              <a:solidFill>
                <a:srgbClr val="50143F"/>
              </a:solidFill>
            </a:endParaRPr>
          </a:p>
        </p:txBody>
      </p:sp>
      <p:pic>
        <p:nvPicPr>
          <p:cNvPr id="17" name="Picture 2" descr="C:\Documents and Settings\Marie\Local Settings\Temporary Internet Files\Content.IE5\4RVA46LD\MC900343613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21230" y="836712"/>
            <a:ext cx="2499242" cy="3010588"/>
          </a:xfrm>
          <a:prstGeom prst="rect">
            <a:avLst/>
          </a:prstGeom>
          <a:noFill/>
        </p:spPr>
      </p:pic>
      <p:sp>
        <p:nvSpPr>
          <p:cNvPr id="18" name="Vývojový diagram: alternativní postup 17"/>
          <p:cNvSpPr/>
          <p:nvPr/>
        </p:nvSpPr>
        <p:spPr>
          <a:xfrm>
            <a:off x="372169" y="1428865"/>
            <a:ext cx="1987628" cy="524979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rgbClr val="50143F"/>
                </a:solidFill>
              </a:rPr>
              <a:t>der </a:t>
            </a:r>
            <a:r>
              <a:rPr lang="cs-CZ" sz="3200" dirty="0" err="1" smtClean="0">
                <a:solidFill>
                  <a:srgbClr val="50143F"/>
                </a:solidFill>
              </a:rPr>
              <a:t>Stuhl</a:t>
            </a:r>
            <a:endParaRPr lang="cs-CZ" sz="3200" dirty="0">
              <a:solidFill>
                <a:srgbClr val="50143F"/>
              </a:solidFill>
            </a:endParaRPr>
          </a:p>
        </p:txBody>
      </p:sp>
      <p:sp>
        <p:nvSpPr>
          <p:cNvPr id="3" name="Šipka dolů 2"/>
          <p:cNvSpPr/>
          <p:nvPr/>
        </p:nvSpPr>
        <p:spPr>
          <a:xfrm rot="21160678">
            <a:off x="1706982" y="1906521"/>
            <a:ext cx="795703" cy="87097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Šipka dolů 18"/>
          <p:cNvSpPr/>
          <p:nvPr/>
        </p:nvSpPr>
        <p:spPr>
          <a:xfrm rot="13692969">
            <a:off x="119690" y="3234086"/>
            <a:ext cx="795703" cy="87097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814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</a:rPr>
              <a:t>WAS IST IN DER KLASSE?</a:t>
            </a:r>
            <a:endParaRPr lang="cs-CZ" b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C:\Users\Jechova\AppData\Local\Microsoft\Windows\Temporary Internet Files\Content.IE5\K3CCHJF5\MC900434235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228" y="1780901"/>
            <a:ext cx="6336704" cy="452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Šipka doprava 5"/>
          <p:cNvSpPr/>
          <p:nvPr/>
        </p:nvSpPr>
        <p:spPr>
          <a:xfrm>
            <a:off x="7014908" y="1602558"/>
            <a:ext cx="1125482" cy="93610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prava 6"/>
          <p:cNvSpPr/>
          <p:nvPr/>
        </p:nvSpPr>
        <p:spPr>
          <a:xfrm>
            <a:off x="4415215" y="5194817"/>
            <a:ext cx="1224136" cy="93610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prava 7"/>
          <p:cNvSpPr/>
          <p:nvPr/>
        </p:nvSpPr>
        <p:spPr>
          <a:xfrm rot="10800000">
            <a:off x="2159732" y="1645514"/>
            <a:ext cx="1224136" cy="93610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5" name="Picture 3" descr="C:\Users\Jechova\AppData\Local\Microsoft\Windows\Temporary Internet Files\Content.IE5\O07Z9WPO\MC90008905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822962"/>
            <a:ext cx="1534363" cy="180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Šipka doprava 9"/>
          <p:cNvSpPr/>
          <p:nvPr/>
        </p:nvSpPr>
        <p:spPr>
          <a:xfrm rot="11393253">
            <a:off x="1762960" y="3825044"/>
            <a:ext cx="1224136" cy="93610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6" name="Picture 4" descr="C:\Users\Jechova\AppData\Local\Microsoft\Windows\Temporary Internet Files\Content.IE5\I7UWRE7K\MC90030011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467" y="4270653"/>
            <a:ext cx="1613846" cy="237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Šipka doprava 3"/>
          <p:cNvSpPr/>
          <p:nvPr/>
        </p:nvSpPr>
        <p:spPr>
          <a:xfrm rot="16011370">
            <a:off x="7819070" y="3601223"/>
            <a:ext cx="1224136" cy="93610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doprava 11"/>
          <p:cNvSpPr/>
          <p:nvPr/>
        </p:nvSpPr>
        <p:spPr>
          <a:xfrm>
            <a:off x="5412900" y="2581619"/>
            <a:ext cx="1224136" cy="93610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Picture 2" descr="C:\Users\Jechova\AppData\Local\Microsoft\Windows\Temporary Internet Files\Content.IE5\EML1AHVC\MM900254500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20" y="1645514"/>
            <a:ext cx="1008111" cy="85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Jechova\AppData\Local\Microsoft\Windows\Temporary Internet Files\Content.IE5\EML1AHVC\MM900254500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71" y="3726894"/>
            <a:ext cx="1008113" cy="91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Jechova\AppData\Local\Microsoft\Windows\Temporary Internet Files\Content.IE5\EML1AHVC\MM900254500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602" y="5241697"/>
            <a:ext cx="1008113" cy="91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Jechova\AppData\Local\Microsoft\Windows\Temporary Internet Files\Content.IE5\EML1AHVC\MM900254500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371" y="2495707"/>
            <a:ext cx="1008113" cy="91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Jechova\AppData\Local\Microsoft\Windows\Temporary Internet Files\Content.IE5\EML1AHVC\MM900254500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916" y="1502270"/>
            <a:ext cx="1008113" cy="91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Jechova\AppData\Local\Microsoft\Windows\Temporary Internet Files\Content.IE5\EML1AHVC\MM900254500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941" y="2603629"/>
            <a:ext cx="1008113" cy="91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34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FF00FF"/>
                </a:solidFill>
              </a:rPr>
              <a:t>WAS IST DAS?</a:t>
            </a:r>
            <a:endParaRPr lang="cs-CZ" b="1" dirty="0">
              <a:solidFill>
                <a:srgbClr val="FF00FF"/>
              </a:solidFill>
            </a:endParaRPr>
          </a:p>
        </p:txBody>
      </p:sp>
      <p:pic>
        <p:nvPicPr>
          <p:cNvPr id="8194" name="Picture 2" descr="C:\Users\Jechova\AppData\Local\Microsoft\Windows\Temporary Internet Files\Content.IE5\F4DZTQ4Z\MC90044152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04664"/>
            <a:ext cx="187325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Jechova\AppData\Local\Microsoft\Windows\Temporary Internet Files\Content.IE5\89H2E1PT\MC90001930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25" y="4229492"/>
            <a:ext cx="255752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Jechova\AppData\Local\Microsoft\Windows\Temporary Internet Files\Content.IE5\SPAA2J0A\MC90034956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437" y="4930322"/>
            <a:ext cx="2688728" cy="184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Jechova\AppData\Local\Microsoft\Windows\Temporary Internet Files\Content.IE5\EML1AHVC\MM900254500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608" y="3333098"/>
            <a:ext cx="1700386" cy="170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Jechova\AppData\Local\Microsoft\Windows\Temporary Internet Files\Content.IE5\NXQE1PS2\MC900356075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08370"/>
            <a:ext cx="1872208" cy="1789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Jechova\AppData\Local\Microsoft\Windows\Temporary Internet Files\Content.IE5\94Q7K3JI\MC900312160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809798"/>
            <a:ext cx="2009151" cy="162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8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983" y="2261140"/>
            <a:ext cx="2965761" cy="2293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" descr="C:\Users\Jechova\AppData\Local\Microsoft\Windows\Temporary Internet Files\Content.IE5\89H2E1PT\MC900340408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355" y="1839988"/>
            <a:ext cx="2242606" cy="158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C:\Users\Jechova\AppData\Local\Microsoft\Windows\Temporary Internet Files\Content.IE5\F4DZTQ4Z\MC900356411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961" y="1721332"/>
            <a:ext cx="2217677" cy="182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35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FF00FF"/>
                </a:solidFill>
              </a:rPr>
              <a:t>WAS IST DAS?</a:t>
            </a:r>
            <a:endParaRPr lang="cs-CZ" b="1" dirty="0">
              <a:solidFill>
                <a:srgbClr val="FF00FF"/>
              </a:solidFill>
            </a:endParaRPr>
          </a:p>
        </p:txBody>
      </p:sp>
      <p:pic>
        <p:nvPicPr>
          <p:cNvPr id="8194" name="Picture 2" descr="C:\Users\Jechova\AppData\Local\Microsoft\Windows\Temporary Internet Files\Content.IE5\F4DZTQ4Z\MC90044152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04664"/>
            <a:ext cx="187325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C:\Users\Jechova\AppData\Local\Microsoft\Windows\Temporary Internet Files\Content.IE5\K3CCHJF5\MC90029093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32383"/>
            <a:ext cx="1224136" cy="2031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C:\Users\Jechova\AppData\Local\Microsoft\Windows\Temporary Internet Files\Content.IE5\94Q7K3JI\MC90040412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83067"/>
            <a:ext cx="2030855" cy="202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Jechova\AppData\Local\Microsoft\Windows\Temporary Internet Files\Content.IE5\NXQE1PS2\MC90001933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560539"/>
            <a:ext cx="2582014" cy="217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Jechova\AppData\Local\Microsoft\Windows\Temporary Internet Files\Content.IE5\94Q7K3JI\MC900389388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936" y="4732320"/>
            <a:ext cx="2037262" cy="198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Jechova\AppData\Local\Microsoft\Windows\Temporary Internet Files\Content.IE5\EML1AHVC\MM900254500[1]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289" y="3075691"/>
            <a:ext cx="1612557" cy="161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C:\Users\Jechova\AppData\Local\Microsoft\Windows\Temporary Internet Files\Content.IE5\K3CCHJF5\MC900391170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676" y="2591006"/>
            <a:ext cx="1875762" cy="190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Jechova\AppData\Local\Microsoft\Windows\Temporary Internet Files\Content.IE5\9RXIUNQD\MC900391174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309" y="2004864"/>
            <a:ext cx="1295317" cy="130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Jechova\AppData\Local\Microsoft\Windows\Temporary Internet Files\Content.IE5\2WD72609\MC900413648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99403"/>
            <a:ext cx="2030619" cy="1846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C:\Users\Jechova\AppData\Local\Microsoft\Windows\Temporary Internet Files\Content.IE5\9RXIUNQD\MC900290924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743" y="1587968"/>
            <a:ext cx="1749566" cy="148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800080"/>
                </a:solidFill>
              </a:rPr>
              <a:t>DIE ARTIKEL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539552" y="2348880"/>
            <a:ext cx="2376264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3275856" y="2348880"/>
            <a:ext cx="2376264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600" b="1" dirty="0" smtClean="0">
                <a:solidFill>
                  <a:srgbClr val="FF3399"/>
                </a:solidFill>
              </a:rPr>
              <a:t>DIE</a:t>
            </a:r>
            <a:endParaRPr lang="cs-CZ" sz="3600" b="1" dirty="0">
              <a:solidFill>
                <a:srgbClr val="FF3399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012160" y="2348880"/>
            <a:ext cx="2376264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683568" y="2420888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chemeClr val="accent4">
                    <a:lumMod val="50000"/>
                  </a:schemeClr>
                </a:solidFill>
              </a:rPr>
              <a:t>DER</a:t>
            </a:r>
            <a:endParaRPr lang="cs-CZ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6084168" y="2420888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92D050"/>
                </a:solidFill>
              </a:rPr>
              <a:t>DAS</a:t>
            </a:r>
            <a:endParaRPr lang="cs-CZ" sz="3600" b="1" dirty="0">
              <a:solidFill>
                <a:srgbClr val="92D050"/>
              </a:solidFill>
            </a:endParaRPr>
          </a:p>
        </p:txBody>
      </p:sp>
      <p:sp>
        <p:nvSpPr>
          <p:cNvPr id="13" name="Šipka dolů 12"/>
          <p:cNvSpPr/>
          <p:nvPr/>
        </p:nvSpPr>
        <p:spPr>
          <a:xfrm>
            <a:off x="1259632" y="3212976"/>
            <a:ext cx="1152128" cy="936104"/>
          </a:xfrm>
          <a:prstGeom prst="downArrow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 dolů 13"/>
          <p:cNvSpPr/>
          <p:nvPr/>
        </p:nvSpPr>
        <p:spPr>
          <a:xfrm>
            <a:off x="3851920" y="3284984"/>
            <a:ext cx="1152128" cy="936104"/>
          </a:xfrm>
          <a:prstGeom prst="downArrow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Šipka dolů 14"/>
          <p:cNvSpPr/>
          <p:nvPr/>
        </p:nvSpPr>
        <p:spPr>
          <a:xfrm>
            <a:off x="6588224" y="3284984"/>
            <a:ext cx="1152128" cy="93610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683568" y="4509120"/>
            <a:ext cx="2376264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3419872" y="4509120"/>
            <a:ext cx="2376264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600" b="1" dirty="0" smtClean="0">
                <a:solidFill>
                  <a:srgbClr val="FF3399"/>
                </a:solidFill>
              </a:rPr>
              <a:t>EINE</a:t>
            </a:r>
            <a:endParaRPr lang="cs-CZ" sz="3600" b="1" dirty="0">
              <a:solidFill>
                <a:srgbClr val="FF3399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6228184" y="4509120"/>
            <a:ext cx="2376264" cy="7920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TextovéPole 21"/>
          <p:cNvSpPr txBox="1"/>
          <p:nvPr/>
        </p:nvSpPr>
        <p:spPr>
          <a:xfrm>
            <a:off x="755576" y="4581128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chemeClr val="accent4">
                    <a:lumMod val="50000"/>
                  </a:schemeClr>
                </a:solidFill>
              </a:rPr>
              <a:t>EIN</a:t>
            </a:r>
            <a:endParaRPr lang="cs-CZ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6300192" y="4509120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92D050"/>
                </a:solidFill>
              </a:rPr>
              <a:t>EIN</a:t>
            </a:r>
          </a:p>
        </p:txBody>
      </p:sp>
      <p:pic>
        <p:nvPicPr>
          <p:cNvPr id="1026" name="Picture 2" descr="C:\Users\Katka\AppData\Local\Microsoft\Windows\Temporary Internet Files\Content.IE5\DX5J5JB3\MC900433883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1512168" cy="1224136"/>
          </a:xfrm>
          <a:prstGeom prst="rect">
            <a:avLst/>
          </a:prstGeom>
          <a:noFill/>
        </p:spPr>
      </p:pic>
      <p:pic>
        <p:nvPicPr>
          <p:cNvPr id="1027" name="Picture 3" descr="C:\Users\Katka\AppData\Local\Microsoft\Windows\Temporary Internet Files\Content.IE5\UCFRGX4K\MC900438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548680"/>
            <a:ext cx="1584177" cy="1079507"/>
          </a:xfrm>
          <a:prstGeom prst="rect">
            <a:avLst/>
          </a:prstGeom>
          <a:noFill/>
        </p:spPr>
      </p:pic>
      <p:pic>
        <p:nvPicPr>
          <p:cNvPr id="10242" name="Picture 2" descr="C:\Users\Jechova\AppData\Local\Microsoft\Windows\Temporary Internet Files\Content.IE5\SPAA2J0A\MC90030464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357" y="4951582"/>
            <a:ext cx="1689811" cy="185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Jechova\AppData\Local\Microsoft\Windows\Temporary Internet Files\Content.IE5\NXQE1PS2\MC90002994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797" y="5314153"/>
            <a:ext cx="1838853" cy="127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Jechova\AppData\Local\Microsoft\Windows\Temporary Internet Files\Content.IE5\K3CCHJF5\MC900290926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361" y="5249941"/>
            <a:ext cx="1688471" cy="140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1075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CC00FF"/>
                </a:solidFill>
              </a:rPr>
              <a:t>EIN ODER EINE?</a:t>
            </a:r>
            <a:br>
              <a:rPr lang="cs-CZ" b="1" dirty="0" smtClean="0">
                <a:solidFill>
                  <a:srgbClr val="CC00FF"/>
                </a:solidFill>
              </a:rPr>
            </a:br>
            <a:r>
              <a:rPr lang="cs-CZ" b="1" dirty="0" smtClean="0">
                <a:solidFill>
                  <a:srgbClr val="CC00FF"/>
                </a:solidFill>
              </a:rPr>
              <a:t>MEIN ODER MEINE?</a:t>
            </a:r>
            <a:endParaRPr lang="cs-CZ" b="1" dirty="0">
              <a:solidFill>
                <a:srgbClr val="CC00FF"/>
              </a:solidFill>
            </a:endParaRPr>
          </a:p>
        </p:txBody>
      </p:sp>
      <p:sp>
        <p:nvSpPr>
          <p:cNvPr id="4" name="Zaoblený obdélníkový popisek 3"/>
          <p:cNvSpPr/>
          <p:nvPr/>
        </p:nvSpPr>
        <p:spPr>
          <a:xfrm>
            <a:off x="899592" y="1700808"/>
            <a:ext cx="7146172" cy="2736304"/>
          </a:xfrm>
          <a:prstGeom prst="wedgeRoundRectCallout">
            <a:avLst>
              <a:gd name="adj1" fmla="val -6772"/>
              <a:gd name="adj2" fmla="val 75448"/>
              <a:gd name="adj3" fmla="val 16667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rgbClr val="00B050"/>
                </a:solidFill>
              </a:rPr>
              <a:t>Heft, </a:t>
            </a:r>
            <a:r>
              <a:rPr lang="cs-CZ" sz="3200" dirty="0" err="1" smtClean="0">
                <a:solidFill>
                  <a:srgbClr val="00B050"/>
                </a:solidFill>
              </a:rPr>
              <a:t>Block</a:t>
            </a:r>
            <a:r>
              <a:rPr lang="cs-CZ" sz="3200" dirty="0" smtClean="0">
                <a:solidFill>
                  <a:srgbClr val="00B050"/>
                </a:solidFill>
              </a:rPr>
              <a:t>, </a:t>
            </a:r>
            <a:r>
              <a:rPr lang="cs-CZ" sz="3200" dirty="0" err="1" smtClean="0">
                <a:solidFill>
                  <a:srgbClr val="00B050"/>
                </a:solidFill>
              </a:rPr>
              <a:t>Schere</a:t>
            </a:r>
            <a:r>
              <a:rPr lang="cs-CZ" sz="3200" dirty="0" smtClean="0">
                <a:solidFill>
                  <a:srgbClr val="00B050"/>
                </a:solidFill>
              </a:rPr>
              <a:t>, </a:t>
            </a:r>
            <a:r>
              <a:rPr lang="cs-CZ" sz="3200" dirty="0" err="1" smtClean="0">
                <a:solidFill>
                  <a:srgbClr val="00B050"/>
                </a:solidFill>
              </a:rPr>
              <a:t>Lineal</a:t>
            </a:r>
            <a:r>
              <a:rPr lang="cs-CZ" sz="3200" dirty="0" smtClean="0">
                <a:solidFill>
                  <a:srgbClr val="00B050"/>
                </a:solidFill>
              </a:rPr>
              <a:t>, Kuli, </a:t>
            </a:r>
            <a:r>
              <a:rPr lang="cs-CZ" sz="3200" dirty="0" err="1" smtClean="0">
                <a:solidFill>
                  <a:srgbClr val="00B050"/>
                </a:solidFill>
              </a:rPr>
              <a:t>Bleistift</a:t>
            </a:r>
            <a:r>
              <a:rPr lang="cs-CZ" sz="3200" dirty="0" smtClean="0">
                <a:solidFill>
                  <a:srgbClr val="00B050"/>
                </a:solidFill>
              </a:rPr>
              <a:t>, </a:t>
            </a:r>
          </a:p>
          <a:p>
            <a:pPr algn="ctr"/>
            <a:r>
              <a:rPr lang="cs-CZ" sz="3200" dirty="0" err="1" smtClean="0">
                <a:solidFill>
                  <a:srgbClr val="00B050"/>
                </a:solidFill>
              </a:rPr>
              <a:t>Federtasche</a:t>
            </a:r>
            <a:r>
              <a:rPr lang="cs-CZ" sz="3200" dirty="0" smtClean="0">
                <a:solidFill>
                  <a:srgbClr val="00B050"/>
                </a:solidFill>
              </a:rPr>
              <a:t>, </a:t>
            </a:r>
            <a:r>
              <a:rPr lang="cs-CZ" sz="3200" dirty="0" err="1" smtClean="0">
                <a:solidFill>
                  <a:srgbClr val="00B050"/>
                </a:solidFill>
              </a:rPr>
              <a:t>Pinsel</a:t>
            </a:r>
            <a:r>
              <a:rPr lang="cs-CZ" sz="3200" dirty="0" smtClean="0">
                <a:solidFill>
                  <a:srgbClr val="00B050"/>
                </a:solidFill>
              </a:rPr>
              <a:t>, </a:t>
            </a:r>
            <a:r>
              <a:rPr lang="cs-CZ" sz="3200" dirty="0" err="1" smtClean="0">
                <a:solidFill>
                  <a:srgbClr val="00B050"/>
                </a:solidFill>
              </a:rPr>
              <a:t>Tafel</a:t>
            </a:r>
            <a:r>
              <a:rPr lang="cs-CZ" sz="3200" dirty="0" smtClean="0">
                <a:solidFill>
                  <a:srgbClr val="00B050"/>
                </a:solidFill>
              </a:rPr>
              <a:t>, </a:t>
            </a:r>
            <a:r>
              <a:rPr lang="cs-CZ" sz="3200" dirty="0" err="1" smtClean="0">
                <a:solidFill>
                  <a:srgbClr val="00B050"/>
                </a:solidFill>
              </a:rPr>
              <a:t>Kreide</a:t>
            </a:r>
            <a:r>
              <a:rPr lang="cs-CZ" sz="3200" dirty="0" smtClean="0">
                <a:solidFill>
                  <a:srgbClr val="00B050"/>
                </a:solidFill>
              </a:rPr>
              <a:t>, CD, </a:t>
            </a:r>
            <a:r>
              <a:rPr lang="cs-CZ" sz="3200" dirty="0" err="1" smtClean="0">
                <a:solidFill>
                  <a:srgbClr val="00B050"/>
                </a:solidFill>
              </a:rPr>
              <a:t>Spitzer</a:t>
            </a:r>
            <a:r>
              <a:rPr lang="cs-CZ" sz="3200" dirty="0" smtClean="0">
                <a:solidFill>
                  <a:srgbClr val="00B050"/>
                </a:solidFill>
              </a:rPr>
              <a:t>, Buch, </a:t>
            </a:r>
            <a:r>
              <a:rPr lang="cs-CZ" sz="3200" dirty="0" err="1" smtClean="0">
                <a:solidFill>
                  <a:srgbClr val="00B050"/>
                </a:solidFill>
              </a:rPr>
              <a:t>Fenster</a:t>
            </a:r>
            <a:r>
              <a:rPr lang="cs-CZ" sz="3200" dirty="0" smtClean="0">
                <a:solidFill>
                  <a:srgbClr val="00B050"/>
                </a:solidFill>
              </a:rPr>
              <a:t>, </a:t>
            </a:r>
            <a:r>
              <a:rPr lang="cs-CZ" sz="3200" dirty="0" err="1" smtClean="0">
                <a:solidFill>
                  <a:srgbClr val="00B050"/>
                </a:solidFill>
              </a:rPr>
              <a:t>Lampe</a:t>
            </a:r>
            <a:r>
              <a:rPr lang="cs-CZ" sz="3200" dirty="0" smtClean="0">
                <a:solidFill>
                  <a:srgbClr val="00B050"/>
                </a:solidFill>
              </a:rPr>
              <a:t>, </a:t>
            </a:r>
            <a:r>
              <a:rPr lang="cs-CZ" sz="3200" dirty="0" err="1" smtClean="0">
                <a:solidFill>
                  <a:srgbClr val="00B050"/>
                </a:solidFill>
              </a:rPr>
              <a:t>Tür</a:t>
            </a:r>
            <a:r>
              <a:rPr lang="cs-CZ" sz="3200" dirty="0" smtClean="0">
                <a:solidFill>
                  <a:srgbClr val="00B050"/>
                </a:solidFill>
              </a:rPr>
              <a:t>?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663578" y="5445224"/>
            <a:ext cx="2376264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600" dirty="0" smtClean="0">
                <a:solidFill>
                  <a:srgbClr val="0070C0"/>
                </a:solidFill>
              </a:rPr>
              <a:t>EIN</a:t>
            </a:r>
            <a:endParaRPr lang="cs-CZ" sz="3600" dirty="0">
              <a:solidFill>
                <a:srgbClr val="0070C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419872" y="5454372"/>
            <a:ext cx="2408352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600" b="1" dirty="0" smtClean="0">
                <a:solidFill>
                  <a:srgbClr val="FF3399"/>
                </a:solidFill>
              </a:rPr>
              <a:t>EINE</a:t>
            </a:r>
            <a:endParaRPr lang="cs-CZ" sz="3600" b="1" dirty="0">
              <a:solidFill>
                <a:srgbClr val="FF3399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205231" y="5491246"/>
            <a:ext cx="216024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92D050"/>
                </a:solidFill>
              </a:rPr>
              <a:t>EIN</a:t>
            </a:r>
          </a:p>
        </p:txBody>
      </p:sp>
      <p:pic>
        <p:nvPicPr>
          <p:cNvPr id="11266" name="Picture 2" descr="C:\Users\Jechova\AppData\Local\Microsoft\Windows\Temporary Internet Files\Content.IE5\O07Z9WPO\MC900441902[3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058" y="3429000"/>
            <a:ext cx="1520825" cy="179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Šipka dolů 8"/>
          <p:cNvSpPr/>
          <p:nvPr/>
        </p:nvSpPr>
        <p:spPr>
          <a:xfrm>
            <a:off x="1187624" y="4478348"/>
            <a:ext cx="1152128" cy="936104"/>
          </a:xfrm>
          <a:prstGeom prst="downArrow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dolů 9"/>
          <p:cNvSpPr/>
          <p:nvPr/>
        </p:nvSpPr>
        <p:spPr>
          <a:xfrm>
            <a:off x="4064028" y="4509120"/>
            <a:ext cx="1152128" cy="936104"/>
          </a:xfrm>
          <a:prstGeom prst="downArrow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lů 10"/>
          <p:cNvSpPr/>
          <p:nvPr/>
        </p:nvSpPr>
        <p:spPr>
          <a:xfrm>
            <a:off x="6588224" y="4488346"/>
            <a:ext cx="1152128" cy="93610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664415" y="6143357"/>
            <a:ext cx="2376264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600" dirty="0" smtClean="0">
                <a:solidFill>
                  <a:srgbClr val="0070C0"/>
                </a:solidFill>
              </a:rPr>
              <a:t>MEIN</a:t>
            </a:r>
            <a:endParaRPr lang="cs-CZ" sz="3600" dirty="0">
              <a:solidFill>
                <a:srgbClr val="0070C0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3419872" y="6137577"/>
            <a:ext cx="2408352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600" b="1" dirty="0" smtClean="0">
                <a:solidFill>
                  <a:srgbClr val="FF3399"/>
                </a:solidFill>
              </a:rPr>
              <a:t>MEINE</a:t>
            </a:r>
            <a:endParaRPr lang="cs-CZ" sz="3600" b="1" dirty="0">
              <a:solidFill>
                <a:srgbClr val="FF3399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6205230" y="6165304"/>
            <a:ext cx="216024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solidFill>
                  <a:srgbClr val="92D050"/>
                </a:solidFill>
              </a:rPr>
              <a:t>M</a:t>
            </a:r>
            <a:r>
              <a:rPr lang="cs-CZ" sz="3600" b="1" dirty="0" smtClean="0">
                <a:solidFill>
                  <a:srgbClr val="92D050"/>
                </a:solidFill>
              </a:rPr>
              <a:t>EIN</a:t>
            </a:r>
          </a:p>
        </p:txBody>
      </p:sp>
    </p:spTree>
    <p:extLst>
      <p:ext uri="{BB962C8B-B14F-4D97-AF65-F5344CB8AC3E}">
        <p14:creationId xmlns:p14="http://schemas.microsoft.com/office/powerpoint/2010/main" val="35500452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cs-CZ" altLang="cs-CZ" sz="3600" b="1" cap="all" dirty="0" smtClean="0">
                <a:solidFill>
                  <a:srgbClr val="0070C0"/>
                </a:solidFill>
              </a:rPr>
              <a:t>ERGÄNZE!   Doplň správný člen!</a:t>
            </a:r>
            <a:br>
              <a:rPr lang="cs-CZ" altLang="cs-CZ" sz="3600" b="1" cap="all" dirty="0" smtClean="0">
                <a:solidFill>
                  <a:srgbClr val="0070C0"/>
                </a:solidFill>
              </a:rPr>
            </a:br>
            <a:r>
              <a:rPr lang="cs-CZ" altLang="cs-CZ" sz="3600" b="1" cap="all" dirty="0" smtClean="0">
                <a:solidFill>
                  <a:srgbClr val="0070C0"/>
                </a:solidFill>
              </a:rPr>
              <a:t>(určitý i neurčitý)!</a:t>
            </a:r>
          </a:p>
        </p:txBody>
      </p:sp>
      <p:sp>
        <p:nvSpPr>
          <p:cNvPr id="101379" name="Zástupný symbol pro obsah 2"/>
          <p:cNvSpPr>
            <a:spLocks noGrp="1"/>
          </p:cNvSpPr>
          <p:nvPr>
            <p:ph idx="1"/>
          </p:nvPr>
        </p:nvSpPr>
        <p:spPr>
          <a:xfrm>
            <a:off x="468313" y="1412874"/>
            <a:ext cx="8229600" cy="525648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altLang="cs-CZ" sz="2800" dirty="0" smtClean="0"/>
              <a:t>1. ___________ </a:t>
            </a:r>
            <a:r>
              <a:rPr lang="cs-CZ" altLang="cs-CZ" sz="2800" dirty="0" err="1" smtClean="0"/>
              <a:t>Lineal</a:t>
            </a:r>
            <a:endParaRPr lang="cs-CZ" altLang="cs-CZ" sz="2800" dirty="0" smtClean="0"/>
          </a:p>
          <a:p>
            <a:pPr marL="0" indent="0">
              <a:buNone/>
            </a:pPr>
            <a:r>
              <a:rPr lang="cs-CZ" altLang="cs-CZ" sz="2800" dirty="0" smtClean="0"/>
              <a:t>2. ___________ </a:t>
            </a:r>
            <a:r>
              <a:rPr lang="cs-CZ" altLang="cs-CZ" sz="2800" dirty="0" err="1" smtClean="0"/>
              <a:t>Füller</a:t>
            </a:r>
            <a:endParaRPr lang="cs-CZ" altLang="cs-CZ" sz="2800" dirty="0" smtClean="0"/>
          </a:p>
          <a:p>
            <a:pPr marL="0" indent="0">
              <a:buNone/>
            </a:pPr>
            <a:r>
              <a:rPr lang="cs-CZ" altLang="cs-CZ" sz="2800" dirty="0" smtClean="0"/>
              <a:t>3. ___________ </a:t>
            </a:r>
            <a:r>
              <a:rPr lang="cs-CZ" altLang="cs-CZ" sz="2800" dirty="0" err="1" smtClean="0"/>
              <a:t>Zirkel</a:t>
            </a:r>
            <a:endParaRPr lang="cs-CZ" altLang="cs-CZ" sz="2800" dirty="0" smtClean="0"/>
          </a:p>
          <a:p>
            <a:pPr marL="0" indent="0">
              <a:buNone/>
            </a:pPr>
            <a:r>
              <a:rPr lang="cs-CZ" altLang="cs-CZ" sz="2800" dirty="0" smtClean="0"/>
              <a:t>4. ___________ </a:t>
            </a:r>
            <a:r>
              <a:rPr lang="cs-CZ" altLang="cs-CZ" sz="2800" dirty="0" err="1" smtClean="0"/>
              <a:t>Schere</a:t>
            </a:r>
            <a:endParaRPr lang="cs-CZ" altLang="cs-CZ" sz="2800" dirty="0" smtClean="0"/>
          </a:p>
          <a:p>
            <a:pPr marL="0" indent="0">
              <a:buNone/>
            </a:pPr>
            <a:r>
              <a:rPr lang="cs-CZ" altLang="cs-CZ" sz="2800" dirty="0" smtClean="0"/>
              <a:t>5. ___________ </a:t>
            </a:r>
            <a:r>
              <a:rPr lang="cs-CZ" altLang="cs-CZ" sz="2800" dirty="0" err="1" smtClean="0"/>
              <a:t>Klebstoff</a:t>
            </a:r>
            <a:endParaRPr lang="cs-CZ" altLang="cs-CZ" sz="2800" dirty="0" smtClean="0"/>
          </a:p>
          <a:p>
            <a:pPr marL="0" indent="0">
              <a:buNone/>
            </a:pPr>
            <a:r>
              <a:rPr lang="cs-CZ" altLang="cs-CZ" sz="2800" dirty="0" smtClean="0"/>
              <a:t>6. ___________ </a:t>
            </a:r>
            <a:r>
              <a:rPr lang="cs-CZ" altLang="cs-CZ" sz="2800" dirty="0" err="1" smtClean="0"/>
              <a:t>Bleistift</a:t>
            </a:r>
            <a:endParaRPr lang="cs-CZ" altLang="cs-CZ" sz="2800" dirty="0" smtClean="0"/>
          </a:p>
          <a:p>
            <a:pPr marL="0" indent="0">
              <a:buNone/>
            </a:pPr>
            <a:r>
              <a:rPr lang="cs-CZ" altLang="cs-CZ" sz="2800" dirty="0" smtClean="0"/>
              <a:t>7. ___________ </a:t>
            </a:r>
            <a:r>
              <a:rPr lang="cs-CZ" altLang="cs-CZ" sz="2800" dirty="0" err="1" smtClean="0"/>
              <a:t>Tür</a:t>
            </a:r>
            <a:endParaRPr lang="cs-CZ" altLang="cs-CZ" sz="2800" dirty="0" smtClean="0"/>
          </a:p>
          <a:p>
            <a:pPr marL="0" indent="0">
              <a:buNone/>
            </a:pPr>
            <a:r>
              <a:rPr lang="cs-CZ" altLang="cs-CZ" sz="2800" dirty="0" smtClean="0"/>
              <a:t>8. ___________ Heft</a:t>
            </a:r>
          </a:p>
          <a:p>
            <a:pPr marL="0" indent="0">
              <a:buNone/>
            </a:pPr>
            <a:r>
              <a:rPr lang="cs-CZ" altLang="cs-CZ" sz="2800" dirty="0" smtClean="0"/>
              <a:t>9. ___________ Kuli</a:t>
            </a:r>
          </a:p>
          <a:p>
            <a:pPr marL="0" indent="0">
              <a:buNone/>
            </a:pPr>
            <a:r>
              <a:rPr lang="cs-CZ" altLang="cs-CZ" sz="2800" dirty="0" smtClean="0"/>
              <a:t>10. __________ Buch</a:t>
            </a:r>
          </a:p>
          <a:p>
            <a:pPr marL="0" indent="0">
              <a:buNone/>
            </a:pPr>
            <a:r>
              <a:rPr lang="cs-CZ" altLang="cs-CZ" sz="2800" dirty="0" smtClean="0"/>
              <a:t>11. __________ </a:t>
            </a:r>
            <a:r>
              <a:rPr lang="cs-CZ" altLang="cs-CZ" sz="2800" dirty="0" err="1" smtClean="0"/>
              <a:t>Spitzer</a:t>
            </a:r>
            <a:endParaRPr lang="cs-CZ" altLang="cs-CZ" sz="2800" dirty="0" smtClean="0"/>
          </a:p>
          <a:p>
            <a:pPr marL="0" indent="0">
              <a:buNone/>
            </a:pPr>
            <a:r>
              <a:rPr lang="cs-CZ" altLang="cs-CZ" sz="2800" dirty="0" smtClean="0"/>
              <a:t>12. __________ </a:t>
            </a:r>
            <a:r>
              <a:rPr lang="cs-CZ" altLang="cs-CZ" sz="2800" dirty="0" err="1" smtClean="0"/>
              <a:t>Mäppchen</a:t>
            </a:r>
            <a:endParaRPr lang="cs-CZ" altLang="cs-CZ" sz="2800" dirty="0" smtClean="0"/>
          </a:p>
          <a:p>
            <a:endParaRPr lang="cs-CZ" altLang="cs-CZ" dirty="0" smtClean="0"/>
          </a:p>
          <a:p>
            <a:endParaRPr lang="cs-CZ" altLang="cs-CZ" dirty="0" smtClean="0"/>
          </a:p>
        </p:txBody>
      </p:sp>
      <p:pic>
        <p:nvPicPr>
          <p:cNvPr id="1026" name="Picture 2" descr="C:\Users\Jechova\AppData\Local\Microsoft\Windows\Temporary Internet Files\Content.IE5\I7UWRE7K\MC9004124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147" y="1512168"/>
            <a:ext cx="2239750" cy="2198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echova\AppData\Local\Microsoft\Windows\Temporary Internet Files\Content.IE5\004Y94IT\MC90041363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9" y="0"/>
            <a:ext cx="1167741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Jechova\AppData\Local\Microsoft\Windows\Temporary Internet Files\Content.IE5\I7UWRE7K\MC90025066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019075"/>
            <a:ext cx="3811078" cy="357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Jechova\AppData\Local\Microsoft\Windows\Temporary Internet Files\Content.IE5\9RXIUNQD\MC90042420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85475"/>
            <a:ext cx="1511300" cy="190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80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CC00FF"/>
                </a:solidFill>
              </a:rPr>
              <a:t>ERGÄNZE DIE SCHULSACHEN!</a:t>
            </a:r>
            <a:endParaRPr lang="cs-CZ" b="1" dirty="0">
              <a:solidFill>
                <a:srgbClr val="CC00FF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331640" y="1611681"/>
            <a:ext cx="648072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b="1" i="1" dirty="0" err="1" smtClean="0">
                <a:solidFill>
                  <a:srgbClr val="C00000"/>
                </a:solidFill>
              </a:rPr>
              <a:t>Beispiel</a:t>
            </a:r>
            <a:r>
              <a:rPr lang="cs-CZ" sz="2800" b="1" i="1" dirty="0" smtClean="0">
                <a:solidFill>
                  <a:srgbClr val="C00000"/>
                </a:solidFill>
              </a:rPr>
              <a:t>: </a:t>
            </a:r>
            <a:r>
              <a:rPr lang="cs-CZ" sz="2800" b="1" i="1" dirty="0" err="1" smtClean="0">
                <a:solidFill>
                  <a:srgbClr val="C00000"/>
                </a:solidFill>
              </a:rPr>
              <a:t>ein</a:t>
            </a:r>
            <a:r>
              <a:rPr lang="cs-CZ" sz="2800" b="1" i="1" dirty="0" smtClean="0">
                <a:solidFill>
                  <a:srgbClr val="C00000"/>
                </a:solidFill>
              </a:rPr>
              <a:t>  ________ = </a:t>
            </a:r>
            <a:r>
              <a:rPr lang="cs-CZ" sz="2800" b="1" i="1" dirty="0" err="1" smtClean="0">
                <a:solidFill>
                  <a:srgbClr val="C00000"/>
                </a:solidFill>
              </a:rPr>
              <a:t>ein</a:t>
            </a:r>
            <a:r>
              <a:rPr lang="cs-CZ" sz="2800" b="1" i="1" dirty="0" smtClean="0">
                <a:solidFill>
                  <a:srgbClr val="C00000"/>
                </a:solidFill>
              </a:rPr>
              <a:t> </a:t>
            </a:r>
            <a:r>
              <a:rPr lang="cs-CZ" sz="2800" b="1" i="1" dirty="0" err="1" smtClean="0">
                <a:solidFill>
                  <a:srgbClr val="C00000"/>
                </a:solidFill>
              </a:rPr>
              <a:t>Füller</a:t>
            </a:r>
            <a:endParaRPr lang="cs-CZ" sz="2800" b="1" i="1" dirty="0">
              <a:solidFill>
                <a:srgbClr val="C00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663578" y="2492896"/>
            <a:ext cx="2036214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600" dirty="0" smtClean="0">
                <a:solidFill>
                  <a:srgbClr val="0070C0"/>
                </a:solidFill>
              </a:rPr>
              <a:t>EIN…</a:t>
            </a:r>
            <a:endParaRPr lang="cs-CZ" sz="3600" dirty="0">
              <a:solidFill>
                <a:srgbClr val="0070C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275856" y="2780928"/>
            <a:ext cx="2376264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600" dirty="0" smtClean="0">
                <a:solidFill>
                  <a:srgbClr val="FF00FF"/>
                </a:solidFill>
              </a:rPr>
              <a:t>EINE…</a:t>
            </a:r>
            <a:endParaRPr lang="cs-CZ" sz="3600" dirty="0">
              <a:solidFill>
                <a:srgbClr val="FF00FF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372200" y="2492896"/>
            <a:ext cx="2376264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600" dirty="0" smtClean="0">
                <a:solidFill>
                  <a:srgbClr val="FF00FF"/>
                </a:solidFill>
              </a:rPr>
              <a:t>EINE…</a:t>
            </a:r>
            <a:endParaRPr lang="cs-CZ" sz="3600" dirty="0">
              <a:solidFill>
                <a:srgbClr val="FF00FF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14301" y="3670634"/>
            <a:ext cx="2376264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600" dirty="0" smtClean="0">
                <a:solidFill>
                  <a:srgbClr val="189012"/>
                </a:solidFill>
              </a:rPr>
              <a:t>EIN…</a:t>
            </a:r>
            <a:endParaRPr lang="cs-CZ" sz="3600" dirty="0">
              <a:solidFill>
                <a:srgbClr val="189012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3275856" y="3933056"/>
            <a:ext cx="2376264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600" dirty="0" smtClean="0">
                <a:solidFill>
                  <a:srgbClr val="FF00FF"/>
                </a:solidFill>
              </a:rPr>
              <a:t>EINE…</a:t>
            </a:r>
            <a:endParaRPr lang="cs-CZ" sz="3600" dirty="0">
              <a:solidFill>
                <a:srgbClr val="FF00FF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497858" y="4936425"/>
            <a:ext cx="2376264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600" dirty="0" smtClean="0">
                <a:solidFill>
                  <a:srgbClr val="FF00FF"/>
                </a:solidFill>
              </a:rPr>
              <a:t>EINE…</a:t>
            </a:r>
            <a:endParaRPr lang="cs-CZ" sz="3600" dirty="0">
              <a:solidFill>
                <a:srgbClr val="FF00FF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275856" y="4941168"/>
            <a:ext cx="2376264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600" dirty="0" smtClean="0">
                <a:solidFill>
                  <a:srgbClr val="0070C0"/>
                </a:solidFill>
              </a:rPr>
              <a:t>EIN…</a:t>
            </a:r>
            <a:endParaRPr lang="cs-CZ" sz="3600" dirty="0">
              <a:solidFill>
                <a:srgbClr val="0070C0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6343540" y="3670634"/>
            <a:ext cx="2376264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600" dirty="0" smtClean="0">
                <a:solidFill>
                  <a:srgbClr val="189012"/>
                </a:solidFill>
              </a:rPr>
              <a:t>EIN…</a:t>
            </a:r>
            <a:endParaRPr lang="cs-CZ" sz="3600" dirty="0">
              <a:solidFill>
                <a:srgbClr val="189012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6393067" y="4653136"/>
            <a:ext cx="2376264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600" dirty="0" smtClean="0">
                <a:solidFill>
                  <a:srgbClr val="0070C0"/>
                </a:solidFill>
              </a:rPr>
              <a:t>EIN…</a:t>
            </a:r>
            <a:endParaRPr lang="cs-CZ" sz="3600" dirty="0">
              <a:solidFill>
                <a:srgbClr val="0070C0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3491880" y="5914183"/>
            <a:ext cx="2376264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600" dirty="0" smtClean="0">
                <a:solidFill>
                  <a:srgbClr val="0070C0"/>
                </a:solidFill>
              </a:rPr>
              <a:t>EIN…</a:t>
            </a:r>
            <a:endParaRPr lang="cs-CZ" sz="3600" dirty="0">
              <a:solidFill>
                <a:srgbClr val="0070C0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6494246" y="5914183"/>
            <a:ext cx="2376264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600" dirty="0" smtClean="0">
                <a:solidFill>
                  <a:srgbClr val="189012"/>
                </a:solidFill>
              </a:rPr>
              <a:t>EIN…</a:t>
            </a:r>
            <a:endParaRPr lang="cs-CZ" sz="3600" dirty="0">
              <a:solidFill>
                <a:srgbClr val="189012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497858" y="5914183"/>
            <a:ext cx="2376264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600" dirty="0" smtClean="0">
                <a:solidFill>
                  <a:srgbClr val="0070C0"/>
                </a:solidFill>
              </a:rPr>
              <a:t>EIN…</a:t>
            </a:r>
            <a:endParaRPr lang="cs-CZ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12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ový popisek 3"/>
          <p:cNvSpPr/>
          <p:nvPr/>
        </p:nvSpPr>
        <p:spPr>
          <a:xfrm>
            <a:off x="903059" y="332656"/>
            <a:ext cx="6480720" cy="864096"/>
          </a:xfrm>
          <a:prstGeom prst="wedgeRoundRectCallout">
            <a:avLst>
              <a:gd name="adj1" fmla="val -6772"/>
              <a:gd name="adj2" fmla="val 75448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err="1" smtClean="0">
                <a:solidFill>
                  <a:srgbClr val="0070C0"/>
                </a:solidFill>
              </a:rPr>
              <a:t>Was</a:t>
            </a:r>
            <a:r>
              <a:rPr lang="cs-CZ" sz="3200" dirty="0" smtClean="0">
                <a:solidFill>
                  <a:srgbClr val="0070C0"/>
                </a:solidFill>
              </a:rPr>
              <a:t> </a:t>
            </a:r>
            <a:r>
              <a:rPr lang="cs-CZ" sz="3200" dirty="0" err="1" smtClean="0">
                <a:solidFill>
                  <a:srgbClr val="0070C0"/>
                </a:solidFill>
              </a:rPr>
              <a:t>ist</a:t>
            </a:r>
            <a:r>
              <a:rPr lang="cs-CZ" sz="3200" dirty="0" smtClean="0">
                <a:solidFill>
                  <a:srgbClr val="0070C0"/>
                </a:solidFill>
              </a:rPr>
              <a:t> </a:t>
            </a:r>
            <a:r>
              <a:rPr lang="cs-CZ" sz="3200" dirty="0" err="1" smtClean="0">
                <a:solidFill>
                  <a:srgbClr val="0070C0"/>
                </a:solidFill>
              </a:rPr>
              <a:t>das</a:t>
            </a:r>
            <a:r>
              <a:rPr lang="cs-CZ" sz="3200" dirty="0" smtClean="0">
                <a:solidFill>
                  <a:srgbClr val="0070C0"/>
                </a:solidFill>
              </a:rPr>
              <a:t>? </a:t>
            </a:r>
            <a:r>
              <a:rPr lang="cs-CZ" sz="3200" dirty="0" err="1" smtClean="0">
                <a:solidFill>
                  <a:srgbClr val="0070C0"/>
                </a:solidFill>
              </a:rPr>
              <a:t>Das</a:t>
            </a:r>
            <a:r>
              <a:rPr lang="cs-CZ" sz="3200" dirty="0" smtClean="0">
                <a:solidFill>
                  <a:srgbClr val="0070C0"/>
                </a:solidFill>
              </a:rPr>
              <a:t> </a:t>
            </a:r>
            <a:r>
              <a:rPr lang="cs-CZ" sz="3200" dirty="0" err="1" smtClean="0">
                <a:solidFill>
                  <a:srgbClr val="0070C0"/>
                </a:solidFill>
              </a:rPr>
              <a:t>ist</a:t>
            </a:r>
            <a:r>
              <a:rPr lang="cs-CZ" sz="3200" dirty="0" smtClean="0">
                <a:solidFill>
                  <a:srgbClr val="0070C0"/>
                </a:solidFill>
              </a:rPr>
              <a:t> </a:t>
            </a:r>
            <a:r>
              <a:rPr lang="cs-CZ" sz="3200" dirty="0" err="1" smtClean="0">
                <a:solidFill>
                  <a:srgbClr val="0070C0"/>
                </a:solidFill>
              </a:rPr>
              <a:t>ein</a:t>
            </a:r>
            <a:r>
              <a:rPr lang="cs-CZ" sz="3200" dirty="0" smtClean="0">
                <a:solidFill>
                  <a:srgbClr val="0070C0"/>
                </a:solidFill>
              </a:rPr>
              <a:t> </a:t>
            </a:r>
            <a:r>
              <a:rPr lang="cs-CZ" sz="3200" dirty="0" err="1" smtClean="0">
                <a:solidFill>
                  <a:srgbClr val="0070C0"/>
                </a:solidFill>
              </a:rPr>
              <a:t>Lineal</a:t>
            </a:r>
            <a:r>
              <a:rPr lang="cs-CZ" sz="3200" dirty="0" smtClean="0">
                <a:solidFill>
                  <a:srgbClr val="0070C0"/>
                </a:solidFill>
              </a:rPr>
              <a:t>.</a:t>
            </a:r>
            <a:endParaRPr lang="cs-CZ" sz="3200" dirty="0">
              <a:solidFill>
                <a:srgbClr val="0070C0"/>
              </a:solidFill>
            </a:endParaRPr>
          </a:p>
        </p:txBody>
      </p:sp>
      <p:sp>
        <p:nvSpPr>
          <p:cNvPr id="5" name="Zaoblený obdélníkový popisek 4"/>
          <p:cNvSpPr/>
          <p:nvPr/>
        </p:nvSpPr>
        <p:spPr>
          <a:xfrm>
            <a:off x="415465" y="1412776"/>
            <a:ext cx="7678868" cy="864096"/>
          </a:xfrm>
          <a:prstGeom prst="wedgeRoundRectCallout">
            <a:avLst>
              <a:gd name="adj1" fmla="val -6772"/>
              <a:gd name="adj2" fmla="val 75448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err="1" smtClean="0">
                <a:solidFill>
                  <a:srgbClr val="CC00FF"/>
                </a:solidFill>
              </a:rPr>
              <a:t>Ist</a:t>
            </a:r>
            <a:r>
              <a:rPr lang="cs-CZ" sz="3200" dirty="0" smtClean="0">
                <a:solidFill>
                  <a:srgbClr val="CC00FF"/>
                </a:solidFill>
              </a:rPr>
              <a:t> </a:t>
            </a:r>
            <a:r>
              <a:rPr lang="cs-CZ" sz="3200" dirty="0" err="1" smtClean="0">
                <a:solidFill>
                  <a:srgbClr val="CC00FF"/>
                </a:solidFill>
              </a:rPr>
              <a:t>das</a:t>
            </a:r>
            <a:r>
              <a:rPr lang="cs-CZ" sz="3200" dirty="0" smtClean="0">
                <a:solidFill>
                  <a:srgbClr val="CC00FF"/>
                </a:solidFill>
              </a:rPr>
              <a:t> </a:t>
            </a:r>
            <a:r>
              <a:rPr lang="cs-CZ" sz="3200" dirty="0" err="1" smtClean="0">
                <a:solidFill>
                  <a:srgbClr val="CC00FF"/>
                </a:solidFill>
              </a:rPr>
              <a:t>dein</a:t>
            </a:r>
            <a:r>
              <a:rPr lang="cs-CZ" sz="3200" dirty="0" smtClean="0">
                <a:solidFill>
                  <a:srgbClr val="CC00FF"/>
                </a:solidFill>
              </a:rPr>
              <a:t> </a:t>
            </a:r>
            <a:r>
              <a:rPr lang="cs-CZ" sz="3200" dirty="0" err="1" smtClean="0">
                <a:solidFill>
                  <a:srgbClr val="CC00FF"/>
                </a:solidFill>
              </a:rPr>
              <a:t>Lineal</a:t>
            </a:r>
            <a:r>
              <a:rPr lang="cs-CZ" sz="3200" dirty="0" smtClean="0">
                <a:solidFill>
                  <a:srgbClr val="CC00FF"/>
                </a:solidFill>
              </a:rPr>
              <a:t>? </a:t>
            </a:r>
            <a:r>
              <a:rPr lang="cs-CZ" sz="3200" dirty="0" err="1" smtClean="0">
                <a:solidFill>
                  <a:srgbClr val="CC00FF"/>
                </a:solidFill>
              </a:rPr>
              <a:t>Ja</a:t>
            </a:r>
            <a:r>
              <a:rPr lang="cs-CZ" sz="3200" dirty="0" smtClean="0">
                <a:solidFill>
                  <a:srgbClr val="CC00FF"/>
                </a:solidFill>
              </a:rPr>
              <a:t>, </a:t>
            </a:r>
            <a:r>
              <a:rPr lang="cs-CZ" sz="3200" dirty="0" err="1" smtClean="0">
                <a:solidFill>
                  <a:srgbClr val="CC00FF"/>
                </a:solidFill>
              </a:rPr>
              <a:t>das</a:t>
            </a:r>
            <a:r>
              <a:rPr lang="cs-CZ" sz="3200" dirty="0" smtClean="0">
                <a:solidFill>
                  <a:srgbClr val="CC00FF"/>
                </a:solidFill>
              </a:rPr>
              <a:t> </a:t>
            </a:r>
            <a:r>
              <a:rPr lang="cs-CZ" sz="3200" dirty="0" err="1" smtClean="0">
                <a:solidFill>
                  <a:srgbClr val="CC00FF"/>
                </a:solidFill>
              </a:rPr>
              <a:t>ist</a:t>
            </a:r>
            <a:r>
              <a:rPr lang="cs-CZ" sz="3200" dirty="0" smtClean="0">
                <a:solidFill>
                  <a:srgbClr val="CC00FF"/>
                </a:solidFill>
              </a:rPr>
              <a:t> mein </a:t>
            </a:r>
            <a:r>
              <a:rPr lang="cs-CZ" sz="3200" dirty="0" err="1" smtClean="0">
                <a:solidFill>
                  <a:srgbClr val="CC00FF"/>
                </a:solidFill>
              </a:rPr>
              <a:t>Lineal</a:t>
            </a:r>
            <a:r>
              <a:rPr lang="cs-CZ" sz="3200" dirty="0" smtClean="0">
                <a:solidFill>
                  <a:srgbClr val="CC00FF"/>
                </a:solidFill>
              </a:rPr>
              <a:t>.</a:t>
            </a:r>
            <a:endParaRPr lang="cs-CZ" sz="3200" dirty="0">
              <a:solidFill>
                <a:srgbClr val="CC00FF"/>
              </a:solidFill>
            </a:endParaRPr>
          </a:p>
        </p:txBody>
      </p:sp>
      <p:sp>
        <p:nvSpPr>
          <p:cNvPr id="6" name="Zaoblený obdélníkový popisek 5"/>
          <p:cNvSpPr/>
          <p:nvPr/>
        </p:nvSpPr>
        <p:spPr>
          <a:xfrm>
            <a:off x="903059" y="3573016"/>
            <a:ext cx="7146172" cy="936104"/>
          </a:xfrm>
          <a:prstGeom prst="wedgeRoundRectCallout">
            <a:avLst>
              <a:gd name="adj1" fmla="val -6772"/>
              <a:gd name="adj2" fmla="val 75448"/>
              <a:gd name="adj3" fmla="val 16667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err="1" smtClean="0">
                <a:solidFill>
                  <a:srgbClr val="00B050"/>
                </a:solidFill>
              </a:rPr>
              <a:t>Wie</a:t>
            </a:r>
            <a:r>
              <a:rPr lang="cs-CZ" sz="3200" dirty="0" smtClean="0">
                <a:solidFill>
                  <a:srgbClr val="00B050"/>
                </a:solidFill>
              </a:rPr>
              <a:t> </a:t>
            </a:r>
            <a:r>
              <a:rPr lang="cs-CZ" sz="3200" dirty="0" err="1" smtClean="0">
                <a:solidFill>
                  <a:srgbClr val="00B050"/>
                </a:solidFill>
              </a:rPr>
              <a:t>ist</a:t>
            </a:r>
            <a:r>
              <a:rPr lang="cs-CZ" sz="3200" dirty="0" smtClean="0">
                <a:solidFill>
                  <a:srgbClr val="00B050"/>
                </a:solidFill>
              </a:rPr>
              <a:t> </a:t>
            </a:r>
            <a:r>
              <a:rPr lang="cs-CZ" sz="3200" dirty="0" err="1" smtClean="0">
                <a:solidFill>
                  <a:srgbClr val="00B050"/>
                </a:solidFill>
              </a:rPr>
              <a:t>dein</a:t>
            </a:r>
            <a:r>
              <a:rPr lang="cs-CZ" sz="3200" dirty="0" smtClean="0">
                <a:solidFill>
                  <a:srgbClr val="00B050"/>
                </a:solidFill>
              </a:rPr>
              <a:t> </a:t>
            </a:r>
            <a:r>
              <a:rPr lang="cs-CZ" sz="3200" dirty="0" err="1" smtClean="0">
                <a:solidFill>
                  <a:srgbClr val="00B050"/>
                </a:solidFill>
              </a:rPr>
              <a:t>Lineal</a:t>
            </a:r>
            <a:r>
              <a:rPr lang="cs-CZ" sz="3200" smtClean="0">
                <a:solidFill>
                  <a:srgbClr val="00B050"/>
                </a:solidFill>
              </a:rPr>
              <a:t>? </a:t>
            </a:r>
            <a:r>
              <a:rPr lang="cs-CZ" sz="3200" dirty="0" smtClean="0">
                <a:solidFill>
                  <a:srgbClr val="00B050"/>
                </a:solidFill>
              </a:rPr>
              <a:t>Mein </a:t>
            </a:r>
            <a:r>
              <a:rPr lang="cs-CZ" sz="3200" dirty="0" err="1" smtClean="0">
                <a:solidFill>
                  <a:srgbClr val="00B050"/>
                </a:solidFill>
              </a:rPr>
              <a:t>Lineal</a:t>
            </a:r>
            <a:r>
              <a:rPr lang="cs-CZ" sz="3200" dirty="0" smtClean="0">
                <a:solidFill>
                  <a:srgbClr val="00B050"/>
                </a:solidFill>
              </a:rPr>
              <a:t> </a:t>
            </a:r>
            <a:r>
              <a:rPr lang="cs-CZ" sz="3200" dirty="0" err="1" smtClean="0">
                <a:solidFill>
                  <a:srgbClr val="00B050"/>
                </a:solidFill>
              </a:rPr>
              <a:t>ist</a:t>
            </a:r>
            <a:r>
              <a:rPr lang="cs-CZ" sz="3200" dirty="0" smtClean="0">
                <a:solidFill>
                  <a:srgbClr val="00B050"/>
                </a:solidFill>
              </a:rPr>
              <a:t> </a:t>
            </a:r>
            <a:r>
              <a:rPr lang="cs-CZ" sz="3200" dirty="0" err="1" smtClean="0">
                <a:solidFill>
                  <a:srgbClr val="00B050"/>
                </a:solidFill>
              </a:rPr>
              <a:t>blau</a:t>
            </a:r>
            <a:r>
              <a:rPr lang="cs-CZ" sz="3200" dirty="0" smtClean="0">
                <a:solidFill>
                  <a:srgbClr val="00B050"/>
                </a:solidFill>
              </a:rPr>
              <a:t>.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7" name="Zaoblený obdélníkový popisek 6"/>
          <p:cNvSpPr/>
          <p:nvPr/>
        </p:nvSpPr>
        <p:spPr>
          <a:xfrm>
            <a:off x="1184993" y="4653136"/>
            <a:ext cx="7146172" cy="864096"/>
          </a:xfrm>
          <a:prstGeom prst="wedgeRoundRectCallout">
            <a:avLst>
              <a:gd name="adj1" fmla="val -6772"/>
              <a:gd name="adj2" fmla="val 75448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err="1" smtClean="0">
                <a:solidFill>
                  <a:srgbClr val="C00000"/>
                </a:solidFill>
              </a:rPr>
              <a:t>Wie</a:t>
            </a:r>
            <a:r>
              <a:rPr lang="cs-CZ" sz="3200" dirty="0" smtClean="0">
                <a:solidFill>
                  <a:srgbClr val="C00000"/>
                </a:solidFill>
              </a:rPr>
              <a:t> </a:t>
            </a:r>
            <a:r>
              <a:rPr lang="cs-CZ" sz="3200" dirty="0" err="1" smtClean="0">
                <a:solidFill>
                  <a:srgbClr val="C00000"/>
                </a:solidFill>
              </a:rPr>
              <a:t>heißt</a:t>
            </a:r>
            <a:r>
              <a:rPr lang="cs-CZ" sz="3200" dirty="0" smtClean="0">
                <a:solidFill>
                  <a:srgbClr val="C00000"/>
                </a:solidFill>
              </a:rPr>
              <a:t> </a:t>
            </a:r>
            <a:r>
              <a:rPr lang="cs-CZ" sz="3200" dirty="0" err="1" smtClean="0">
                <a:solidFill>
                  <a:srgbClr val="C00000"/>
                </a:solidFill>
              </a:rPr>
              <a:t>das</a:t>
            </a:r>
            <a:r>
              <a:rPr lang="cs-CZ" sz="3200" dirty="0" smtClean="0">
                <a:solidFill>
                  <a:srgbClr val="C00000"/>
                </a:solidFill>
              </a:rPr>
              <a:t> </a:t>
            </a:r>
            <a:r>
              <a:rPr lang="cs-CZ" sz="3200" dirty="0" err="1" smtClean="0">
                <a:solidFill>
                  <a:srgbClr val="C00000"/>
                </a:solidFill>
              </a:rPr>
              <a:t>auf</a:t>
            </a:r>
            <a:r>
              <a:rPr lang="cs-CZ" sz="3200" dirty="0" smtClean="0">
                <a:solidFill>
                  <a:srgbClr val="C00000"/>
                </a:solidFill>
              </a:rPr>
              <a:t> </a:t>
            </a:r>
            <a:r>
              <a:rPr lang="cs-CZ" sz="3200" dirty="0" err="1" smtClean="0">
                <a:solidFill>
                  <a:srgbClr val="C00000"/>
                </a:solidFill>
              </a:rPr>
              <a:t>Deutsch</a:t>
            </a:r>
            <a:r>
              <a:rPr lang="cs-CZ" sz="3200" dirty="0" smtClean="0">
                <a:solidFill>
                  <a:srgbClr val="C00000"/>
                </a:solidFill>
              </a:rPr>
              <a:t>?</a:t>
            </a:r>
            <a:endParaRPr lang="cs-CZ" sz="3200" dirty="0">
              <a:solidFill>
                <a:srgbClr val="C00000"/>
              </a:solidFill>
            </a:endParaRPr>
          </a:p>
        </p:txBody>
      </p:sp>
      <p:sp>
        <p:nvSpPr>
          <p:cNvPr id="8" name="Zaoblený obdélníkový popisek 7"/>
          <p:cNvSpPr/>
          <p:nvPr/>
        </p:nvSpPr>
        <p:spPr>
          <a:xfrm>
            <a:off x="1184993" y="5661248"/>
            <a:ext cx="6480720" cy="936104"/>
          </a:xfrm>
          <a:prstGeom prst="wedgeRoundRectCallout">
            <a:avLst>
              <a:gd name="adj1" fmla="val -6772"/>
              <a:gd name="adj2" fmla="val 75448"/>
              <a:gd name="adj3" fmla="val 16667"/>
            </a:avLst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err="1" smtClean="0">
                <a:solidFill>
                  <a:schemeClr val="accent6">
                    <a:lumMod val="75000"/>
                  </a:schemeClr>
                </a:solidFill>
              </a:rPr>
              <a:t>Wie</a:t>
            </a:r>
            <a:r>
              <a:rPr lang="cs-CZ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3200" dirty="0" err="1" smtClean="0">
                <a:solidFill>
                  <a:schemeClr val="accent6">
                    <a:lumMod val="75000"/>
                  </a:schemeClr>
                </a:solidFill>
              </a:rPr>
              <a:t>schreibt</a:t>
            </a:r>
            <a:r>
              <a:rPr lang="cs-CZ" sz="3200" dirty="0" smtClean="0">
                <a:solidFill>
                  <a:schemeClr val="accent6">
                    <a:lumMod val="75000"/>
                  </a:schemeClr>
                </a:solidFill>
              </a:rPr>
              <a:t> man </a:t>
            </a:r>
            <a:r>
              <a:rPr lang="cs-CZ" sz="3200" dirty="0" err="1" smtClean="0">
                <a:solidFill>
                  <a:schemeClr val="accent6">
                    <a:lumMod val="75000"/>
                  </a:schemeClr>
                </a:solidFill>
              </a:rPr>
              <a:t>das</a:t>
            </a:r>
            <a:r>
              <a:rPr lang="cs-CZ" sz="3200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cs-CZ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Zaoblený obdélníkový popisek 8"/>
          <p:cNvSpPr/>
          <p:nvPr/>
        </p:nvSpPr>
        <p:spPr>
          <a:xfrm>
            <a:off x="567865" y="2492896"/>
            <a:ext cx="7678868" cy="864096"/>
          </a:xfrm>
          <a:prstGeom prst="wedgeRoundRectCallout">
            <a:avLst>
              <a:gd name="adj1" fmla="val -6772"/>
              <a:gd name="adj2" fmla="val 75448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err="1" smtClean="0">
                <a:solidFill>
                  <a:srgbClr val="7030A0"/>
                </a:solidFill>
              </a:rPr>
              <a:t>Ist</a:t>
            </a:r>
            <a:r>
              <a:rPr lang="cs-CZ" sz="3200" dirty="0" smtClean="0">
                <a:solidFill>
                  <a:srgbClr val="7030A0"/>
                </a:solidFill>
              </a:rPr>
              <a:t> </a:t>
            </a:r>
            <a:r>
              <a:rPr lang="cs-CZ" sz="3200" dirty="0" err="1" smtClean="0">
                <a:solidFill>
                  <a:srgbClr val="7030A0"/>
                </a:solidFill>
              </a:rPr>
              <a:t>das</a:t>
            </a:r>
            <a:r>
              <a:rPr lang="cs-CZ" sz="3200" dirty="0" smtClean="0">
                <a:solidFill>
                  <a:srgbClr val="7030A0"/>
                </a:solidFill>
              </a:rPr>
              <a:t> </a:t>
            </a:r>
            <a:r>
              <a:rPr lang="cs-CZ" sz="3200" dirty="0" err="1" smtClean="0">
                <a:solidFill>
                  <a:srgbClr val="7030A0"/>
                </a:solidFill>
              </a:rPr>
              <a:t>das</a:t>
            </a:r>
            <a:r>
              <a:rPr lang="cs-CZ" sz="3200" dirty="0" smtClean="0">
                <a:solidFill>
                  <a:srgbClr val="7030A0"/>
                </a:solidFill>
              </a:rPr>
              <a:t> </a:t>
            </a:r>
            <a:r>
              <a:rPr lang="cs-CZ" sz="3200" dirty="0" err="1" smtClean="0">
                <a:solidFill>
                  <a:srgbClr val="7030A0"/>
                </a:solidFill>
              </a:rPr>
              <a:t>Lineal</a:t>
            </a:r>
            <a:r>
              <a:rPr lang="cs-CZ" sz="3200" dirty="0" smtClean="0">
                <a:solidFill>
                  <a:srgbClr val="7030A0"/>
                </a:solidFill>
              </a:rPr>
              <a:t>? </a:t>
            </a:r>
            <a:r>
              <a:rPr lang="cs-CZ" sz="3200" dirty="0" err="1" smtClean="0">
                <a:solidFill>
                  <a:srgbClr val="7030A0"/>
                </a:solidFill>
              </a:rPr>
              <a:t>Nein</a:t>
            </a:r>
            <a:r>
              <a:rPr lang="cs-CZ" sz="3200" dirty="0" smtClean="0">
                <a:solidFill>
                  <a:srgbClr val="7030A0"/>
                </a:solidFill>
              </a:rPr>
              <a:t>, </a:t>
            </a:r>
            <a:r>
              <a:rPr lang="cs-CZ" sz="3200" dirty="0" err="1" smtClean="0">
                <a:solidFill>
                  <a:srgbClr val="7030A0"/>
                </a:solidFill>
              </a:rPr>
              <a:t>das</a:t>
            </a:r>
            <a:r>
              <a:rPr lang="cs-CZ" sz="3200" dirty="0" smtClean="0">
                <a:solidFill>
                  <a:srgbClr val="7030A0"/>
                </a:solidFill>
              </a:rPr>
              <a:t> </a:t>
            </a:r>
            <a:r>
              <a:rPr lang="cs-CZ" sz="3200" dirty="0" err="1" smtClean="0">
                <a:solidFill>
                  <a:srgbClr val="7030A0"/>
                </a:solidFill>
              </a:rPr>
              <a:t>ist</a:t>
            </a:r>
            <a:r>
              <a:rPr lang="cs-CZ" sz="3200" dirty="0" smtClean="0">
                <a:solidFill>
                  <a:srgbClr val="7030A0"/>
                </a:solidFill>
              </a:rPr>
              <a:t> </a:t>
            </a:r>
            <a:r>
              <a:rPr lang="cs-CZ" sz="3200" dirty="0" err="1" smtClean="0">
                <a:solidFill>
                  <a:srgbClr val="7030A0"/>
                </a:solidFill>
              </a:rPr>
              <a:t>ein</a:t>
            </a:r>
            <a:r>
              <a:rPr lang="cs-CZ" sz="3200" dirty="0" smtClean="0">
                <a:solidFill>
                  <a:srgbClr val="7030A0"/>
                </a:solidFill>
              </a:rPr>
              <a:t> </a:t>
            </a:r>
            <a:r>
              <a:rPr lang="cs-CZ" sz="3200" dirty="0" err="1" smtClean="0">
                <a:solidFill>
                  <a:srgbClr val="7030A0"/>
                </a:solidFill>
              </a:rPr>
              <a:t>Spitzer</a:t>
            </a:r>
            <a:r>
              <a:rPr lang="cs-CZ" sz="3200" dirty="0" smtClean="0">
                <a:solidFill>
                  <a:srgbClr val="7030A0"/>
                </a:solidFill>
              </a:rPr>
              <a:t>.</a:t>
            </a:r>
            <a:endParaRPr lang="cs-CZ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49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FF00FF"/>
                </a:solidFill>
              </a:rPr>
              <a:t>DER DIALOG</a:t>
            </a:r>
            <a:endParaRPr lang="cs-CZ" b="1" dirty="0">
              <a:solidFill>
                <a:srgbClr val="FF00F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>
                <a:solidFill>
                  <a:srgbClr val="0070C0"/>
                </a:solidFill>
              </a:rPr>
              <a:t>Martin: </a:t>
            </a:r>
            <a:r>
              <a:rPr lang="cs-CZ" dirty="0" err="1" smtClean="0">
                <a:solidFill>
                  <a:srgbClr val="0070C0"/>
                </a:solidFill>
              </a:rPr>
              <a:t>Du</a:t>
            </a:r>
            <a:r>
              <a:rPr lang="cs-CZ" dirty="0" smtClean="0">
                <a:solidFill>
                  <a:srgbClr val="0070C0"/>
                </a:solidFill>
              </a:rPr>
              <a:t>, Martin, </a:t>
            </a:r>
            <a:r>
              <a:rPr lang="cs-CZ" dirty="0" err="1" smtClean="0">
                <a:solidFill>
                  <a:srgbClr val="0070C0"/>
                </a:solidFill>
              </a:rPr>
              <a:t>wie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err="1" smtClean="0">
                <a:solidFill>
                  <a:srgbClr val="0070C0"/>
                </a:solidFill>
              </a:rPr>
              <a:t>heißt</a:t>
            </a:r>
            <a:r>
              <a:rPr lang="cs-CZ" dirty="0" smtClean="0">
                <a:solidFill>
                  <a:srgbClr val="0070C0"/>
                </a:solidFill>
              </a:rPr>
              <a:t> „strouhátko“ </a:t>
            </a:r>
            <a:r>
              <a:rPr lang="cs-CZ" dirty="0" err="1" smtClean="0">
                <a:solidFill>
                  <a:srgbClr val="0070C0"/>
                </a:solidFill>
              </a:rPr>
              <a:t>auf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err="1" smtClean="0">
                <a:solidFill>
                  <a:srgbClr val="0070C0"/>
                </a:solidFill>
              </a:rPr>
              <a:t>Deutsch</a:t>
            </a:r>
            <a:r>
              <a:rPr lang="cs-CZ" dirty="0" smtClean="0">
                <a:solidFill>
                  <a:srgbClr val="0070C0"/>
                </a:solidFill>
              </a:rPr>
              <a:t>?</a:t>
            </a:r>
          </a:p>
          <a:p>
            <a:pPr marL="0" indent="0">
              <a:buNone/>
            </a:pPr>
            <a:r>
              <a:rPr lang="cs-CZ" dirty="0" smtClean="0"/>
              <a:t>Hans: Strouhátko? Na, </a:t>
            </a:r>
            <a:r>
              <a:rPr lang="cs-CZ" dirty="0" err="1" smtClean="0"/>
              <a:t>das</a:t>
            </a:r>
            <a:r>
              <a:rPr lang="cs-CZ" dirty="0" smtClean="0"/>
              <a:t> </a:t>
            </a:r>
            <a:r>
              <a:rPr lang="cs-CZ" dirty="0" err="1" smtClean="0"/>
              <a:t>ist</a:t>
            </a:r>
            <a:r>
              <a:rPr lang="cs-CZ" dirty="0" smtClean="0"/>
              <a:t> </a:t>
            </a:r>
            <a:r>
              <a:rPr lang="cs-CZ" dirty="0" err="1" smtClean="0"/>
              <a:t>ein</a:t>
            </a:r>
            <a:r>
              <a:rPr lang="cs-CZ" dirty="0" smtClean="0"/>
              <a:t> </a:t>
            </a:r>
            <a:r>
              <a:rPr lang="cs-CZ" dirty="0" err="1" smtClean="0"/>
              <a:t>Spitzer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0070C0"/>
                </a:solidFill>
              </a:rPr>
              <a:t>Martin: </a:t>
            </a:r>
            <a:r>
              <a:rPr lang="cs-CZ" dirty="0" err="1" smtClean="0">
                <a:solidFill>
                  <a:srgbClr val="0070C0"/>
                </a:solidFill>
              </a:rPr>
              <a:t>Und</a:t>
            </a:r>
            <a:r>
              <a:rPr lang="cs-CZ" dirty="0" smtClean="0">
                <a:solidFill>
                  <a:srgbClr val="0070C0"/>
                </a:solidFill>
              </a:rPr>
              <a:t> „pero“?</a:t>
            </a:r>
          </a:p>
          <a:p>
            <a:pPr marL="0" indent="0">
              <a:buNone/>
            </a:pPr>
            <a:r>
              <a:rPr lang="cs-CZ" dirty="0" smtClean="0"/>
              <a:t>Hans: </a:t>
            </a:r>
            <a:r>
              <a:rPr lang="cs-CZ" dirty="0" err="1" smtClean="0"/>
              <a:t>Füller</a:t>
            </a:r>
            <a:r>
              <a:rPr lang="cs-CZ" dirty="0" smtClean="0"/>
              <a:t>. </a:t>
            </a:r>
            <a:r>
              <a:rPr lang="cs-CZ" dirty="0" err="1" smtClean="0"/>
              <a:t>Das</a:t>
            </a:r>
            <a:r>
              <a:rPr lang="cs-CZ" dirty="0" smtClean="0"/>
              <a:t> </a:t>
            </a:r>
            <a:r>
              <a:rPr lang="cs-CZ" dirty="0" err="1" smtClean="0"/>
              <a:t>ist</a:t>
            </a:r>
            <a:r>
              <a:rPr lang="cs-CZ" dirty="0" smtClean="0"/>
              <a:t> der </a:t>
            </a:r>
            <a:r>
              <a:rPr lang="cs-CZ" dirty="0" err="1" smtClean="0"/>
              <a:t>Füller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0070C0"/>
                </a:solidFill>
              </a:rPr>
              <a:t>Martin: </a:t>
            </a:r>
            <a:r>
              <a:rPr lang="cs-CZ" dirty="0" err="1" smtClean="0">
                <a:solidFill>
                  <a:srgbClr val="0070C0"/>
                </a:solidFill>
              </a:rPr>
              <a:t>Wie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err="1" smtClean="0">
                <a:solidFill>
                  <a:srgbClr val="0070C0"/>
                </a:solidFill>
              </a:rPr>
              <a:t>schreibt</a:t>
            </a:r>
            <a:r>
              <a:rPr lang="cs-CZ" dirty="0" smtClean="0">
                <a:solidFill>
                  <a:srgbClr val="0070C0"/>
                </a:solidFill>
              </a:rPr>
              <a:t> man </a:t>
            </a:r>
            <a:r>
              <a:rPr lang="cs-CZ" dirty="0" err="1" smtClean="0">
                <a:solidFill>
                  <a:srgbClr val="0070C0"/>
                </a:solidFill>
              </a:rPr>
              <a:t>das</a:t>
            </a:r>
            <a:r>
              <a:rPr lang="cs-CZ" dirty="0" smtClean="0">
                <a:solidFill>
                  <a:srgbClr val="0070C0"/>
                </a:solidFill>
              </a:rPr>
              <a:t>, </a:t>
            </a:r>
            <a:r>
              <a:rPr lang="cs-CZ" dirty="0" err="1" smtClean="0">
                <a:solidFill>
                  <a:srgbClr val="0070C0"/>
                </a:solidFill>
              </a:rPr>
              <a:t>bitte</a:t>
            </a:r>
            <a:r>
              <a:rPr lang="cs-CZ" dirty="0" smtClean="0">
                <a:solidFill>
                  <a:srgbClr val="0070C0"/>
                </a:solidFill>
              </a:rPr>
              <a:t>?</a:t>
            </a:r>
          </a:p>
          <a:p>
            <a:pPr marL="0" indent="0">
              <a:buNone/>
            </a:pPr>
            <a:r>
              <a:rPr lang="cs-CZ" dirty="0" smtClean="0"/>
              <a:t>Hans: F-Ü-L-L-E-R.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0070C0"/>
                </a:solidFill>
              </a:rPr>
              <a:t>Martin: </a:t>
            </a:r>
            <a:r>
              <a:rPr lang="cs-CZ" dirty="0" err="1" smtClean="0">
                <a:solidFill>
                  <a:srgbClr val="0070C0"/>
                </a:solidFill>
              </a:rPr>
              <a:t>Danke</a:t>
            </a:r>
            <a:r>
              <a:rPr lang="cs-CZ" dirty="0" smtClean="0">
                <a:solidFill>
                  <a:srgbClr val="0070C0"/>
                </a:solidFill>
              </a:rPr>
              <a:t>. </a:t>
            </a:r>
            <a:r>
              <a:rPr lang="cs-CZ" dirty="0" err="1" smtClean="0">
                <a:solidFill>
                  <a:srgbClr val="0070C0"/>
                </a:solidFill>
              </a:rPr>
              <a:t>Und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err="1" smtClean="0">
                <a:solidFill>
                  <a:srgbClr val="0070C0"/>
                </a:solidFill>
              </a:rPr>
              <a:t>wie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err="1" smtClean="0">
                <a:solidFill>
                  <a:srgbClr val="0070C0"/>
                </a:solidFill>
              </a:rPr>
              <a:t>ist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err="1" smtClean="0">
                <a:solidFill>
                  <a:srgbClr val="0070C0"/>
                </a:solidFill>
              </a:rPr>
              <a:t>deine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err="1" smtClean="0">
                <a:solidFill>
                  <a:srgbClr val="0070C0"/>
                </a:solidFill>
              </a:rPr>
              <a:t>Schultasche</a:t>
            </a:r>
            <a:r>
              <a:rPr lang="cs-CZ" dirty="0" smtClean="0">
                <a:solidFill>
                  <a:srgbClr val="0070C0"/>
                </a:solidFill>
              </a:rPr>
              <a:t>?</a:t>
            </a:r>
            <a:endParaRPr lang="cs-CZ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cs-CZ" dirty="0" smtClean="0"/>
              <a:t>Hans: </a:t>
            </a:r>
            <a:r>
              <a:rPr lang="cs-CZ" dirty="0" err="1" smtClean="0"/>
              <a:t>Meine</a:t>
            </a:r>
            <a:r>
              <a:rPr lang="cs-CZ" dirty="0" smtClean="0"/>
              <a:t> </a:t>
            </a:r>
            <a:r>
              <a:rPr lang="cs-CZ" dirty="0" err="1" smtClean="0"/>
              <a:t>Schultasche</a:t>
            </a:r>
            <a:r>
              <a:rPr lang="cs-CZ" dirty="0" smtClean="0"/>
              <a:t> </a:t>
            </a:r>
            <a:r>
              <a:rPr lang="cs-CZ" dirty="0" err="1" smtClean="0"/>
              <a:t>ist</a:t>
            </a:r>
            <a:r>
              <a:rPr lang="cs-CZ" dirty="0" smtClean="0"/>
              <a:t> </a:t>
            </a:r>
            <a:r>
              <a:rPr lang="cs-CZ" dirty="0" err="1" smtClean="0"/>
              <a:t>groß</a:t>
            </a:r>
            <a:r>
              <a:rPr lang="cs-CZ" dirty="0" smtClean="0"/>
              <a:t> </a:t>
            </a:r>
            <a:r>
              <a:rPr lang="cs-CZ" dirty="0" err="1" smtClean="0"/>
              <a:t>und</a:t>
            </a:r>
            <a:r>
              <a:rPr lang="cs-CZ" dirty="0" smtClean="0"/>
              <a:t> </a:t>
            </a:r>
            <a:r>
              <a:rPr lang="cs-CZ" dirty="0" err="1" smtClean="0"/>
              <a:t>gelb</a:t>
            </a:r>
            <a:r>
              <a:rPr lang="cs-CZ" dirty="0" smtClean="0"/>
              <a:t>.</a:t>
            </a:r>
          </a:p>
        </p:txBody>
      </p:sp>
      <p:pic>
        <p:nvPicPr>
          <p:cNvPr id="12291" name="Picture 3" descr="C:\Users\Jechova\AppData\Local\Microsoft\Windows\Temporary Internet Files\Content.IE5\89H2E1PT\MC90029848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212976"/>
            <a:ext cx="1780337" cy="127284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Jechova\AppData\Local\Microsoft\Windows\Temporary Internet Files\Content.IE5\94Q7K3JI\MC90028546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1152128" cy="115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20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8701448"/>
              </p:ext>
            </p:extLst>
          </p:nvPr>
        </p:nvGraphicFramePr>
        <p:xfrm>
          <a:off x="467544" y="2373961"/>
          <a:ext cx="8208912" cy="3215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33048"/>
                <a:gridCol w="5575864"/>
              </a:tblGrid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Autor: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Mgr.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Kateřina Jechová, </a:t>
                      </a:r>
                      <a:r>
                        <a:rPr lang="cs-CZ" sz="1600" i="1" baseline="0" dirty="0" err="1" smtClean="0">
                          <a:latin typeface="Courier New" pitchFamily="49" charset="0"/>
                          <a:cs typeface="Courier New" pitchFamily="49" charset="0"/>
                        </a:rPr>
                        <a:t>Ph.D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.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oblast: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Jazyk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a jazyková komunikace</a:t>
                      </a:r>
                      <a:endParaRPr lang="cs-CZ" sz="1600" i="1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obor: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Cizí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jazyk</a:t>
                      </a:r>
                      <a:endParaRPr lang="cs-CZ" sz="1600" i="1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předmět: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Německý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jazyk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Ročník: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7.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Tematická</a:t>
                      </a:r>
                      <a:r>
                        <a:rPr lang="cs-CZ" sz="1600" b="1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oblast</a:t>
                      </a: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Konverzační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témata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Téma hodiny: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Die </a:t>
                      </a:r>
                      <a:r>
                        <a:rPr lang="cs-CZ" sz="1600" i="1" baseline="0" dirty="0" err="1" smtClean="0">
                          <a:latin typeface="Courier New" pitchFamily="49" charset="0"/>
                          <a:cs typeface="Courier New" pitchFamily="49" charset="0"/>
                        </a:rPr>
                        <a:t>Schule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- </a:t>
                      </a:r>
                      <a:r>
                        <a:rPr lang="cs-CZ" sz="1600" i="1" baseline="0" dirty="0" err="1" smtClean="0">
                          <a:latin typeface="Courier New" pitchFamily="49" charset="0"/>
                          <a:cs typeface="Courier New" pitchFamily="49" charset="0"/>
                        </a:rPr>
                        <a:t>die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cs-CZ" sz="1600" i="1" baseline="0" dirty="0" err="1" smtClean="0">
                          <a:latin typeface="Courier New" pitchFamily="49" charset="0"/>
                          <a:cs typeface="Courier New" pitchFamily="49" charset="0"/>
                        </a:rPr>
                        <a:t>Schulsachen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1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Označení DUM: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VY_32_INOVACE_33.19.JEC.NJ.7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344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Vytvořeno: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14.</a:t>
                      </a:r>
                      <a:r>
                        <a:rPr lang="cs-CZ" sz="1600" i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03. </a:t>
                      </a:r>
                      <a:r>
                        <a:rPr lang="cs-CZ" sz="160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2014</a:t>
                      </a:r>
                      <a:endParaRPr lang="cs-CZ" sz="160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956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FF00FF"/>
                </a:solidFill>
              </a:rPr>
              <a:t>DER DIALOG - ERGÄNZE!</a:t>
            </a:r>
            <a:endParaRPr lang="cs-CZ" b="1" dirty="0">
              <a:solidFill>
                <a:srgbClr val="FF00F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>
                <a:solidFill>
                  <a:srgbClr val="0070C0"/>
                </a:solidFill>
              </a:rPr>
              <a:t>Martin: </a:t>
            </a:r>
            <a:r>
              <a:rPr lang="cs-CZ" dirty="0" err="1" smtClean="0">
                <a:solidFill>
                  <a:srgbClr val="0070C0"/>
                </a:solidFill>
              </a:rPr>
              <a:t>Du</a:t>
            </a:r>
            <a:r>
              <a:rPr lang="cs-CZ" dirty="0" smtClean="0">
                <a:solidFill>
                  <a:srgbClr val="0070C0"/>
                </a:solidFill>
              </a:rPr>
              <a:t>, Martin, </a:t>
            </a:r>
            <a:r>
              <a:rPr lang="cs-CZ" dirty="0" err="1" smtClean="0">
                <a:solidFill>
                  <a:srgbClr val="0070C0"/>
                </a:solidFill>
              </a:rPr>
              <a:t>wie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err="1" smtClean="0">
                <a:solidFill>
                  <a:srgbClr val="0070C0"/>
                </a:solidFill>
              </a:rPr>
              <a:t>heißt</a:t>
            </a:r>
            <a:r>
              <a:rPr lang="cs-CZ" dirty="0" smtClean="0">
                <a:solidFill>
                  <a:srgbClr val="0070C0"/>
                </a:solidFill>
              </a:rPr>
              <a:t> „strouhátko“ </a:t>
            </a:r>
            <a:r>
              <a:rPr lang="cs-CZ" dirty="0" err="1" smtClean="0">
                <a:solidFill>
                  <a:srgbClr val="0070C0"/>
                </a:solidFill>
              </a:rPr>
              <a:t>auf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err="1" smtClean="0">
                <a:solidFill>
                  <a:srgbClr val="0070C0"/>
                </a:solidFill>
              </a:rPr>
              <a:t>Deutsch</a:t>
            </a:r>
            <a:r>
              <a:rPr lang="cs-CZ" dirty="0" smtClean="0">
                <a:solidFill>
                  <a:srgbClr val="0070C0"/>
                </a:solidFill>
              </a:rPr>
              <a:t>?</a:t>
            </a:r>
          </a:p>
          <a:p>
            <a:pPr marL="0" indent="0">
              <a:buNone/>
            </a:pPr>
            <a:r>
              <a:rPr lang="cs-CZ" dirty="0" smtClean="0"/>
              <a:t>Hans: Strouhátko? Na, </a:t>
            </a:r>
            <a:r>
              <a:rPr lang="cs-CZ" dirty="0" err="1" smtClean="0"/>
              <a:t>das</a:t>
            </a:r>
            <a:r>
              <a:rPr lang="cs-CZ" dirty="0" smtClean="0"/>
              <a:t> </a:t>
            </a:r>
            <a:r>
              <a:rPr lang="cs-CZ" dirty="0" err="1" smtClean="0"/>
              <a:t>ist</a:t>
            </a:r>
            <a:r>
              <a:rPr lang="cs-CZ" dirty="0" smtClean="0"/>
              <a:t> </a:t>
            </a:r>
            <a:r>
              <a:rPr lang="cs-CZ" dirty="0" err="1" smtClean="0"/>
              <a:t>ein</a:t>
            </a:r>
            <a:r>
              <a:rPr lang="cs-CZ" dirty="0" smtClean="0"/>
              <a:t> </a:t>
            </a:r>
            <a:r>
              <a:rPr lang="cs-CZ" dirty="0" err="1" smtClean="0"/>
              <a:t>Spitzer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0070C0"/>
                </a:solidFill>
              </a:rPr>
              <a:t>Martin: </a:t>
            </a:r>
            <a:r>
              <a:rPr lang="cs-CZ" dirty="0" err="1" smtClean="0">
                <a:solidFill>
                  <a:srgbClr val="0070C0"/>
                </a:solidFill>
              </a:rPr>
              <a:t>Und</a:t>
            </a:r>
            <a:r>
              <a:rPr lang="cs-CZ" dirty="0" smtClean="0">
                <a:solidFill>
                  <a:srgbClr val="0070C0"/>
                </a:solidFill>
              </a:rPr>
              <a:t> „pero“?</a:t>
            </a:r>
          </a:p>
          <a:p>
            <a:pPr marL="0" indent="0">
              <a:buNone/>
            </a:pPr>
            <a:r>
              <a:rPr lang="cs-CZ" dirty="0" smtClean="0"/>
              <a:t>Hans: </a:t>
            </a:r>
            <a:r>
              <a:rPr lang="cs-CZ" dirty="0" err="1" smtClean="0"/>
              <a:t>Füller</a:t>
            </a:r>
            <a:r>
              <a:rPr lang="cs-CZ" dirty="0" smtClean="0"/>
              <a:t>. </a:t>
            </a:r>
            <a:r>
              <a:rPr lang="cs-CZ" dirty="0" err="1" smtClean="0"/>
              <a:t>Das</a:t>
            </a:r>
            <a:r>
              <a:rPr lang="cs-CZ" dirty="0" smtClean="0"/>
              <a:t> </a:t>
            </a:r>
            <a:r>
              <a:rPr lang="cs-CZ" dirty="0" err="1" smtClean="0"/>
              <a:t>ist</a:t>
            </a:r>
            <a:r>
              <a:rPr lang="cs-CZ" dirty="0" smtClean="0"/>
              <a:t> der </a:t>
            </a:r>
            <a:r>
              <a:rPr lang="cs-CZ" dirty="0" err="1" smtClean="0"/>
              <a:t>Füller</a:t>
            </a:r>
            <a:r>
              <a:rPr lang="cs-CZ" dirty="0" smtClean="0"/>
              <a:t> .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0070C0"/>
                </a:solidFill>
              </a:rPr>
              <a:t>Martin: </a:t>
            </a:r>
            <a:r>
              <a:rPr lang="cs-CZ" dirty="0" err="1" smtClean="0">
                <a:solidFill>
                  <a:srgbClr val="0070C0"/>
                </a:solidFill>
              </a:rPr>
              <a:t>Wie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err="1" smtClean="0">
                <a:solidFill>
                  <a:srgbClr val="0070C0"/>
                </a:solidFill>
              </a:rPr>
              <a:t>schreibt</a:t>
            </a:r>
            <a:r>
              <a:rPr lang="cs-CZ" dirty="0" smtClean="0">
                <a:solidFill>
                  <a:srgbClr val="0070C0"/>
                </a:solidFill>
              </a:rPr>
              <a:t> man </a:t>
            </a:r>
            <a:r>
              <a:rPr lang="cs-CZ" dirty="0" err="1" smtClean="0">
                <a:solidFill>
                  <a:srgbClr val="0070C0"/>
                </a:solidFill>
              </a:rPr>
              <a:t>das</a:t>
            </a:r>
            <a:r>
              <a:rPr lang="cs-CZ" dirty="0" smtClean="0">
                <a:solidFill>
                  <a:srgbClr val="0070C0"/>
                </a:solidFill>
              </a:rPr>
              <a:t>, </a:t>
            </a:r>
            <a:r>
              <a:rPr lang="cs-CZ" dirty="0" err="1" smtClean="0">
                <a:solidFill>
                  <a:srgbClr val="0070C0"/>
                </a:solidFill>
              </a:rPr>
              <a:t>bitte</a:t>
            </a:r>
            <a:r>
              <a:rPr lang="cs-CZ" dirty="0" smtClean="0">
                <a:solidFill>
                  <a:srgbClr val="0070C0"/>
                </a:solidFill>
              </a:rPr>
              <a:t>?</a:t>
            </a:r>
          </a:p>
          <a:p>
            <a:pPr marL="0" indent="0">
              <a:buNone/>
            </a:pPr>
            <a:r>
              <a:rPr lang="cs-CZ" dirty="0" smtClean="0"/>
              <a:t>Hans: F-Ü-L-L-E-R.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0070C0"/>
                </a:solidFill>
              </a:rPr>
              <a:t>Martin: </a:t>
            </a:r>
            <a:r>
              <a:rPr lang="cs-CZ" dirty="0" err="1" smtClean="0">
                <a:solidFill>
                  <a:srgbClr val="0070C0"/>
                </a:solidFill>
              </a:rPr>
              <a:t>Danke</a:t>
            </a:r>
            <a:r>
              <a:rPr lang="cs-CZ" dirty="0" smtClean="0">
                <a:solidFill>
                  <a:srgbClr val="0070C0"/>
                </a:solidFill>
              </a:rPr>
              <a:t>. </a:t>
            </a:r>
            <a:r>
              <a:rPr lang="cs-CZ" dirty="0" err="1" smtClean="0">
                <a:solidFill>
                  <a:srgbClr val="0070C0"/>
                </a:solidFill>
              </a:rPr>
              <a:t>Und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err="1" smtClean="0">
                <a:solidFill>
                  <a:srgbClr val="0070C0"/>
                </a:solidFill>
              </a:rPr>
              <a:t>wie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err="1" smtClean="0">
                <a:solidFill>
                  <a:srgbClr val="0070C0"/>
                </a:solidFill>
              </a:rPr>
              <a:t>ist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err="1" smtClean="0">
                <a:solidFill>
                  <a:srgbClr val="0070C0"/>
                </a:solidFill>
              </a:rPr>
              <a:t>deine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err="1" smtClean="0">
                <a:solidFill>
                  <a:srgbClr val="0070C0"/>
                </a:solidFill>
              </a:rPr>
              <a:t>Schultasche</a:t>
            </a:r>
            <a:r>
              <a:rPr lang="cs-CZ" dirty="0" smtClean="0">
                <a:solidFill>
                  <a:srgbClr val="0070C0"/>
                </a:solidFill>
              </a:rPr>
              <a:t>?</a:t>
            </a:r>
            <a:endParaRPr lang="cs-CZ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cs-CZ" dirty="0" smtClean="0"/>
              <a:t>Hans: </a:t>
            </a:r>
            <a:r>
              <a:rPr lang="cs-CZ" dirty="0" err="1" smtClean="0"/>
              <a:t>Meine</a:t>
            </a:r>
            <a:r>
              <a:rPr lang="cs-CZ" dirty="0" smtClean="0"/>
              <a:t> </a:t>
            </a:r>
            <a:r>
              <a:rPr lang="cs-CZ" dirty="0" err="1" smtClean="0"/>
              <a:t>Schultasche</a:t>
            </a:r>
            <a:r>
              <a:rPr lang="cs-CZ" dirty="0" smtClean="0"/>
              <a:t> </a:t>
            </a:r>
            <a:r>
              <a:rPr lang="cs-CZ" dirty="0" err="1" smtClean="0"/>
              <a:t>ist</a:t>
            </a:r>
            <a:r>
              <a:rPr lang="cs-CZ" dirty="0" smtClean="0"/>
              <a:t> </a:t>
            </a:r>
            <a:r>
              <a:rPr lang="cs-CZ" dirty="0" err="1" smtClean="0"/>
              <a:t>groß</a:t>
            </a:r>
            <a:r>
              <a:rPr lang="cs-CZ" dirty="0" smtClean="0"/>
              <a:t> </a:t>
            </a:r>
            <a:r>
              <a:rPr lang="cs-CZ" dirty="0" err="1" smtClean="0"/>
              <a:t>und</a:t>
            </a:r>
            <a:r>
              <a:rPr lang="cs-CZ" dirty="0" smtClean="0"/>
              <a:t> </a:t>
            </a:r>
            <a:r>
              <a:rPr lang="cs-CZ" dirty="0" err="1" smtClean="0"/>
              <a:t>gelb</a:t>
            </a:r>
            <a:r>
              <a:rPr lang="cs-CZ" dirty="0" smtClean="0"/>
              <a:t>.</a:t>
            </a:r>
          </a:p>
        </p:txBody>
      </p:sp>
      <p:pic>
        <p:nvPicPr>
          <p:cNvPr id="12291" name="Picture 3" descr="C:\Users\Jechova\AppData\Local\Microsoft\Windows\Temporary Internet Files\Content.IE5\89H2E1PT\MC90029848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212976"/>
            <a:ext cx="1780337" cy="127284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Jechova\AppData\Local\Microsoft\Windows\Temporary Internet Files\Content.IE5\94Q7K3JI\MC90028546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1152128" cy="115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aoblený obdélník 3"/>
          <p:cNvSpPr/>
          <p:nvPr/>
        </p:nvSpPr>
        <p:spPr>
          <a:xfrm>
            <a:off x="4499992" y="1628800"/>
            <a:ext cx="975108" cy="50405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aoblený obdélník 6"/>
          <p:cNvSpPr/>
          <p:nvPr/>
        </p:nvSpPr>
        <p:spPr>
          <a:xfrm>
            <a:off x="5393974" y="2564904"/>
            <a:ext cx="618186" cy="50405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aoblený obdélník 7"/>
          <p:cNvSpPr/>
          <p:nvPr/>
        </p:nvSpPr>
        <p:spPr>
          <a:xfrm>
            <a:off x="3851920" y="3630853"/>
            <a:ext cx="1623180" cy="50405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aoblený obdélník 8"/>
          <p:cNvSpPr/>
          <p:nvPr/>
        </p:nvSpPr>
        <p:spPr>
          <a:xfrm>
            <a:off x="1763688" y="4199263"/>
            <a:ext cx="792088" cy="50405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aoblený obdélník 9"/>
          <p:cNvSpPr/>
          <p:nvPr/>
        </p:nvSpPr>
        <p:spPr>
          <a:xfrm>
            <a:off x="5038298" y="5229200"/>
            <a:ext cx="973862" cy="50405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aoblený obdélník 10"/>
          <p:cNvSpPr/>
          <p:nvPr/>
        </p:nvSpPr>
        <p:spPr>
          <a:xfrm>
            <a:off x="4699514" y="5802274"/>
            <a:ext cx="448550" cy="50405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550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9412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ÜBERSETZE!</a:t>
            </a:r>
            <a:endParaRPr lang="cs-CZ" dirty="0"/>
          </a:p>
        </p:txBody>
      </p:sp>
      <p:sp>
        <p:nvSpPr>
          <p:cNvPr id="3" name="Zaoblený obdélníkový popisek 2"/>
          <p:cNvSpPr/>
          <p:nvPr/>
        </p:nvSpPr>
        <p:spPr>
          <a:xfrm>
            <a:off x="1475656" y="1340768"/>
            <a:ext cx="6480720" cy="864096"/>
          </a:xfrm>
          <a:prstGeom prst="wedgeRoundRectCallout">
            <a:avLst>
              <a:gd name="adj1" fmla="val -6772"/>
              <a:gd name="adj2" fmla="val 75448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rgbClr val="0070C0"/>
                </a:solidFill>
              </a:rPr>
              <a:t>Je to kružítko? Ne, to je pravítko.</a:t>
            </a:r>
            <a:endParaRPr lang="cs-CZ" sz="3200" dirty="0">
              <a:solidFill>
                <a:srgbClr val="0070C0"/>
              </a:solidFill>
            </a:endParaRPr>
          </a:p>
        </p:txBody>
      </p:sp>
      <p:sp>
        <p:nvSpPr>
          <p:cNvPr id="4" name="Zaoblený obdélníkový popisek 3"/>
          <p:cNvSpPr/>
          <p:nvPr/>
        </p:nvSpPr>
        <p:spPr>
          <a:xfrm>
            <a:off x="467544" y="2420888"/>
            <a:ext cx="6480720" cy="864096"/>
          </a:xfrm>
          <a:prstGeom prst="wedgeRoundRectCallout">
            <a:avLst>
              <a:gd name="adj1" fmla="val -6772"/>
              <a:gd name="adj2" fmla="val 75448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rgbClr val="FF00FF"/>
                </a:solidFill>
              </a:rPr>
              <a:t>Co je to? To je kniha.</a:t>
            </a:r>
            <a:endParaRPr lang="cs-CZ" sz="3200" dirty="0">
              <a:solidFill>
                <a:srgbClr val="FF00FF"/>
              </a:solidFill>
            </a:endParaRPr>
          </a:p>
        </p:txBody>
      </p:sp>
      <p:sp>
        <p:nvSpPr>
          <p:cNvPr id="5" name="Zaoblený obdélníkový popisek 4"/>
          <p:cNvSpPr/>
          <p:nvPr/>
        </p:nvSpPr>
        <p:spPr>
          <a:xfrm>
            <a:off x="1547664" y="3501008"/>
            <a:ext cx="6480720" cy="864096"/>
          </a:xfrm>
          <a:prstGeom prst="wedgeRoundRectCallout">
            <a:avLst>
              <a:gd name="adj1" fmla="val -6772"/>
              <a:gd name="adj2" fmla="val 75448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rgbClr val="0070C0"/>
                </a:solidFill>
              </a:rPr>
              <a:t>Jak se řekne „sešit“ německy?</a:t>
            </a:r>
            <a:endParaRPr lang="cs-CZ" sz="3200" dirty="0">
              <a:solidFill>
                <a:srgbClr val="0070C0"/>
              </a:solidFill>
            </a:endParaRPr>
          </a:p>
        </p:txBody>
      </p:sp>
      <p:sp>
        <p:nvSpPr>
          <p:cNvPr id="6" name="Zaoblený obdélníkový popisek 5"/>
          <p:cNvSpPr/>
          <p:nvPr/>
        </p:nvSpPr>
        <p:spPr>
          <a:xfrm>
            <a:off x="899592" y="4653136"/>
            <a:ext cx="6480720" cy="864096"/>
          </a:xfrm>
          <a:prstGeom prst="wedgeRoundRectCallout">
            <a:avLst>
              <a:gd name="adj1" fmla="val -6772"/>
              <a:gd name="adj2" fmla="val 75448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rgbClr val="FF00FF"/>
                </a:solidFill>
              </a:rPr>
              <a:t>Jak se píše „guma“ německy?</a:t>
            </a:r>
            <a:endParaRPr lang="cs-CZ" sz="3200" dirty="0">
              <a:solidFill>
                <a:srgbClr val="FF00FF"/>
              </a:solidFill>
            </a:endParaRPr>
          </a:p>
        </p:txBody>
      </p:sp>
      <p:sp>
        <p:nvSpPr>
          <p:cNvPr id="7" name="Zaoblený obdélníkový popisek 6"/>
          <p:cNvSpPr/>
          <p:nvPr/>
        </p:nvSpPr>
        <p:spPr>
          <a:xfrm>
            <a:off x="683568" y="5733256"/>
            <a:ext cx="7920880" cy="864096"/>
          </a:xfrm>
          <a:prstGeom prst="wedgeRoundRectCallout">
            <a:avLst>
              <a:gd name="adj1" fmla="val -6772"/>
              <a:gd name="adj2" fmla="val 75448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rgbClr val="0070C0"/>
                </a:solidFill>
              </a:rPr>
              <a:t>Jaké je tvé pouzdro? Moje pouzdro je červené. </a:t>
            </a:r>
            <a:endParaRPr lang="cs-CZ" sz="3200" dirty="0">
              <a:solidFill>
                <a:srgbClr val="0070C0"/>
              </a:solidFill>
            </a:endParaRPr>
          </a:p>
        </p:txBody>
      </p:sp>
      <p:pic>
        <p:nvPicPr>
          <p:cNvPr id="5122" name="Picture 2" descr="C:\Users\Jechova\AppData\Local\Microsoft\Windows\Temporary Internet Files\Content.IE5\89H2E1PT\MC90035607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939" y="2123022"/>
            <a:ext cx="1667644" cy="159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Jechova\AppData\Local\Microsoft\Windows\Temporary Internet Files\Content.IE5\EML1AHVC\MC90034957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88" y="4365104"/>
            <a:ext cx="1486807" cy="124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88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71000">
              <a:schemeClr val="accent6">
                <a:lumMod val="40000"/>
                <a:lumOff val="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CC00FF"/>
                </a:solidFill>
              </a:rPr>
              <a:t>WESSEN IST DAS? </a:t>
            </a:r>
            <a:br>
              <a:rPr lang="cs-CZ" b="1" dirty="0" smtClean="0">
                <a:solidFill>
                  <a:srgbClr val="CC00FF"/>
                </a:solidFill>
              </a:rPr>
            </a:br>
            <a:r>
              <a:rPr lang="cs-CZ" b="1" dirty="0" smtClean="0">
                <a:solidFill>
                  <a:srgbClr val="CC00FF"/>
                </a:solidFill>
              </a:rPr>
              <a:t>SEIN ODER SEINE? IHR ODER IHRE?</a:t>
            </a:r>
            <a:endParaRPr lang="cs-CZ" b="1" dirty="0">
              <a:solidFill>
                <a:srgbClr val="CC00FF"/>
              </a:solidFill>
            </a:endParaRPr>
          </a:p>
        </p:txBody>
      </p:sp>
      <p:pic>
        <p:nvPicPr>
          <p:cNvPr id="6146" name="Picture 2" descr="C:\Users\Jechova\AppData\Local\Microsoft\Windows\Temporary Internet Files\Content.IE5\2WD72609\MC90041344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76" y="1556792"/>
            <a:ext cx="2162811" cy="210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Jechova\AppData\Local\Microsoft\Windows\Temporary Internet Files\Content.IE5\K3CCHJF5\MC90033489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904069"/>
            <a:ext cx="150677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Jechova\AppData\Local\Microsoft\Windows\Temporary Internet Files\Content.IE5\EML1AHVC\MC900441734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320"/>
            <a:ext cx="2091680" cy="209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Jechova\AppData\Local\Microsoft\Windows\Temporary Internet Files\Content.IE5\K3CCHJF5\MC900379961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44" y="1534377"/>
            <a:ext cx="1544422" cy="181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Jechova\AppData\Local\Microsoft\Windows\Temporary Internet Files\Content.IE5\O07Z9WPO\MC900290926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328" y="3538936"/>
            <a:ext cx="1688471" cy="140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Jechova\AppData\Local\Microsoft\Windows\Temporary Internet Files\Content.IE5\I7UWRE7K\MC900340408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758" y="5222790"/>
            <a:ext cx="1874520" cy="132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Jechova\AppData\Local\Microsoft\Windows\Temporary Internet Files\Content.IE5\UGKE972T\MC900440672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181" y="2261804"/>
            <a:ext cx="1155405" cy="11554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:\Users\Jechova\AppData\Local\Microsoft\Windows\Temporary Internet Files\Content.IE5\UGKE972T\MC900440672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536" y="3368829"/>
            <a:ext cx="1155405" cy="11554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Jechova\AppData\Local\Microsoft\Windows\Temporary Internet Files\Content.IE5\UGKE972T\MC900440672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351" y="2033263"/>
            <a:ext cx="1155405" cy="11554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Jechova\AppData\Local\Microsoft\Windows\Temporary Internet Files\Content.IE5\XXHBERYH\MC900440576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031" y="5441430"/>
            <a:ext cx="1182915" cy="118291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Jechova\AppData\Local\Microsoft\Windows\Temporary Internet Files\Content.IE5\XXHBERYH\MC900440576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917" y="1749086"/>
            <a:ext cx="1032898" cy="103289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Jechova\AppData\Local\Microsoft\Windows\Temporary Internet Files\Content.IE5\XXHBERYH\MC900440576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391" y="4126401"/>
            <a:ext cx="1058365" cy="105836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Jechova\AppData\Local\Microsoft\Windows\Temporary Internet Files\Content.IE5\004Y94IT\MC900290924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73" y="3927163"/>
            <a:ext cx="1564723" cy="129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Jechova\AppData\Local\Microsoft\Windows\Temporary Internet Files\Content.IE5\XXHBERYH\MC900440576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171" y="3721154"/>
            <a:ext cx="1182915" cy="118291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Users\Jechova\AppData\Local\Microsoft\Windows\Temporary Internet Files\Content.IE5\2WD72609\MC900295069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606" y="1952599"/>
            <a:ext cx="1552053" cy="111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C:\Users\Jechova\AppData\Local\Microsoft\Windows\Temporary Internet Files\Content.IE5\UGKE972T\MC900440672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016" y="5306655"/>
            <a:ext cx="1155405" cy="11554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5596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WAS IST AUF DEM BILD?</a:t>
            </a:r>
            <a:endParaRPr lang="cs-CZ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194" name="Picture 2" descr="C:\Users\Jechova\AppData\Local\Microsoft\Windows\Temporary Internet Files\Content.IE5\89H2E1PT\MC900356423[2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381" y="1490274"/>
            <a:ext cx="3580198" cy="360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Šipka doprava 3"/>
          <p:cNvSpPr/>
          <p:nvPr/>
        </p:nvSpPr>
        <p:spPr>
          <a:xfrm>
            <a:off x="6156176" y="3501008"/>
            <a:ext cx="1512168" cy="1152128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prava 5"/>
          <p:cNvSpPr/>
          <p:nvPr/>
        </p:nvSpPr>
        <p:spPr>
          <a:xfrm rot="2920206">
            <a:off x="5476313" y="4862416"/>
            <a:ext cx="1512168" cy="1152128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prava 6"/>
          <p:cNvSpPr/>
          <p:nvPr/>
        </p:nvSpPr>
        <p:spPr>
          <a:xfrm rot="19554490">
            <a:off x="6156176" y="1881591"/>
            <a:ext cx="1512168" cy="1152128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prava 7"/>
          <p:cNvSpPr/>
          <p:nvPr/>
        </p:nvSpPr>
        <p:spPr>
          <a:xfrm rot="13187532">
            <a:off x="2029249" y="1840739"/>
            <a:ext cx="1512168" cy="1152128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prava 8"/>
          <p:cNvSpPr/>
          <p:nvPr/>
        </p:nvSpPr>
        <p:spPr>
          <a:xfrm rot="11094574">
            <a:off x="1226637" y="3275570"/>
            <a:ext cx="1512168" cy="1152128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doprava 9"/>
          <p:cNvSpPr/>
          <p:nvPr/>
        </p:nvSpPr>
        <p:spPr>
          <a:xfrm rot="9117290">
            <a:off x="1709300" y="4778135"/>
            <a:ext cx="1512168" cy="1152128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Picture 3" descr="C:\Users\Jechova\AppData\Local\Microsoft\Windows\Temporary Internet Files\Content.IE5\NXQE1PS2\MC90002994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68" y="1777107"/>
            <a:ext cx="1838853" cy="127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Jechova\AppData\Local\Microsoft\Windows\Temporary Internet Files\Content.IE5\EML1AHVC\MC90029955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689182"/>
            <a:ext cx="1829714" cy="165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Jechova\AppData\Local\Microsoft\Windows\Temporary Internet Files\Content.IE5\K3CCHJF5\MC900441726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972" y="3056498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Jechova\AppData\Local\Microsoft\Windows\Temporary Internet Files\Content.IE5\O07Z9WPO\MC900441732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370" y="3501008"/>
            <a:ext cx="1659632" cy="165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Jechova\AppData\Local\Microsoft\Windows\Temporary Internet Files\Content.IE5\NXQE1PS2\MC900378851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19" y="4784479"/>
            <a:ext cx="1193292" cy="183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Jechova\AppData\Local\Microsoft\Windows\Temporary Internet Files\Content.IE5\9RXIUNQD\MC900391174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370" y="5180152"/>
            <a:ext cx="1295317" cy="130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Šipka doprava 16"/>
          <p:cNvSpPr/>
          <p:nvPr/>
        </p:nvSpPr>
        <p:spPr>
          <a:xfrm rot="5400000">
            <a:off x="3858708" y="4721761"/>
            <a:ext cx="1116714" cy="1124074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8" name="Picture 9" descr="C:\Users\Jechova\AppData\Local\Microsoft\Windows\Temporary Internet Files\Content.IE5\94Q7K3JI\MC900295063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196" y="5783057"/>
            <a:ext cx="1353739" cy="120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60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56694" y="2255966"/>
            <a:ext cx="8136904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Seznam použité literatury a pramenů: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latin typeface="Courier New" pitchFamily="49" charset="0"/>
                <a:cs typeface="Courier New" pitchFamily="49" charset="0"/>
              </a:rPr>
              <a:t>FIŠAROVÁ, O., ZBRANKOVÁ, M. </a:t>
            </a:r>
            <a:r>
              <a:rPr lang="cs-CZ" sz="1600" i="1" dirty="0" err="1">
                <a:latin typeface="Courier New" pitchFamily="49" charset="0"/>
                <a:cs typeface="Courier New" pitchFamily="49" charset="0"/>
              </a:rPr>
              <a:t>Deutsch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>
                <a:latin typeface="Courier New" pitchFamily="49" charset="0"/>
                <a:cs typeface="Courier New" pitchFamily="49" charset="0"/>
              </a:rPr>
              <a:t>mit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 Max 1. Němčina – učebnice pro základní školy a víceletá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gymnázia. Plzeň : 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Nakladatelství Fraus,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2006. ISBN 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80-7238-531-3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</a:t>
            </a:r>
            <a:r>
              <a:rPr lang="cs-CZ" sz="1600" i="1" smtClean="0">
                <a:latin typeface="Courier New" pitchFamily="49" charset="0"/>
                <a:cs typeface="Courier New" pitchFamily="49" charset="0"/>
              </a:rPr>
              <a:t>41-47.</a:t>
            </a:r>
            <a:endParaRPr lang="cs-CZ" sz="1600" i="1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FIŠAROVÁ, O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cs-CZ" sz="1600" i="1" cap="all" dirty="0">
                <a:latin typeface="Courier New" panose="02070309020205020404" pitchFamily="49" charset="0"/>
                <a:cs typeface="Courier New" panose="02070309020205020404" pitchFamily="49" charset="0"/>
              </a:rPr>
              <a:t>Zbranková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M. Pracovní sešit pro základní školy 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a 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víceletá gymnázia. 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Deutsch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mit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Max 1. díl – pracovní sešit s přílohou - přehled učiva. 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Plzeň : 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Nakladatelství Fraus, 2006. ISBN 80-7238-532-1. 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s. 34-41.</a:t>
            </a:r>
            <a:endParaRPr lang="cs-CZ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Použité zdroje: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Obrazový materiál je použit z</a:t>
            </a:r>
            <a:r>
              <a:rPr kumimoji="0" lang="cs-CZ" sz="16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galerie obrázků a klipartů Microsoft Office.</a:t>
            </a:r>
            <a:endParaRPr kumimoji="0" lang="cs-CZ" sz="16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03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Jechova\AppData\Local\Microsoft\Windows\Temporary Internet Files\Content.IE5\NXQE1PS2\MP900425487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61" y="-8413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5090506"/>
            <a:ext cx="7772400" cy="173062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cs-CZ" sz="5400" b="1" dirty="0" smtClean="0">
                <a:solidFill>
                  <a:srgbClr val="7030A0"/>
                </a:solidFill>
              </a:rPr>
              <a:t>DIE SCHULE</a:t>
            </a:r>
            <a:br>
              <a:rPr lang="cs-CZ" sz="5400" b="1" dirty="0" smtClean="0">
                <a:solidFill>
                  <a:srgbClr val="7030A0"/>
                </a:solidFill>
              </a:rPr>
            </a:br>
            <a:r>
              <a:rPr lang="cs-CZ" sz="5400" b="1" dirty="0" smtClean="0">
                <a:solidFill>
                  <a:srgbClr val="7030A0"/>
                </a:solidFill>
              </a:rPr>
              <a:t>DIE SCHULSACHEN</a:t>
            </a:r>
            <a:endParaRPr lang="cs-CZ" sz="5400" b="1" dirty="0">
              <a:solidFill>
                <a:srgbClr val="7030A0"/>
              </a:solidFill>
            </a:endParaRPr>
          </a:p>
        </p:txBody>
      </p:sp>
      <p:pic>
        <p:nvPicPr>
          <p:cNvPr id="1027" name="Picture 3" descr="C:\Users\Jechova\AppData\Local\Microsoft\Windows\Temporary Internet Files\Content.IE5\SPAA2J0A\MC90041344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574" y="3356457"/>
            <a:ext cx="280698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Jechova\AppData\Local\Microsoft\Windows\Temporary Internet Files\Content.IE5\O07Z9WPO\MC90030464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875" y="184098"/>
            <a:ext cx="1580098" cy="130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Jechova\AppData\Local\Microsoft\Windows\Temporary Internet Files\Content.IE5\O07Z9WPO\MC900349573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598" y="224201"/>
            <a:ext cx="16280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Jechova\AppData\Local\Microsoft\Windows\Temporary Internet Files\Content.IE5\K3CCHJF5\MC900232723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59699"/>
            <a:ext cx="2220516" cy="116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Jechova\AppData\Local\Microsoft\Windows\Temporary Internet Files\Content.IE5\004Y94IT\MC900356411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708" y="-160656"/>
            <a:ext cx="1811426" cy="148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Jechova\AppData\Local\Microsoft\Windows\Temporary Internet Files\Content.IE5\F4DZTQ4Z\MC900199228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421" y="1457083"/>
            <a:ext cx="2436293" cy="189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Jechova\AppData\Local\Microsoft\Windows\Temporary Internet Files\Content.IE5\2WD72609\MC900233964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677"/>
            <a:ext cx="1728192" cy="17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Jechova\AppData\Local\Microsoft\Windows\Temporary Internet Files\Content.IE5\SPAA2J0A\MC900237158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42" y="4416950"/>
            <a:ext cx="1664329" cy="235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35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7030A0"/>
                </a:solidFill>
              </a:rPr>
              <a:t>WICHTIG</a:t>
            </a:r>
            <a:endParaRPr lang="cs-CZ" b="1" dirty="0">
              <a:solidFill>
                <a:srgbClr val="7030A0"/>
              </a:solidFill>
            </a:endParaRPr>
          </a:p>
        </p:txBody>
      </p:sp>
      <p:sp>
        <p:nvSpPr>
          <p:cNvPr id="4" name="Zaoblený obdélníkový popisek 3"/>
          <p:cNvSpPr/>
          <p:nvPr/>
        </p:nvSpPr>
        <p:spPr>
          <a:xfrm>
            <a:off x="975965" y="1552446"/>
            <a:ext cx="6336704" cy="792088"/>
          </a:xfrm>
          <a:prstGeom prst="wedgeRoundRectCallout">
            <a:avLst>
              <a:gd name="adj1" fmla="val -42944"/>
              <a:gd name="adj2" fmla="val 78885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rgbClr val="CC00FF"/>
                </a:solidFill>
              </a:rPr>
              <a:t>DIE  SCHULE = ŠKOLA</a:t>
            </a:r>
            <a:endParaRPr lang="cs-CZ" sz="3200" dirty="0">
              <a:solidFill>
                <a:srgbClr val="CC00FF"/>
              </a:solidFill>
            </a:endParaRPr>
          </a:p>
        </p:txBody>
      </p:sp>
      <p:pic>
        <p:nvPicPr>
          <p:cNvPr id="2050" name="Picture 2" descr="C:\Users\Jechova\AppData\Local\Microsoft\Windows\Temporary Internet Files\Content.IE5\9RXIUNQD\MC90028217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22691"/>
            <a:ext cx="833011" cy="147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Jechova\AppData\Local\Microsoft\Windows\Temporary Internet Files\Content.IE5\9RXIUNQD\MC90028217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22690"/>
            <a:ext cx="833011" cy="147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aoblený obdélníkový popisek 7"/>
          <p:cNvSpPr/>
          <p:nvPr/>
        </p:nvSpPr>
        <p:spPr>
          <a:xfrm>
            <a:off x="507913" y="5589240"/>
            <a:ext cx="7272808" cy="900100"/>
          </a:xfrm>
          <a:prstGeom prst="wedgeRoundRectCallout">
            <a:avLst>
              <a:gd name="adj1" fmla="val -42944"/>
              <a:gd name="adj2" fmla="val 78885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chemeClr val="accent6">
                    <a:lumMod val="75000"/>
                  </a:schemeClr>
                </a:solidFill>
              </a:rPr>
              <a:t>ICH GEHE IN DIE SCHULE.</a:t>
            </a:r>
          </a:p>
          <a:p>
            <a:pPr algn="ctr"/>
            <a:r>
              <a:rPr lang="cs-CZ" sz="3200" dirty="0" smtClean="0">
                <a:solidFill>
                  <a:schemeClr val="accent6">
                    <a:lumMod val="75000"/>
                  </a:schemeClr>
                </a:solidFill>
              </a:rPr>
              <a:t>CHODÍM DO ŠKOLY.</a:t>
            </a:r>
            <a:endParaRPr lang="cs-CZ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Zaoblený obdélníkový popisek 9"/>
          <p:cNvSpPr/>
          <p:nvPr/>
        </p:nvSpPr>
        <p:spPr>
          <a:xfrm>
            <a:off x="507913" y="3604257"/>
            <a:ext cx="6336704" cy="792088"/>
          </a:xfrm>
          <a:prstGeom prst="wedgeRoundRectCallout">
            <a:avLst>
              <a:gd name="adj1" fmla="val -55978"/>
              <a:gd name="adj2" fmla="val 69575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DIE  KLASSE = TŘÍDA</a:t>
            </a:r>
            <a:endParaRPr lang="cs-CZ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Zaoblený obdélníkový popisek 10"/>
          <p:cNvSpPr/>
          <p:nvPr/>
        </p:nvSpPr>
        <p:spPr>
          <a:xfrm>
            <a:off x="660313" y="4603433"/>
            <a:ext cx="6336704" cy="792088"/>
          </a:xfrm>
          <a:prstGeom prst="wedgeRoundRectCallout">
            <a:avLst>
              <a:gd name="adj1" fmla="val -42944"/>
              <a:gd name="adj2" fmla="val 7888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chemeClr val="accent4">
                    <a:lumMod val="75000"/>
                  </a:schemeClr>
                </a:solidFill>
              </a:rPr>
              <a:t>IN DER KLASSE =  VE TŘÍDĚ</a:t>
            </a:r>
            <a:endParaRPr lang="cs-CZ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Zaoblený obdélníkový popisek 4"/>
          <p:cNvSpPr/>
          <p:nvPr/>
        </p:nvSpPr>
        <p:spPr>
          <a:xfrm>
            <a:off x="507913" y="2621725"/>
            <a:ext cx="6336704" cy="792088"/>
          </a:xfrm>
          <a:prstGeom prst="wedgeRoundRectCallout">
            <a:avLst>
              <a:gd name="adj1" fmla="val -42944"/>
              <a:gd name="adj2" fmla="val 78885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rgbClr val="00B0F0"/>
                </a:solidFill>
              </a:rPr>
              <a:t>IN DER SCHULE = VE ŠKOLE</a:t>
            </a:r>
            <a:endParaRPr lang="cs-CZ" sz="3200" dirty="0">
              <a:solidFill>
                <a:srgbClr val="00B0F0"/>
              </a:solidFill>
            </a:endParaRPr>
          </a:p>
        </p:txBody>
      </p:sp>
      <p:pic>
        <p:nvPicPr>
          <p:cNvPr id="2051" name="Picture 3" descr="C:\Users\Jechova\AppData\Local\Microsoft\Windows\Temporary Internet Files\Content.IE5\F4DZTQ4Z\MC90036082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76" y="135235"/>
            <a:ext cx="2058893" cy="220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Jechova\AppData\Local\Microsoft\Windows\Temporary Internet Files\Content.IE5\2WD72609\MC90034913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771" y="3017769"/>
            <a:ext cx="2159899" cy="176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41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7030A0"/>
                </a:solidFill>
              </a:rPr>
              <a:t>WICHTIG</a:t>
            </a:r>
            <a:endParaRPr lang="cs-CZ" b="1" dirty="0">
              <a:solidFill>
                <a:srgbClr val="7030A0"/>
              </a:solidFill>
            </a:endParaRPr>
          </a:p>
        </p:txBody>
      </p:sp>
      <p:pic>
        <p:nvPicPr>
          <p:cNvPr id="5" name="Picture 2" descr="C:\Users\Jechova\AppData\Local\Microsoft\Windows\Temporary Internet Files\Content.IE5\9RXIUNQD\MC90028217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22691"/>
            <a:ext cx="833011" cy="147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Jechova\AppData\Local\Microsoft\Windows\Temporary Internet Files\Content.IE5\9RXIUNQD\MC90028217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64209"/>
            <a:ext cx="833011" cy="147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aoblený obdélník 6"/>
          <p:cNvSpPr/>
          <p:nvPr/>
        </p:nvSpPr>
        <p:spPr>
          <a:xfrm>
            <a:off x="1116742" y="1772816"/>
            <a:ext cx="3600400" cy="61228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rgbClr val="7030A0"/>
                </a:solidFill>
              </a:rPr>
              <a:t>der </a:t>
            </a:r>
            <a:r>
              <a:rPr lang="cs-CZ" sz="2800" dirty="0" err="1" smtClean="0">
                <a:solidFill>
                  <a:srgbClr val="7030A0"/>
                </a:solidFill>
              </a:rPr>
              <a:t>Lehrer</a:t>
            </a:r>
            <a:r>
              <a:rPr lang="cs-CZ" sz="2800" dirty="0" smtClean="0">
                <a:solidFill>
                  <a:srgbClr val="7030A0"/>
                </a:solidFill>
              </a:rPr>
              <a:t> = učitel</a:t>
            </a:r>
            <a:endParaRPr lang="cs-CZ" sz="2800" dirty="0">
              <a:solidFill>
                <a:srgbClr val="7030A0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490866" y="2636912"/>
            <a:ext cx="3600400" cy="61228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err="1" smtClean="0">
                <a:solidFill>
                  <a:srgbClr val="7030A0"/>
                </a:solidFill>
              </a:rPr>
              <a:t>die</a:t>
            </a:r>
            <a:r>
              <a:rPr lang="cs-CZ" sz="2800" dirty="0" smtClean="0">
                <a:solidFill>
                  <a:srgbClr val="7030A0"/>
                </a:solidFill>
              </a:rPr>
              <a:t> </a:t>
            </a:r>
            <a:r>
              <a:rPr lang="cs-CZ" sz="2800" dirty="0" err="1" smtClean="0">
                <a:solidFill>
                  <a:srgbClr val="7030A0"/>
                </a:solidFill>
              </a:rPr>
              <a:t>Lehrerin</a:t>
            </a:r>
            <a:r>
              <a:rPr lang="cs-CZ" sz="2800" dirty="0" smtClean="0">
                <a:solidFill>
                  <a:srgbClr val="7030A0"/>
                </a:solidFill>
              </a:rPr>
              <a:t> = učitelka</a:t>
            </a:r>
            <a:endParaRPr lang="cs-CZ" sz="2800" dirty="0">
              <a:solidFill>
                <a:srgbClr val="7030A0"/>
              </a:solidFill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827584" y="3429000"/>
            <a:ext cx="3600400" cy="61228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rgbClr val="7030A0"/>
                </a:solidFill>
              </a:rPr>
              <a:t>der </a:t>
            </a:r>
            <a:r>
              <a:rPr lang="cs-CZ" sz="2800" dirty="0" err="1" smtClean="0">
                <a:solidFill>
                  <a:srgbClr val="7030A0"/>
                </a:solidFill>
              </a:rPr>
              <a:t>Schüler</a:t>
            </a:r>
            <a:r>
              <a:rPr lang="cs-CZ" sz="2800" dirty="0" smtClean="0">
                <a:solidFill>
                  <a:srgbClr val="7030A0"/>
                </a:solidFill>
              </a:rPr>
              <a:t> = žák</a:t>
            </a:r>
            <a:endParaRPr lang="cs-CZ" sz="2800" dirty="0">
              <a:solidFill>
                <a:srgbClr val="7030A0"/>
              </a:solidFill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467544" y="4293096"/>
            <a:ext cx="3600400" cy="61228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err="1" smtClean="0">
                <a:solidFill>
                  <a:srgbClr val="7030A0"/>
                </a:solidFill>
              </a:rPr>
              <a:t>die</a:t>
            </a:r>
            <a:r>
              <a:rPr lang="cs-CZ" sz="2800" dirty="0" smtClean="0">
                <a:solidFill>
                  <a:srgbClr val="7030A0"/>
                </a:solidFill>
              </a:rPr>
              <a:t> </a:t>
            </a:r>
            <a:r>
              <a:rPr lang="cs-CZ" sz="2800" dirty="0" err="1" smtClean="0">
                <a:solidFill>
                  <a:srgbClr val="7030A0"/>
                </a:solidFill>
              </a:rPr>
              <a:t>Schülerin</a:t>
            </a:r>
            <a:r>
              <a:rPr lang="cs-CZ" sz="2800" dirty="0" smtClean="0">
                <a:solidFill>
                  <a:srgbClr val="7030A0"/>
                </a:solidFill>
              </a:rPr>
              <a:t> = žákyně</a:t>
            </a:r>
            <a:endParaRPr lang="cs-CZ" sz="2800" dirty="0">
              <a:solidFill>
                <a:srgbClr val="7030A0"/>
              </a:solidFill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899592" y="5085184"/>
            <a:ext cx="4456906" cy="61228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rgbClr val="7030A0"/>
                </a:solidFill>
              </a:rPr>
              <a:t>der </a:t>
            </a:r>
            <a:r>
              <a:rPr lang="cs-CZ" sz="2800" dirty="0" err="1" smtClean="0">
                <a:solidFill>
                  <a:srgbClr val="7030A0"/>
                </a:solidFill>
              </a:rPr>
              <a:t>Mitschüler</a:t>
            </a:r>
            <a:r>
              <a:rPr lang="cs-CZ" sz="2800" dirty="0" smtClean="0">
                <a:solidFill>
                  <a:srgbClr val="7030A0"/>
                </a:solidFill>
              </a:rPr>
              <a:t> = spolužák</a:t>
            </a:r>
            <a:endParaRPr lang="cs-CZ" sz="2800" dirty="0">
              <a:solidFill>
                <a:srgbClr val="7030A0"/>
              </a:solidFill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1045180" y="5988745"/>
            <a:ext cx="5095453" cy="61228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rgbClr val="7030A0"/>
                </a:solidFill>
              </a:rPr>
              <a:t>      </a:t>
            </a:r>
            <a:r>
              <a:rPr lang="cs-CZ" sz="2800" dirty="0" err="1" smtClean="0">
                <a:solidFill>
                  <a:srgbClr val="7030A0"/>
                </a:solidFill>
              </a:rPr>
              <a:t>die</a:t>
            </a:r>
            <a:r>
              <a:rPr lang="cs-CZ" sz="2800" dirty="0" smtClean="0">
                <a:solidFill>
                  <a:srgbClr val="7030A0"/>
                </a:solidFill>
              </a:rPr>
              <a:t> </a:t>
            </a:r>
            <a:r>
              <a:rPr lang="cs-CZ" sz="2800" dirty="0" err="1" smtClean="0">
                <a:solidFill>
                  <a:srgbClr val="7030A0"/>
                </a:solidFill>
              </a:rPr>
              <a:t>Mitschülerin</a:t>
            </a:r>
            <a:r>
              <a:rPr lang="cs-CZ" sz="2800" dirty="0" smtClean="0">
                <a:solidFill>
                  <a:srgbClr val="7030A0"/>
                </a:solidFill>
              </a:rPr>
              <a:t> = spolužačka</a:t>
            </a:r>
            <a:endParaRPr lang="cs-CZ" sz="2800" dirty="0">
              <a:solidFill>
                <a:srgbClr val="7030A0"/>
              </a:solidFill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4897352" y="2156377"/>
            <a:ext cx="4024858" cy="96107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err="1" smtClean="0">
                <a:solidFill>
                  <a:srgbClr val="228E2F"/>
                </a:solidFill>
              </a:rPr>
              <a:t>das</a:t>
            </a:r>
            <a:r>
              <a:rPr lang="cs-CZ" sz="2800" dirty="0" smtClean="0">
                <a:solidFill>
                  <a:srgbClr val="228E2F"/>
                </a:solidFill>
              </a:rPr>
              <a:t> </a:t>
            </a:r>
            <a:r>
              <a:rPr lang="cs-CZ" sz="2800" dirty="0" err="1" smtClean="0">
                <a:solidFill>
                  <a:srgbClr val="228E2F"/>
                </a:solidFill>
              </a:rPr>
              <a:t>Schulfach</a:t>
            </a:r>
            <a:r>
              <a:rPr lang="cs-CZ" sz="2800" dirty="0" smtClean="0">
                <a:solidFill>
                  <a:srgbClr val="228E2F"/>
                </a:solidFill>
              </a:rPr>
              <a:t> =</a:t>
            </a:r>
          </a:p>
          <a:p>
            <a:pPr algn="ctr"/>
            <a:r>
              <a:rPr lang="cs-CZ" sz="2800" dirty="0" smtClean="0">
                <a:solidFill>
                  <a:srgbClr val="228E2F"/>
                </a:solidFill>
              </a:rPr>
              <a:t>školní předmět</a:t>
            </a:r>
            <a:endParaRPr lang="cs-CZ" sz="2800" dirty="0">
              <a:solidFill>
                <a:srgbClr val="228E2F"/>
              </a:solidFill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4908672" y="3249197"/>
            <a:ext cx="4024858" cy="96107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err="1" smtClean="0">
                <a:solidFill>
                  <a:srgbClr val="189012"/>
                </a:solidFill>
              </a:rPr>
              <a:t>die</a:t>
            </a:r>
            <a:r>
              <a:rPr lang="cs-CZ" sz="2800" dirty="0" smtClean="0">
                <a:solidFill>
                  <a:srgbClr val="189012"/>
                </a:solidFill>
              </a:rPr>
              <a:t> </a:t>
            </a:r>
            <a:r>
              <a:rPr lang="cs-CZ" sz="2800" dirty="0" err="1" smtClean="0">
                <a:solidFill>
                  <a:srgbClr val="189012"/>
                </a:solidFill>
              </a:rPr>
              <a:t>Schulfächer</a:t>
            </a:r>
            <a:r>
              <a:rPr lang="cs-CZ" sz="2800" dirty="0" smtClean="0">
                <a:solidFill>
                  <a:srgbClr val="189012"/>
                </a:solidFill>
              </a:rPr>
              <a:t> =</a:t>
            </a:r>
          </a:p>
          <a:p>
            <a:pPr algn="ctr"/>
            <a:r>
              <a:rPr lang="cs-CZ" sz="2800" dirty="0" smtClean="0">
                <a:solidFill>
                  <a:srgbClr val="189012"/>
                </a:solidFill>
              </a:rPr>
              <a:t>školní předměty</a:t>
            </a:r>
            <a:endParaRPr lang="cs-CZ" sz="2800" dirty="0">
              <a:solidFill>
                <a:srgbClr val="189012"/>
              </a:solidFill>
            </a:endParaRPr>
          </a:p>
        </p:txBody>
      </p:sp>
      <p:pic>
        <p:nvPicPr>
          <p:cNvPr id="4098" name="Picture 2" descr="C:\Users\Jechova\AppData\Local\Microsoft\Windows\Temporary Internet Files\Content.IE5\9RXIUNQD\MC90034336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0" y="5696002"/>
            <a:ext cx="1627518" cy="109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Jechova\AppData\Local\Microsoft\Windows\Temporary Internet Files\Content.IE5\004Y94IT\MC90034329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280" y="204617"/>
            <a:ext cx="1821485" cy="184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Jechova\AppData\Local\Microsoft\Windows\Temporary Internet Files\Content.IE5\94Q7K3JI\MC900343361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35" y="122691"/>
            <a:ext cx="1562013" cy="151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Zaoblený obdélník 17"/>
          <p:cNvSpPr/>
          <p:nvPr/>
        </p:nvSpPr>
        <p:spPr>
          <a:xfrm>
            <a:off x="4427984" y="4328883"/>
            <a:ext cx="4241781" cy="61228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rgbClr val="7030A0"/>
                </a:solidFill>
              </a:rPr>
              <a:t>der </a:t>
            </a:r>
            <a:r>
              <a:rPr lang="cs-CZ" sz="2800" dirty="0" err="1" smtClean="0">
                <a:solidFill>
                  <a:srgbClr val="7030A0"/>
                </a:solidFill>
              </a:rPr>
              <a:t>Unterricht</a:t>
            </a:r>
            <a:r>
              <a:rPr lang="cs-CZ" sz="2800" dirty="0" smtClean="0">
                <a:solidFill>
                  <a:srgbClr val="7030A0"/>
                </a:solidFill>
              </a:rPr>
              <a:t> = vyučování</a:t>
            </a:r>
            <a:endParaRPr lang="cs-CZ" sz="2800" dirty="0">
              <a:solidFill>
                <a:srgbClr val="7030A0"/>
              </a:solidFill>
            </a:endParaRPr>
          </a:p>
        </p:txBody>
      </p:sp>
      <p:sp>
        <p:nvSpPr>
          <p:cNvPr id="19" name="Zaoblený obdélník 18"/>
          <p:cNvSpPr/>
          <p:nvPr/>
        </p:nvSpPr>
        <p:spPr>
          <a:xfrm>
            <a:off x="5508105" y="5085184"/>
            <a:ext cx="3425426" cy="61228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err="1" smtClean="0">
                <a:solidFill>
                  <a:srgbClr val="7030A0"/>
                </a:solidFill>
              </a:rPr>
              <a:t>die</a:t>
            </a:r>
            <a:r>
              <a:rPr lang="cs-CZ" sz="2800" dirty="0" smtClean="0">
                <a:solidFill>
                  <a:srgbClr val="7030A0"/>
                </a:solidFill>
              </a:rPr>
              <a:t> Pause  = přestávka</a:t>
            </a:r>
            <a:endParaRPr lang="cs-CZ" sz="2800" dirty="0">
              <a:solidFill>
                <a:srgbClr val="7030A0"/>
              </a:solidFill>
            </a:endParaRPr>
          </a:p>
        </p:txBody>
      </p:sp>
      <p:sp>
        <p:nvSpPr>
          <p:cNvPr id="20" name="Zaoblený obdélník 19"/>
          <p:cNvSpPr/>
          <p:nvPr/>
        </p:nvSpPr>
        <p:spPr>
          <a:xfrm>
            <a:off x="6228184" y="5949280"/>
            <a:ext cx="2771800" cy="61228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err="1" smtClean="0">
                <a:solidFill>
                  <a:srgbClr val="7030A0"/>
                </a:solidFill>
              </a:rPr>
              <a:t>lernen</a:t>
            </a:r>
            <a:r>
              <a:rPr lang="cs-CZ" sz="2800" dirty="0" smtClean="0">
                <a:solidFill>
                  <a:srgbClr val="7030A0"/>
                </a:solidFill>
              </a:rPr>
              <a:t> = učit se</a:t>
            </a:r>
            <a:endParaRPr lang="cs-CZ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FF00FF"/>
                </a:solidFill>
              </a:rPr>
              <a:t>DIE SCHULTASCHE</a:t>
            </a:r>
            <a:endParaRPr lang="cs-CZ" b="1" dirty="0">
              <a:solidFill>
                <a:srgbClr val="FF00FF"/>
              </a:solidFill>
            </a:endParaRPr>
          </a:p>
        </p:txBody>
      </p:sp>
      <p:sp>
        <p:nvSpPr>
          <p:cNvPr id="5" name="Obláček 4"/>
          <p:cNvSpPr/>
          <p:nvPr/>
        </p:nvSpPr>
        <p:spPr>
          <a:xfrm>
            <a:off x="539552" y="1916832"/>
            <a:ext cx="7920880" cy="3456384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b="1" dirty="0" err="1" smtClean="0">
                <a:solidFill>
                  <a:srgbClr val="0070C0"/>
                </a:solidFill>
              </a:rPr>
              <a:t>Was</a:t>
            </a:r>
            <a:r>
              <a:rPr lang="cs-CZ" sz="3200" b="1" dirty="0" smtClean="0">
                <a:solidFill>
                  <a:srgbClr val="0070C0"/>
                </a:solidFill>
              </a:rPr>
              <a:t> </a:t>
            </a:r>
            <a:r>
              <a:rPr lang="cs-CZ" sz="3200" b="1" dirty="0" err="1" smtClean="0">
                <a:solidFill>
                  <a:srgbClr val="0070C0"/>
                </a:solidFill>
              </a:rPr>
              <a:t>alles</a:t>
            </a:r>
            <a:r>
              <a:rPr lang="cs-CZ" sz="3200" b="1" dirty="0" smtClean="0">
                <a:solidFill>
                  <a:srgbClr val="0070C0"/>
                </a:solidFill>
              </a:rPr>
              <a:t> </a:t>
            </a:r>
            <a:r>
              <a:rPr lang="cs-CZ" sz="3200" b="1" dirty="0" err="1" smtClean="0">
                <a:solidFill>
                  <a:srgbClr val="0070C0"/>
                </a:solidFill>
              </a:rPr>
              <a:t>habe</a:t>
            </a:r>
            <a:r>
              <a:rPr lang="cs-CZ" sz="3200" b="1" dirty="0" smtClean="0">
                <a:solidFill>
                  <a:srgbClr val="0070C0"/>
                </a:solidFill>
              </a:rPr>
              <a:t> </a:t>
            </a:r>
            <a:r>
              <a:rPr lang="cs-CZ" sz="3200" b="1" dirty="0" err="1" smtClean="0">
                <a:solidFill>
                  <a:srgbClr val="0070C0"/>
                </a:solidFill>
              </a:rPr>
              <a:t>ich</a:t>
            </a:r>
            <a:r>
              <a:rPr lang="cs-CZ" sz="3200" b="1" dirty="0" smtClean="0">
                <a:solidFill>
                  <a:srgbClr val="0070C0"/>
                </a:solidFill>
              </a:rPr>
              <a:t> in </a:t>
            </a:r>
            <a:r>
              <a:rPr lang="cs-CZ" sz="3200" b="1" dirty="0" err="1" smtClean="0">
                <a:solidFill>
                  <a:srgbClr val="0070C0"/>
                </a:solidFill>
              </a:rPr>
              <a:t>meiner</a:t>
            </a:r>
            <a:r>
              <a:rPr lang="cs-CZ" sz="3200" b="1" dirty="0" smtClean="0">
                <a:solidFill>
                  <a:srgbClr val="0070C0"/>
                </a:solidFill>
              </a:rPr>
              <a:t> </a:t>
            </a:r>
            <a:r>
              <a:rPr lang="cs-CZ" sz="3200" b="1" dirty="0" err="1" smtClean="0">
                <a:solidFill>
                  <a:srgbClr val="0070C0"/>
                </a:solidFill>
              </a:rPr>
              <a:t>Schultasche</a:t>
            </a:r>
            <a:r>
              <a:rPr lang="cs-CZ" sz="3200" b="1" dirty="0" smtClean="0">
                <a:solidFill>
                  <a:srgbClr val="0070C0"/>
                </a:solidFill>
              </a:rPr>
              <a:t>?</a:t>
            </a:r>
          </a:p>
          <a:p>
            <a:pPr algn="ctr"/>
            <a:r>
              <a:rPr lang="cs-CZ" sz="3200" b="1" dirty="0" smtClean="0">
                <a:solidFill>
                  <a:srgbClr val="0070C0"/>
                </a:solidFill>
              </a:rPr>
              <a:t>In </a:t>
            </a:r>
            <a:r>
              <a:rPr lang="cs-CZ" sz="3200" b="1" dirty="0" err="1" smtClean="0">
                <a:solidFill>
                  <a:srgbClr val="0070C0"/>
                </a:solidFill>
              </a:rPr>
              <a:t>meiner</a:t>
            </a:r>
            <a:r>
              <a:rPr lang="cs-CZ" sz="3200" b="1" dirty="0" smtClean="0">
                <a:solidFill>
                  <a:srgbClr val="0070C0"/>
                </a:solidFill>
              </a:rPr>
              <a:t> </a:t>
            </a:r>
            <a:r>
              <a:rPr lang="cs-CZ" sz="3200" b="1" dirty="0" err="1" smtClean="0">
                <a:solidFill>
                  <a:srgbClr val="0070C0"/>
                </a:solidFill>
              </a:rPr>
              <a:t>Schultasche</a:t>
            </a:r>
            <a:r>
              <a:rPr lang="cs-CZ" sz="3200" b="1" dirty="0" smtClean="0">
                <a:solidFill>
                  <a:srgbClr val="0070C0"/>
                </a:solidFill>
              </a:rPr>
              <a:t> </a:t>
            </a:r>
            <a:r>
              <a:rPr lang="cs-CZ" sz="3200" b="1" dirty="0" err="1" smtClean="0">
                <a:solidFill>
                  <a:srgbClr val="0070C0"/>
                </a:solidFill>
              </a:rPr>
              <a:t>habe</a:t>
            </a:r>
            <a:r>
              <a:rPr lang="cs-CZ" sz="3200" b="1" dirty="0" smtClean="0">
                <a:solidFill>
                  <a:srgbClr val="0070C0"/>
                </a:solidFill>
              </a:rPr>
              <a:t> </a:t>
            </a:r>
            <a:r>
              <a:rPr lang="cs-CZ" sz="3200" b="1" dirty="0" err="1" smtClean="0">
                <a:solidFill>
                  <a:srgbClr val="0070C0"/>
                </a:solidFill>
              </a:rPr>
              <a:t>ich</a:t>
            </a:r>
            <a:r>
              <a:rPr lang="cs-CZ" sz="3200" b="1" dirty="0" smtClean="0">
                <a:solidFill>
                  <a:srgbClr val="0070C0"/>
                </a:solidFill>
              </a:rPr>
              <a:t>…</a:t>
            </a:r>
            <a:endParaRPr lang="cs-CZ" sz="3200" b="1" dirty="0">
              <a:solidFill>
                <a:srgbClr val="0070C0"/>
              </a:solidFill>
            </a:endParaRPr>
          </a:p>
        </p:txBody>
      </p:sp>
      <p:pic>
        <p:nvPicPr>
          <p:cNvPr id="3075" name="Picture 3" descr="C:\Users\Jechova\AppData\Local\Microsoft\Windows\Temporary Internet Files\Content.IE5\9RXIUNQD\MC90029090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32656"/>
            <a:ext cx="1410832" cy="169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Jechova\AppData\Local\Microsoft\Windows\Temporary Internet Files\Content.IE5\O07Z9WPO\MC90041344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7" y="188640"/>
            <a:ext cx="2483424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Jechova\AppData\Local\Microsoft\Windows\Temporary Internet Files\Content.IE5\F4DZTQ4Z\MC90037087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23" y="4958142"/>
            <a:ext cx="1810512" cy="180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Jechova\AppData\Local\Microsoft\Windows\Temporary Internet Files\Content.IE5\SPAA2J0A\MC900089630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780" y="4116804"/>
            <a:ext cx="1701912" cy="251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Jechova\AppData\Local\Microsoft\Windows\Temporary Internet Files\Content.IE5\9RXIUNQD\MC900053962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99" y="2348880"/>
            <a:ext cx="1605254" cy="15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Jechova\AppData\Local\Microsoft\Windows\Temporary Internet Files\Content.IE5\89H2E1PT\MC900356423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7" y="2891264"/>
            <a:ext cx="1750310" cy="176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aoblený obdélník 5"/>
          <p:cNvSpPr/>
          <p:nvPr/>
        </p:nvSpPr>
        <p:spPr>
          <a:xfrm>
            <a:off x="4802688" y="5982573"/>
            <a:ext cx="2649632" cy="61228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rgbClr val="7030A0"/>
                </a:solidFill>
              </a:rPr>
              <a:t>der </a:t>
            </a:r>
            <a:r>
              <a:rPr lang="cs-CZ" sz="2800" dirty="0" err="1" smtClean="0">
                <a:solidFill>
                  <a:srgbClr val="7030A0"/>
                </a:solidFill>
              </a:rPr>
              <a:t>Rucksack</a:t>
            </a:r>
            <a:endParaRPr lang="cs-CZ" sz="2800" dirty="0">
              <a:solidFill>
                <a:srgbClr val="7030A0"/>
              </a:solidFill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1850360" y="6028160"/>
            <a:ext cx="2649632" cy="61228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err="1" smtClean="0">
                <a:solidFill>
                  <a:srgbClr val="7030A0"/>
                </a:solidFill>
              </a:rPr>
              <a:t>die</a:t>
            </a:r>
            <a:r>
              <a:rPr lang="cs-CZ" sz="2800" dirty="0" smtClean="0">
                <a:solidFill>
                  <a:srgbClr val="7030A0"/>
                </a:solidFill>
              </a:rPr>
              <a:t> </a:t>
            </a:r>
            <a:r>
              <a:rPr lang="cs-CZ" sz="2800" dirty="0" err="1" smtClean="0">
                <a:solidFill>
                  <a:srgbClr val="7030A0"/>
                </a:solidFill>
              </a:rPr>
              <a:t>Schultasche</a:t>
            </a:r>
            <a:endParaRPr lang="cs-CZ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7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330" y="3879090"/>
            <a:ext cx="2645413" cy="204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7030A0"/>
                </a:solidFill>
              </a:rPr>
              <a:t>IN MEINER SCHULTASCHE</a:t>
            </a:r>
            <a:endParaRPr lang="cs-CZ" b="1" dirty="0">
              <a:solidFill>
                <a:srgbClr val="7030A0"/>
              </a:solidFill>
            </a:endParaRPr>
          </a:p>
        </p:txBody>
      </p:sp>
      <p:pic>
        <p:nvPicPr>
          <p:cNvPr id="4099" name="Picture 3" descr="C:\Users\Jechova\AppData\Local\Microsoft\Windows\Temporary Internet Files\Content.IE5\89H2E1PT\MC90001930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772816"/>
            <a:ext cx="181501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Jechova\AppData\Local\Microsoft\Windows\Temporary Internet Files\Content.IE5\89H2E1PT\MC90023416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080" y="1603728"/>
            <a:ext cx="2035521" cy="192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Jechova\AppData\Local\Microsoft\Windows\Temporary Internet Files\Content.IE5\K3CCHJF5\MC90039117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471" y="1682797"/>
            <a:ext cx="1644938" cy="167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C:\Users\Jechova\AppData\Local\Microsoft\Windows\Temporary Internet Files\Content.IE5\O07Z9WPO\MC900239011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712" y="1340768"/>
            <a:ext cx="2218288" cy="182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C:\Users\Jechova\AppData\Local\Microsoft\Windows\Temporary Internet Files\Content.IE5\9RXIUNQD\MC900290924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57" y="4342810"/>
            <a:ext cx="1959030" cy="166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C:\Users\Jechova\AppData\Local\Microsoft\Windows\Temporary Internet Files\Content.IE5\004Y94IT\MC900432608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527" y="3803069"/>
            <a:ext cx="2056766" cy="2056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Vývojový diagram: alternativní postup 18"/>
          <p:cNvSpPr/>
          <p:nvPr/>
        </p:nvSpPr>
        <p:spPr>
          <a:xfrm>
            <a:off x="107504" y="3453045"/>
            <a:ext cx="2247062" cy="85209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err="1" smtClean="0">
                <a:solidFill>
                  <a:srgbClr val="50143F"/>
                </a:solidFill>
              </a:rPr>
              <a:t>das</a:t>
            </a:r>
            <a:r>
              <a:rPr lang="cs-CZ" sz="3200" dirty="0" smtClean="0">
                <a:solidFill>
                  <a:srgbClr val="50143F"/>
                </a:solidFill>
              </a:rPr>
              <a:t> Buch,</a:t>
            </a:r>
          </a:p>
          <a:p>
            <a:pPr algn="ctr"/>
            <a:r>
              <a:rPr lang="cs-CZ" sz="3200" dirty="0" err="1" smtClean="0">
                <a:solidFill>
                  <a:srgbClr val="50143F"/>
                </a:solidFill>
              </a:rPr>
              <a:t>die</a:t>
            </a:r>
            <a:r>
              <a:rPr lang="cs-CZ" sz="3200" dirty="0" smtClean="0">
                <a:solidFill>
                  <a:srgbClr val="50143F"/>
                </a:solidFill>
              </a:rPr>
              <a:t> </a:t>
            </a:r>
            <a:r>
              <a:rPr lang="cs-CZ" sz="3200" dirty="0" err="1" smtClean="0">
                <a:solidFill>
                  <a:srgbClr val="50143F"/>
                </a:solidFill>
              </a:rPr>
              <a:t>Bücher</a:t>
            </a:r>
            <a:endParaRPr lang="cs-CZ" sz="3200" dirty="0">
              <a:solidFill>
                <a:srgbClr val="50143F"/>
              </a:solidFill>
            </a:endParaRPr>
          </a:p>
        </p:txBody>
      </p:sp>
      <p:sp>
        <p:nvSpPr>
          <p:cNvPr id="20" name="Vývojový diagram: alternativní postup 19"/>
          <p:cNvSpPr/>
          <p:nvPr/>
        </p:nvSpPr>
        <p:spPr>
          <a:xfrm>
            <a:off x="2555776" y="3453045"/>
            <a:ext cx="1987628" cy="524979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err="1" smtClean="0">
                <a:solidFill>
                  <a:srgbClr val="50143F"/>
                </a:solidFill>
              </a:rPr>
              <a:t>das</a:t>
            </a:r>
            <a:r>
              <a:rPr lang="cs-CZ" sz="3200" dirty="0" smtClean="0">
                <a:solidFill>
                  <a:srgbClr val="50143F"/>
                </a:solidFill>
              </a:rPr>
              <a:t> Heft</a:t>
            </a:r>
            <a:endParaRPr lang="cs-CZ" sz="3200" dirty="0">
              <a:solidFill>
                <a:srgbClr val="50143F"/>
              </a:solidFill>
            </a:endParaRPr>
          </a:p>
        </p:txBody>
      </p:sp>
      <p:sp>
        <p:nvSpPr>
          <p:cNvPr id="21" name="Vývojový diagram: alternativní postup 20"/>
          <p:cNvSpPr/>
          <p:nvPr/>
        </p:nvSpPr>
        <p:spPr>
          <a:xfrm>
            <a:off x="4788024" y="3480085"/>
            <a:ext cx="1987628" cy="524979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rgbClr val="50143F"/>
                </a:solidFill>
              </a:rPr>
              <a:t>der </a:t>
            </a:r>
            <a:r>
              <a:rPr lang="cs-CZ" sz="3200" dirty="0" err="1" smtClean="0">
                <a:solidFill>
                  <a:srgbClr val="50143F"/>
                </a:solidFill>
              </a:rPr>
              <a:t>Block</a:t>
            </a:r>
            <a:endParaRPr lang="cs-CZ" sz="3200" dirty="0">
              <a:solidFill>
                <a:srgbClr val="50143F"/>
              </a:solidFill>
            </a:endParaRPr>
          </a:p>
        </p:txBody>
      </p:sp>
      <p:sp>
        <p:nvSpPr>
          <p:cNvPr id="22" name="Vývojový diagram: alternativní postup 21"/>
          <p:cNvSpPr/>
          <p:nvPr/>
        </p:nvSpPr>
        <p:spPr>
          <a:xfrm>
            <a:off x="7041042" y="3461296"/>
            <a:ext cx="1987628" cy="524979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err="1" smtClean="0">
                <a:solidFill>
                  <a:srgbClr val="50143F"/>
                </a:solidFill>
              </a:rPr>
              <a:t>das</a:t>
            </a:r>
            <a:r>
              <a:rPr lang="cs-CZ" sz="3200" dirty="0" smtClean="0">
                <a:solidFill>
                  <a:srgbClr val="50143F"/>
                </a:solidFill>
              </a:rPr>
              <a:t> </a:t>
            </a:r>
            <a:r>
              <a:rPr lang="cs-CZ" sz="3200" dirty="0" err="1" smtClean="0">
                <a:solidFill>
                  <a:srgbClr val="50143F"/>
                </a:solidFill>
              </a:rPr>
              <a:t>Papier</a:t>
            </a:r>
            <a:endParaRPr lang="cs-CZ" sz="3200" dirty="0">
              <a:solidFill>
                <a:srgbClr val="50143F"/>
              </a:solidFill>
            </a:endParaRPr>
          </a:p>
        </p:txBody>
      </p:sp>
      <p:sp>
        <p:nvSpPr>
          <p:cNvPr id="23" name="Vývojový diagram: alternativní postup 22"/>
          <p:cNvSpPr/>
          <p:nvPr/>
        </p:nvSpPr>
        <p:spPr>
          <a:xfrm>
            <a:off x="145579" y="6023718"/>
            <a:ext cx="1987628" cy="524979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err="1" smtClean="0">
                <a:solidFill>
                  <a:srgbClr val="50143F"/>
                </a:solidFill>
              </a:rPr>
              <a:t>das</a:t>
            </a:r>
            <a:r>
              <a:rPr lang="cs-CZ" sz="3200" dirty="0" smtClean="0">
                <a:solidFill>
                  <a:srgbClr val="50143F"/>
                </a:solidFill>
              </a:rPr>
              <a:t> </a:t>
            </a:r>
            <a:r>
              <a:rPr lang="cs-CZ" sz="3200" dirty="0" err="1" smtClean="0">
                <a:solidFill>
                  <a:srgbClr val="50143F"/>
                </a:solidFill>
              </a:rPr>
              <a:t>Lineal</a:t>
            </a:r>
            <a:endParaRPr lang="cs-CZ" sz="3200" dirty="0">
              <a:solidFill>
                <a:srgbClr val="50143F"/>
              </a:solidFill>
            </a:endParaRPr>
          </a:p>
        </p:txBody>
      </p:sp>
      <p:sp>
        <p:nvSpPr>
          <p:cNvPr id="24" name="Vývojový diagram: alternativní postup 23"/>
          <p:cNvSpPr/>
          <p:nvPr/>
        </p:nvSpPr>
        <p:spPr>
          <a:xfrm>
            <a:off x="2307447" y="5713455"/>
            <a:ext cx="3128649" cy="936103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err="1" smtClean="0">
                <a:solidFill>
                  <a:srgbClr val="50143F"/>
                </a:solidFill>
              </a:rPr>
              <a:t>die</a:t>
            </a:r>
            <a:r>
              <a:rPr lang="cs-CZ" sz="3200" dirty="0" smtClean="0">
                <a:solidFill>
                  <a:srgbClr val="50143F"/>
                </a:solidFill>
              </a:rPr>
              <a:t> </a:t>
            </a:r>
            <a:r>
              <a:rPr lang="cs-CZ" sz="3200" dirty="0" err="1" smtClean="0">
                <a:solidFill>
                  <a:srgbClr val="50143F"/>
                </a:solidFill>
              </a:rPr>
              <a:t>Federtasche</a:t>
            </a:r>
            <a:r>
              <a:rPr lang="cs-CZ" sz="3200" dirty="0" smtClean="0">
                <a:solidFill>
                  <a:srgbClr val="50143F"/>
                </a:solidFill>
              </a:rPr>
              <a:t>,</a:t>
            </a:r>
          </a:p>
          <a:p>
            <a:pPr algn="ctr"/>
            <a:r>
              <a:rPr lang="cs-CZ" sz="3200" dirty="0" err="1" smtClean="0">
                <a:solidFill>
                  <a:srgbClr val="50143F"/>
                </a:solidFill>
              </a:rPr>
              <a:t>das</a:t>
            </a:r>
            <a:r>
              <a:rPr lang="cs-CZ" sz="3200" dirty="0" smtClean="0">
                <a:solidFill>
                  <a:srgbClr val="50143F"/>
                </a:solidFill>
              </a:rPr>
              <a:t> </a:t>
            </a:r>
            <a:r>
              <a:rPr lang="cs-CZ" sz="3200" dirty="0" err="1" smtClean="0">
                <a:solidFill>
                  <a:srgbClr val="50143F"/>
                </a:solidFill>
              </a:rPr>
              <a:t>Mäppchen</a:t>
            </a:r>
            <a:endParaRPr lang="cs-CZ" sz="3200" dirty="0">
              <a:solidFill>
                <a:srgbClr val="50143F"/>
              </a:solidFill>
            </a:endParaRPr>
          </a:p>
        </p:txBody>
      </p:sp>
      <p:sp>
        <p:nvSpPr>
          <p:cNvPr id="25" name="Vývojový diagram: alternativní postup 24"/>
          <p:cNvSpPr/>
          <p:nvPr/>
        </p:nvSpPr>
        <p:spPr>
          <a:xfrm>
            <a:off x="5615580" y="5945535"/>
            <a:ext cx="1987628" cy="524979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rgbClr val="50143F"/>
                </a:solidFill>
              </a:rPr>
              <a:t>der </a:t>
            </a:r>
            <a:r>
              <a:rPr lang="cs-CZ" sz="3200" dirty="0" err="1" smtClean="0">
                <a:solidFill>
                  <a:srgbClr val="50143F"/>
                </a:solidFill>
              </a:rPr>
              <a:t>Pinsel</a:t>
            </a:r>
            <a:endParaRPr lang="cs-CZ" sz="3200" dirty="0">
              <a:solidFill>
                <a:srgbClr val="50143F"/>
              </a:solidFill>
            </a:endParaRPr>
          </a:p>
        </p:txBody>
      </p:sp>
      <p:pic>
        <p:nvPicPr>
          <p:cNvPr id="17" name="Picture 5" descr="C:\Users\Jechova\AppData\Local\Microsoft\Windows\Temporary Internet Files\Content.IE5\K3CCHJF5\MC900432655[1]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929611"/>
            <a:ext cx="2079037" cy="207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Vývojový diagram: alternativní postup 17"/>
          <p:cNvSpPr/>
          <p:nvPr/>
        </p:nvSpPr>
        <p:spPr>
          <a:xfrm>
            <a:off x="6372200" y="5175729"/>
            <a:ext cx="2515128" cy="524979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rgbClr val="50143F"/>
                </a:solidFill>
              </a:rPr>
              <a:t>der </a:t>
            </a:r>
            <a:r>
              <a:rPr lang="cs-CZ" sz="3200" dirty="0" err="1" smtClean="0">
                <a:solidFill>
                  <a:srgbClr val="50143F"/>
                </a:solidFill>
              </a:rPr>
              <a:t>Buntstift</a:t>
            </a:r>
            <a:endParaRPr lang="cs-CZ" sz="3200" dirty="0">
              <a:solidFill>
                <a:srgbClr val="5014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74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IN MEINER FEDERTASCHE</a:t>
            </a:r>
            <a:endParaRPr lang="cs-CZ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098" name="Picture 2" descr="C:\Users\Jechova\AppData\Local\Microsoft\Windows\Temporary Internet Files\Content.IE5\2WD72609\MC90041364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39" y="4109730"/>
            <a:ext cx="1893682" cy="172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Jechova\AppData\Local\Microsoft\Windows\Temporary Internet Files\Content.IE5\F4DZTQ4Z\MC90035641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951" y="1627918"/>
            <a:ext cx="2217677" cy="182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Jechova\AppData\Local\Microsoft\Windows\Temporary Internet Files\Content.IE5\94Q7K3JI\MC90029506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340" y="4109730"/>
            <a:ext cx="1353739" cy="120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Jechova\AppData\Local\Microsoft\Windows\Temporary Internet Files\Content.IE5\SPAA2J0A\MC900349569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0" y="1755285"/>
            <a:ext cx="2127836" cy="145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Jechova\AppData\Local\Microsoft\Windows\Temporary Internet Files\Content.IE5\9RXIUNQD\MC900391174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615" y="1627918"/>
            <a:ext cx="1444841" cy="146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Jechova\AppData\Local\Microsoft\Windows\Temporary Internet Files\Content.IE5\NXQE1PS2\MC900356075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832" y="4301014"/>
            <a:ext cx="1700458" cy="162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Jechova\AppData\Local\Microsoft\Windows\Temporary Internet Files\Content.IE5\K3CCHJF5\MC900290933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632" y="3992480"/>
            <a:ext cx="925009" cy="1534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Vývojový diagram: alternativní postup 14"/>
          <p:cNvSpPr/>
          <p:nvPr/>
        </p:nvSpPr>
        <p:spPr>
          <a:xfrm>
            <a:off x="42562" y="3149699"/>
            <a:ext cx="1987628" cy="524979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rgbClr val="50143F"/>
                </a:solidFill>
              </a:rPr>
              <a:t>der </a:t>
            </a:r>
            <a:r>
              <a:rPr lang="cs-CZ" sz="3200" dirty="0" err="1" smtClean="0">
                <a:solidFill>
                  <a:srgbClr val="50143F"/>
                </a:solidFill>
              </a:rPr>
              <a:t>Füller</a:t>
            </a:r>
            <a:endParaRPr lang="cs-CZ" sz="3200" dirty="0">
              <a:solidFill>
                <a:srgbClr val="50143F"/>
              </a:solidFill>
            </a:endParaRPr>
          </a:p>
        </p:txBody>
      </p:sp>
      <p:sp>
        <p:nvSpPr>
          <p:cNvPr id="16" name="Vývojový diagram: alternativní postup 15"/>
          <p:cNvSpPr/>
          <p:nvPr/>
        </p:nvSpPr>
        <p:spPr>
          <a:xfrm>
            <a:off x="2235340" y="3216066"/>
            <a:ext cx="2211022" cy="524979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rgbClr val="50143F"/>
                </a:solidFill>
              </a:rPr>
              <a:t>der </a:t>
            </a:r>
            <a:r>
              <a:rPr lang="cs-CZ" sz="3200" dirty="0" err="1" smtClean="0">
                <a:solidFill>
                  <a:srgbClr val="50143F"/>
                </a:solidFill>
              </a:rPr>
              <a:t>Bleistift</a:t>
            </a:r>
            <a:endParaRPr lang="cs-CZ" sz="3200" dirty="0">
              <a:solidFill>
                <a:srgbClr val="50143F"/>
              </a:solidFill>
            </a:endParaRPr>
          </a:p>
        </p:txBody>
      </p:sp>
      <p:sp>
        <p:nvSpPr>
          <p:cNvPr id="17" name="Vývojový diagram: alternativní postup 16"/>
          <p:cNvSpPr/>
          <p:nvPr/>
        </p:nvSpPr>
        <p:spPr>
          <a:xfrm>
            <a:off x="4676921" y="3066646"/>
            <a:ext cx="1987628" cy="524979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rgbClr val="50143F"/>
                </a:solidFill>
              </a:rPr>
              <a:t>der </a:t>
            </a:r>
            <a:r>
              <a:rPr lang="cs-CZ" sz="3200" dirty="0" err="1" smtClean="0">
                <a:solidFill>
                  <a:srgbClr val="50143F"/>
                </a:solidFill>
              </a:rPr>
              <a:t>Füller</a:t>
            </a:r>
            <a:endParaRPr lang="cs-CZ" sz="3200" dirty="0">
              <a:solidFill>
                <a:srgbClr val="50143F"/>
              </a:solidFill>
            </a:endParaRPr>
          </a:p>
        </p:txBody>
      </p:sp>
      <p:sp>
        <p:nvSpPr>
          <p:cNvPr id="18" name="Vývojový diagram: alternativní postup 17"/>
          <p:cNvSpPr/>
          <p:nvPr/>
        </p:nvSpPr>
        <p:spPr>
          <a:xfrm>
            <a:off x="6804248" y="3329136"/>
            <a:ext cx="2268353" cy="524979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rgbClr val="50143F"/>
                </a:solidFill>
              </a:rPr>
              <a:t>der </a:t>
            </a:r>
            <a:r>
              <a:rPr lang="cs-CZ" sz="3200" dirty="0" err="1" smtClean="0">
                <a:solidFill>
                  <a:srgbClr val="50143F"/>
                </a:solidFill>
              </a:rPr>
              <a:t>Filzstift</a:t>
            </a:r>
            <a:endParaRPr lang="cs-CZ" sz="3200" dirty="0">
              <a:solidFill>
                <a:srgbClr val="50143F"/>
              </a:solidFill>
            </a:endParaRPr>
          </a:p>
        </p:txBody>
      </p:sp>
      <p:sp>
        <p:nvSpPr>
          <p:cNvPr id="19" name="Vývojový diagram: alternativní postup 18"/>
          <p:cNvSpPr/>
          <p:nvPr/>
        </p:nvSpPr>
        <p:spPr>
          <a:xfrm>
            <a:off x="202939" y="6008648"/>
            <a:ext cx="1987628" cy="524979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err="1" smtClean="0">
                <a:solidFill>
                  <a:srgbClr val="50143F"/>
                </a:solidFill>
              </a:rPr>
              <a:t>die</a:t>
            </a:r>
            <a:r>
              <a:rPr lang="cs-CZ" sz="3200" dirty="0" smtClean="0">
                <a:solidFill>
                  <a:srgbClr val="50143F"/>
                </a:solidFill>
              </a:rPr>
              <a:t> </a:t>
            </a:r>
            <a:r>
              <a:rPr lang="cs-CZ" sz="3200" dirty="0" err="1" smtClean="0">
                <a:solidFill>
                  <a:srgbClr val="50143F"/>
                </a:solidFill>
              </a:rPr>
              <a:t>Schere</a:t>
            </a:r>
            <a:endParaRPr lang="cs-CZ" sz="3200" dirty="0">
              <a:solidFill>
                <a:srgbClr val="50143F"/>
              </a:solidFill>
            </a:endParaRPr>
          </a:p>
        </p:txBody>
      </p:sp>
      <p:sp>
        <p:nvSpPr>
          <p:cNvPr id="20" name="Vývojový diagram: alternativní postup 19"/>
          <p:cNvSpPr/>
          <p:nvPr/>
        </p:nvSpPr>
        <p:spPr>
          <a:xfrm>
            <a:off x="1475656" y="5264820"/>
            <a:ext cx="2160240" cy="524979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rgbClr val="50143F"/>
                </a:solidFill>
              </a:rPr>
              <a:t>der </a:t>
            </a:r>
            <a:r>
              <a:rPr lang="cs-CZ" sz="3200" dirty="0" err="1" smtClean="0">
                <a:solidFill>
                  <a:srgbClr val="50143F"/>
                </a:solidFill>
              </a:rPr>
              <a:t>Spitzer</a:t>
            </a:r>
            <a:endParaRPr lang="cs-CZ" sz="3200" dirty="0">
              <a:solidFill>
                <a:srgbClr val="50143F"/>
              </a:solidFill>
            </a:endParaRPr>
          </a:p>
        </p:txBody>
      </p:sp>
      <p:sp>
        <p:nvSpPr>
          <p:cNvPr id="21" name="Vývojový diagram: alternativní postup 20"/>
          <p:cNvSpPr/>
          <p:nvPr/>
        </p:nvSpPr>
        <p:spPr>
          <a:xfrm>
            <a:off x="3059832" y="6040475"/>
            <a:ext cx="1987628" cy="524979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rgbClr val="50143F"/>
                </a:solidFill>
              </a:rPr>
              <a:t>der </a:t>
            </a:r>
            <a:r>
              <a:rPr lang="cs-CZ" sz="3200" dirty="0" err="1" smtClean="0">
                <a:solidFill>
                  <a:srgbClr val="50143F"/>
                </a:solidFill>
              </a:rPr>
              <a:t>Zirkel</a:t>
            </a:r>
            <a:endParaRPr lang="cs-CZ" sz="3200" dirty="0">
              <a:solidFill>
                <a:srgbClr val="50143F"/>
              </a:solidFill>
            </a:endParaRPr>
          </a:p>
        </p:txBody>
      </p:sp>
      <p:sp>
        <p:nvSpPr>
          <p:cNvPr id="22" name="Vývojový diagram: alternativní postup 21"/>
          <p:cNvSpPr/>
          <p:nvPr/>
        </p:nvSpPr>
        <p:spPr>
          <a:xfrm>
            <a:off x="5341332" y="6247043"/>
            <a:ext cx="3479140" cy="524979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rgbClr val="50143F"/>
                </a:solidFill>
              </a:rPr>
              <a:t>der </a:t>
            </a:r>
            <a:r>
              <a:rPr lang="cs-CZ" sz="3200" dirty="0" err="1" smtClean="0">
                <a:solidFill>
                  <a:srgbClr val="50143F"/>
                </a:solidFill>
              </a:rPr>
              <a:t>Winkelmesser</a:t>
            </a:r>
            <a:endParaRPr lang="cs-CZ" sz="3200" dirty="0">
              <a:solidFill>
                <a:srgbClr val="50143F"/>
              </a:solidFill>
            </a:endParaRPr>
          </a:p>
        </p:txBody>
      </p:sp>
      <p:sp>
        <p:nvSpPr>
          <p:cNvPr id="23" name="Vývojový diagram: alternativní postup 22"/>
          <p:cNvSpPr/>
          <p:nvPr/>
        </p:nvSpPr>
        <p:spPr>
          <a:xfrm>
            <a:off x="6681301" y="5527309"/>
            <a:ext cx="2400906" cy="524979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rgbClr val="50143F"/>
                </a:solidFill>
              </a:rPr>
              <a:t>der </a:t>
            </a:r>
            <a:r>
              <a:rPr lang="cs-CZ" sz="3200" dirty="0" err="1" smtClean="0">
                <a:solidFill>
                  <a:srgbClr val="50143F"/>
                </a:solidFill>
              </a:rPr>
              <a:t>Klebstoff</a:t>
            </a:r>
            <a:endParaRPr lang="cs-CZ" sz="3200" dirty="0">
              <a:solidFill>
                <a:srgbClr val="50143F"/>
              </a:solidFill>
            </a:endParaRPr>
          </a:p>
        </p:txBody>
      </p:sp>
      <p:pic>
        <p:nvPicPr>
          <p:cNvPr id="7170" name="Picture 2" descr="C:\Users\Jechova\AppData\Local\Microsoft\Windows\Temporary Internet Files\Content.IE5\9RXIUNQD\MC900432585[1]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569702"/>
            <a:ext cx="2012270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Vývojový diagram: alternativní postup 23"/>
          <p:cNvSpPr/>
          <p:nvPr/>
        </p:nvSpPr>
        <p:spPr>
          <a:xfrm>
            <a:off x="2555776" y="1627918"/>
            <a:ext cx="3114959" cy="524979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rgbClr val="50143F"/>
                </a:solidFill>
              </a:rPr>
              <a:t>der </a:t>
            </a:r>
            <a:r>
              <a:rPr lang="cs-CZ" sz="3200" dirty="0" err="1" smtClean="0">
                <a:solidFill>
                  <a:srgbClr val="50143F"/>
                </a:solidFill>
              </a:rPr>
              <a:t>Radiergummi</a:t>
            </a:r>
            <a:endParaRPr lang="cs-CZ" sz="3200" dirty="0">
              <a:solidFill>
                <a:srgbClr val="50143F"/>
              </a:solidFill>
            </a:endParaRPr>
          </a:p>
        </p:txBody>
      </p:sp>
      <p:sp>
        <p:nvSpPr>
          <p:cNvPr id="3" name="Šipka dolů 2"/>
          <p:cNvSpPr/>
          <p:nvPr/>
        </p:nvSpPr>
        <p:spPr>
          <a:xfrm rot="2660890">
            <a:off x="4005420" y="2188232"/>
            <a:ext cx="790414" cy="85438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127" name="Picture 7" descr="C:\Users\Jechova\AppData\Local\Microsoft\Windows\Temporary Internet Files\Content.IE5\89H2E1PT\MC900340408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491" y="5027192"/>
            <a:ext cx="1874520" cy="132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37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71000">
              <a:schemeClr val="accent6">
                <a:lumMod val="40000"/>
                <a:lumOff val="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Jechova\AppData\Local\Microsoft\Windows\Temporary Internet Files\Content.IE5\O07Z9WPO\MC900441799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79265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Jechova\AppData\Local\Microsoft\Windows\Temporary Internet Files\Content.IE5\94Q7K3JI\MC90031216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97023"/>
            <a:ext cx="2009151" cy="162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644" y="4347594"/>
            <a:ext cx="26955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C:\Users\Jechova\AppData\Local\Microsoft\Windows\Temporary Internet Files\Content.IE5\NXQE1PS2\MC900019332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385" y="2041829"/>
            <a:ext cx="3082091" cy="259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Vývojový diagram: alternativní postup 8"/>
          <p:cNvSpPr/>
          <p:nvPr/>
        </p:nvSpPr>
        <p:spPr>
          <a:xfrm>
            <a:off x="371892" y="2902910"/>
            <a:ext cx="2358439" cy="524979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err="1" smtClean="0">
                <a:solidFill>
                  <a:srgbClr val="00B0F0"/>
                </a:solidFill>
              </a:rPr>
              <a:t>die</a:t>
            </a:r>
            <a:r>
              <a:rPr lang="cs-CZ" sz="3200" dirty="0" smtClean="0">
                <a:solidFill>
                  <a:srgbClr val="00B0F0"/>
                </a:solidFill>
              </a:rPr>
              <a:t> </a:t>
            </a:r>
            <a:r>
              <a:rPr lang="cs-CZ" sz="3200" dirty="0" err="1" smtClean="0">
                <a:solidFill>
                  <a:srgbClr val="00B0F0"/>
                </a:solidFill>
              </a:rPr>
              <a:t>Kassette</a:t>
            </a:r>
            <a:endParaRPr lang="cs-CZ" sz="3200" dirty="0">
              <a:solidFill>
                <a:srgbClr val="00B0F0"/>
              </a:solidFill>
            </a:endParaRPr>
          </a:p>
        </p:txBody>
      </p:sp>
      <p:sp>
        <p:nvSpPr>
          <p:cNvPr id="10" name="Vývojový diagram: alternativní postup 9"/>
          <p:cNvSpPr/>
          <p:nvPr/>
        </p:nvSpPr>
        <p:spPr>
          <a:xfrm>
            <a:off x="3428918" y="2267840"/>
            <a:ext cx="1987628" cy="524979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err="1" smtClean="0">
                <a:solidFill>
                  <a:srgbClr val="00B0F0"/>
                </a:solidFill>
              </a:rPr>
              <a:t>die</a:t>
            </a:r>
            <a:r>
              <a:rPr lang="cs-CZ" sz="3200" dirty="0" smtClean="0">
                <a:solidFill>
                  <a:srgbClr val="00B0F0"/>
                </a:solidFill>
              </a:rPr>
              <a:t> CD</a:t>
            </a:r>
            <a:endParaRPr lang="cs-CZ" sz="3200" dirty="0">
              <a:solidFill>
                <a:srgbClr val="00B0F0"/>
              </a:solidFill>
            </a:endParaRPr>
          </a:p>
        </p:txBody>
      </p:sp>
      <p:sp>
        <p:nvSpPr>
          <p:cNvPr id="11" name="Vývojový diagram: alternativní postup 10"/>
          <p:cNvSpPr/>
          <p:nvPr/>
        </p:nvSpPr>
        <p:spPr>
          <a:xfrm>
            <a:off x="6464617" y="5928798"/>
            <a:ext cx="1987628" cy="524979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rgbClr val="00B0F0"/>
                </a:solidFill>
              </a:rPr>
              <a:t>der USB </a:t>
            </a:r>
            <a:endParaRPr lang="cs-CZ" sz="3200" dirty="0">
              <a:solidFill>
                <a:srgbClr val="00B0F0"/>
              </a:solidFill>
            </a:endParaRPr>
          </a:p>
        </p:txBody>
      </p:sp>
      <p:sp>
        <p:nvSpPr>
          <p:cNvPr id="12" name="Vývojový diagram: alternativní postup 11"/>
          <p:cNvSpPr/>
          <p:nvPr/>
        </p:nvSpPr>
        <p:spPr>
          <a:xfrm>
            <a:off x="4031263" y="4085104"/>
            <a:ext cx="3233910" cy="524979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rgbClr val="00B0F0"/>
                </a:solidFill>
              </a:rPr>
              <a:t>der </a:t>
            </a:r>
            <a:r>
              <a:rPr lang="cs-CZ" sz="3200" dirty="0" err="1" smtClean="0">
                <a:solidFill>
                  <a:srgbClr val="00B0F0"/>
                </a:solidFill>
              </a:rPr>
              <a:t>Computer</a:t>
            </a:r>
            <a:endParaRPr lang="cs-CZ" sz="3200" dirty="0">
              <a:solidFill>
                <a:srgbClr val="00B0F0"/>
              </a:solidFill>
            </a:endParaRPr>
          </a:p>
        </p:txBody>
      </p:sp>
      <p:sp>
        <p:nvSpPr>
          <p:cNvPr id="13" name="Vývojový diagram: alternativní postup 12"/>
          <p:cNvSpPr/>
          <p:nvPr/>
        </p:nvSpPr>
        <p:spPr>
          <a:xfrm>
            <a:off x="5416546" y="901943"/>
            <a:ext cx="2683845" cy="524979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err="1" smtClean="0">
                <a:solidFill>
                  <a:srgbClr val="00B0F0"/>
                </a:solidFill>
              </a:rPr>
              <a:t>die</a:t>
            </a:r>
            <a:r>
              <a:rPr lang="cs-CZ" sz="3200" dirty="0" smtClean="0">
                <a:solidFill>
                  <a:srgbClr val="00B0F0"/>
                </a:solidFill>
              </a:rPr>
              <a:t> </a:t>
            </a:r>
            <a:r>
              <a:rPr lang="cs-CZ" sz="3200" dirty="0" err="1" smtClean="0">
                <a:solidFill>
                  <a:srgbClr val="00B0F0"/>
                </a:solidFill>
              </a:rPr>
              <a:t>Diskette</a:t>
            </a:r>
            <a:endParaRPr lang="cs-CZ" sz="3200" dirty="0">
              <a:solidFill>
                <a:srgbClr val="00B0F0"/>
              </a:solidFill>
            </a:endParaRPr>
          </a:p>
        </p:txBody>
      </p:sp>
      <p:pic>
        <p:nvPicPr>
          <p:cNvPr id="2050" name="Picture 2" descr="C:\Users\Jechova\AppData\Local\Microsoft\Windows\Temporary Internet Files\Content.IE5\2WD72609\MC900340888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31" y="4085105"/>
            <a:ext cx="1828800" cy="182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Vývojový diagram: alternativní postup 13"/>
          <p:cNvSpPr/>
          <p:nvPr/>
        </p:nvSpPr>
        <p:spPr>
          <a:xfrm>
            <a:off x="207235" y="6093296"/>
            <a:ext cx="3566092" cy="524979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rgbClr val="00B0F0"/>
                </a:solidFill>
              </a:rPr>
              <a:t>der </a:t>
            </a:r>
            <a:r>
              <a:rPr lang="cs-CZ" sz="3200" dirty="0" err="1" smtClean="0">
                <a:solidFill>
                  <a:srgbClr val="00B0F0"/>
                </a:solidFill>
              </a:rPr>
              <a:t>Taschenrechner</a:t>
            </a:r>
            <a:endParaRPr lang="cs-CZ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02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2460</TotalTime>
  <Words>752</Words>
  <Application>Microsoft Office PowerPoint</Application>
  <PresentationFormat>Předvádění na obrazovce (4:3)</PresentationFormat>
  <Paragraphs>186</Paragraphs>
  <Slides>24</Slides>
  <Notes>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Motiv systému Office</vt:lpstr>
      <vt:lpstr>Prezentace aplikace PowerPoint</vt:lpstr>
      <vt:lpstr>Prezentace aplikace PowerPoint</vt:lpstr>
      <vt:lpstr>DIE SCHULE DIE SCHULSACHEN</vt:lpstr>
      <vt:lpstr>WICHTIG</vt:lpstr>
      <vt:lpstr>WICHTIG</vt:lpstr>
      <vt:lpstr>DIE SCHULTASCHE</vt:lpstr>
      <vt:lpstr>IN MEINER SCHULTASCHE</vt:lpstr>
      <vt:lpstr>IN MEINER FEDERTASCHE</vt:lpstr>
      <vt:lpstr>Prezentace aplikace PowerPoint</vt:lpstr>
      <vt:lpstr>IN DER KLASSE</vt:lpstr>
      <vt:lpstr>WAS IST IN DER KLASSE?</vt:lpstr>
      <vt:lpstr>WAS IST DAS?</vt:lpstr>
      <vt:lpstr>WAS IST DAS?</vt:lpstr>
      <vt:lpstr>DIE ARTIKEL </vt:lpstr>
      <vt:lpstr>EIN ODER EINE? MEIN ODER MEINE?</vt:lpstr>
      <vt:lpstr>ERGÄNZE!   Doplň správný člen! (určitý i neurčitý)!</vt:lpstr>
      <vt:lpstr>ERGÄNZE DIE SCHULSACHEN!</vt:lpstr>
      <vt:lpstr>Prezentace aplikace PowerPoint</vt:lpstr>
      <vt:lpstr>DER DIALOG</vt:lpstr>
      <vt:lpstr>DER DIALOG - ERGÄNZE!</vt:lpstr>
      <vt:lpstr>ÜBERSETZE!</vt:lpstr>
      <vt:lpstr>WESSEN IST DAS?  SEIN ODER SEINE? IHR ODER IHRE?</vt:lpstr>
      <vt:lpstr>WAS IST AUF DEM BILD?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SCHULE DIE SCHULSACHEN</dc:title>
  <dc:creator>Jechova</dc:creator>
  <cp:lastModifiedBy>Jechova</cp:lastModifiedBy>
  <cp:revision>75</cp:revision>
  <dcterms:created xsi:type="dcterms:W3CDTF">2014-04-22T18:35:42Z</dcterms:created>
  <dcterms:modified xsi:type="dcterms:W3CDTF">2014-04-29T07:25:08Z</dcterms:modified>
</cp:coreProperties>
</file>