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</p:sldMasterIdLst>
  <p:notesMasterIdLst>
    <p:notesMasterId r:id="rId16"/>
  </p:notesMasterIdLst>
  <p:sldIdLst>
    <p:sldId id="264" r:id="rId3"/>
    <p:sldId id="265" r:id="rId4"/>
    <p:sldId id="256" r:id="rId5"/>
    <p:sldId id="261" r:id="rId6"/>
    <p:sldId id="260" r:id="rId7"/>
    <p:sldId id="257" r:id="rId8"/>
    <p:sldId id="262" r:id="rId9"/>
    <p:sldId id="263" r:id="rId10"/>
    <p:sldId id="258" r:id="rId11"/>
    <p:sldId id="259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D33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07" autoAdjust="0"/>
    <p:restoredTop sz="94660"/>
  </p:normalViewPr>
  <p:slideViewPr>
    <p:cSldViewPr>
      <p:cViewPr>
        <p:scale>
          <a:sx n="66" d="100"/>
          <a:sy n="66" d="100"/>
        </p:scale>
        <p:origin x="-148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89907-F3EB-43BD-A860-FE3F5EE907DB}" type="datetimeFigureOut">
              <a:rPr lang="cs-CZ" smtClean="0"/>
              <a:pPr/>
              <a:t>29.1.2014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C71EF1-D054-464C-A3ED-95A06C1584F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71EF1-D054-464C-A3ED-95A06C1584F4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Zástupný symbol pro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BDD8C-012B-4FB1-A716-B427F8B4D040}" type="datetimeFigureOut">
              <a:rPr lang="cs-CZ" smtClean="0"/>
              <a:pPr/>
              <a:t>29.1.2014</a:t>
            </a:fld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99F637-EF03-4B40-B37F-F5DAD1543F2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BDD8C-012B-4FB1-A716-B427F8B4D040}" type="datetimeFigureOut">
              <a:rPr lang="cs-CZ" smtClean="0"/>
              <a:pPr/>
              <a:t>29.1.2014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F637-EF03-4B40-B37F-F5DAD1543F2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BDD8C-012B-4FB1-A716-B427F8B4D040}" type="datetimeFigureOut">
              <a:rPr lang="cs-CZ" smtClean="0"/>
              <a:pPr/>
              <a:t>29.1.2014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F637-EF03-4B40-B37F-F5DAD1543F2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BDD8C-012B-4FB1-A716-B427F8B4D040}" type="datetimeFigureOut">
              <a:rPr lang="cs-CZ" smtClean="0"/>
              <a:pPr/>
              <a:t>29.1.2014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F637-EF03-4B40-B37F-F5DAD1543F2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BDD8C-012B-4FB1-A716-B427F8B4D040}" type="datetimeFigureOut">
              <a:rPr lang="cs-CZ" smtClean="0"/>
              <a:pPr/>
              <a:t>29.1.2014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F637-EF03-4B40-B37F-F5DAD1543F2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BDD8C-012B-4FB1-A716-B427F8B4D040}" type="datetimeFigureOut">
              <a:rPr lang="cs-CZ" smtClean="0"/>
              <a:pPr/>
              <a:t>29.1.2014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F637-EF03-4B40-B37F-F5DAD1543F2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BDD8C-012B-4FB1-A716-B427F8B4D040}" type="datetimeFigureOut">
              <a:rPr lang="cs-CZ" smtClean="0"/>
              <a:pPr/>
              <a:t>29.1.2014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F637-EF03-4B40-B37F-F5DAD1543F2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BDD8C-012B-4FB1-A716-B427F8B4D040}" type="datetimeFigureOut">
              <a:rPr lang="cs-CZ" smtClean="0"/>
              <a:pPr/>
              <a:t>29.1.2014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F637-EF03-4B40-B37F-F5DAD1543F2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BDD8C-012B-4FB1-A716-B427F8B4D040}" type="datetimeFigureOut">
              <a:rPr lang="cs-CZ" smtClean="0"/>
              <a:pPr/>
              <a:t>29.1.2014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F637-EF03-4B40-B37F-F5DAD1543F2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BDD8C-012B-4FB1-A716-B427F8B4D040}" type="datetimeFigureOut">
              <a:rPr lang="cs-CZ" smtClean="0"/>
              <a:pPr/>
              <a:t>29.1.2014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F637-EF03-4B40-B37F-F5DAD1543F2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BDD8C-012B-4FB1-A716-B427F8B4D040}" type="datetimeFigureOut">
              <a:rPr lang="cs-CZ" smtClean="0"/>
              <a:pPr/>
              <a:t>29.1.2014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F637-EF03-4B40-B37F-F5DAD1543F2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51BDD8C-012B-4FB1-A716-B427F8B4D040}" type="datetimeFigureOut">
              <a:rPr lang="cs-CZ" smtClean="0"/>
              <a:pPr/>
              <a:t>29.1.2014</a:t>
            </a:fld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399F637-EF03-4B40-B37F-F5DAD1543F2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6" name="Zástupný symbol pro zápatí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BDD8C-012B-4FB1-A716-B427F8B4D040}" type="datetimeFigureOut">
              <a:rPr lang="cs-CZ" smtClean="0"/>
              <a:pPr/>
              <a:t>29.1.2014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F637-EF03-4B40-B37F-F5DAD1543F2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BDD8C-012B-4FB1-A716-B427F8B4D040}" type="datetimeFigureOut">
              <a:rPr lang="cs-CZ" smtClean="0"/>
              <a:pPr/>
              <a:t>29.1.2014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F637-EF03-4B40-B37F-F5DAD1543F2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BDD8C-012B-4FB1-A716-B427F8B4D040}" type="datetimeFigureOut">
              <a:rPr lang="cs-CZ" smtClean="0"/>
              <a:pPr/>
              <a:t>29.1.2014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F637-EF03-4B40-B37F-F5DAD1543F2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BDD8C-012B-4FB1-A716-B427F8B4D040}" type="datetimeFigureOut">
              <a:rPr lang="cs-CZ" smtClean="0"/>
              <a:pPr/>
              <a:t>29.1.2014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F637-EF03-4B40-B37F-F5DAD1543F2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cxnSp>
        <p:nvCxnSpPr>
          <p:cNvPr id="7" name="Přímá spojovací čára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BDD8C-012B-4FB1-A716-B427F8B4D040}" type="datetimeFigureOut">
              <a:rPr lang="cs-CZ" smtClean="0"/>
              <a:pPr/>
              <a:t>29.1.2014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F637-EF03-4B40-B37F-F5DAD1543F2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F637-EF03-4B40-B37F-F5DAD1543F2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BDD8C-012B-4FB1-A716-B427F8B4D040}" type="datetimeFigureOut">
              <a:rPr lang="cs-CZ" smtClean="0"/>
              <a:pPr/>
              <a:t>29.1.2014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2" name="Zástupný symbol pro obsah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4" name="Zástupný symbol pro obsah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cxnSp>
        <p:nvCxnSpPr>
          <p:cNvPr id="10" name="Přímá spojovací čára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BDD8C-012B-4FB1-A716-B427F8B4D040}" type="datetimeFigureOut">
              <a:rPr lang="cs-CZ" smtClean="0"/>
              <a:pPr/>
              <a:t>29.1.2014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F637-EF03-4B40-B37F-F5DAD1543F2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BDD8C-012B-4FB1-A716-B427F8B4D040}" type="datetimeFigureOut">
              <a:rPr lang="cs-CZ" smtClean="0"/>
              <a:pPr/>
              <a:t>29.1.2014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F637-EF03-4B40-B37F-F5DAD1543F2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pro obsah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51BDD8C-012B-4FB1-A716-B427F8B4D040}" type="datetimeFigureOut">
              <a:rPr lang="cs-CZ" smtClean="0"/>
              <a:pPr/>
              <a:t>29.1.2014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399F637-EF03-4B40-B37F-F5DAD1543F2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BDD8C-012B-4FB1-A716-B427F8B4D040}" type="datetimeFigureOut">
              <a:rPr lang="cs-CZ" smtClean="0"/>
              <a:pPr/>
              <a:t>29.1.2014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99F637-EF03-4B40-B37F-F5DAD1543F2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51BDD8C-012B-4FB1-A716-B427F8B4D040}" type="datetimeFigureOut">
              <a:rPr lang="cs-CZ" smtClean="0"/>
              <a:pPr/>
              <a:t>29.1.2014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399F637-EF03-4B40-B37F-F5DAD1543F2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BDD8C-012B-4FB1-A716-B427F8B4D040}" type="datetimeFigureOut">
              <a:rPr lang="cs-CZ" smtClean="0"/>
              <a:pPr/>
              <a:t>29.1.2014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9F637-EF03-4B40-B37F-F5DAD1543F2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undrum@centrum.cz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hyperlink" Target="http://www.zs-mozartova.cz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kundrum@centrum.cz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commons.wikimedia.org/wiki/File:Lovci_mamutu_mammoth.jpg" TargetMode="External"/><Relationship Id="rId4" Type="http://schemas.openxmlformats.org/officeDocument/2006/relationships/hyperlink" Target="http://www.zs-mozartova.cz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Mamut%C3%AD_kly.JPG?uselang=cs" TargetMode="External"/><Relationship Id="rId2" Type="http://schemas.openxmlformats.org/officeDocument/2006/relationships/hyperlink" Target="http://commons.wikimedia.org/wiki/File:Kostrov%C3%BD_hrob_%C5%BEeny.JPG?uselang=cs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commons.wikimedia.org/wiki/File:Homo_heidelbergensis_(10233446).jpg?uselang=cs" TargetMode="External"/><Relationship Id="rId4" Type="http://schemas.openxmlformats.org/officeDocument/2006/relationships/hyperlink" Target="http://commons.wikimedia.org/wiki/File:N%C3%A1st%C4%9Bnn%C3%A1_malba.JPG?uselang=c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American_Bison_(Yellowstone).jpg?uselang=cs" TargetMode="External"/><Relationship Id="rId2" Type="http://schemas.openxmlformats.org/officeDocument/2006/relationships/hyperlink" Target="http://commons.wikimedia.org/wiki/File:Anthropos_prav%C4%9Bk%C3%BD_%C4%8Dlov%C4%9Bk.JPG?uselang=cs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commons.wikimedia.org/wiki/File:Prehistoric_Tools_-_Les_Combarelles_-_Les_Eyzies_de_Tayac_-_MNP.jpg?uselang=cs" TargetMode="External"/><Relationship Id="rId4" Type="http://schemas.openxmlformats.org/officeDocument/2006/relationships/hyperlink" Target="http://commons.wikimedia.org/wiki/File:Anthropos_prav%C4%9Bk%C3%A1_ch%C3%BD%C5%A1e.JPG?uselang=cs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commons.wikimedia.org/wiki/File:Lightning8_-_NOAA.jpg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kundrum@centrum.cz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www.zs-mozartova.cz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wmf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Nadpis 1"/>
          <p:cNvSpPr txBox="1">
            <a:spLocks/>
          </p:cNvSpPr>
          <p:nvPr/>
        </p:nvSpPr>
        <p:spPr bwMode="auto">
          <a:xfrm>
            <a:off x="2771800" y="620688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email: </a:t>
            </a:r>
            <a:r>
              <a:rPr lang="cs-CZ" sz="1400" b="1" i="1" noProof="1" smtClean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3"/>
              </a:rPr>
              <a:t>kundrum@centrum.cz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www.zs-mozartova.cz</a:t>
            </a:r>
            <a:r>
              <a:rPr lang="cs-CZ" sz="1400" b="1" i="1" dirty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b="1" i="1" noProof="1">
              <a:solidFill>
                <a:srgbClr val="002060"/>
              </a:solidFill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2276872"/>
            <a:ext cx="6481763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683568" y="4005064"/>
            <a:ext cx="7884368" cy="646331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Projekt: ŠKOLA RADOSTI, ŠKOLA KVALITY 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Registrační číslo projektu: CZ.1.07/1.4.00/21.3688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bdélník 5"/>
          <p:cNvSpPr>
            <a:spLocks noChangeArrowheads="1"/>
          </p:cNvSpPr>
          <p:nvPr/>
        </p:nvSpPr>
        <p:spPr bwMode="auto">
          <a:xfrm>
            <a:off x="0" y="4725143"/>
            <a:ext cx="9144000" cy="215443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cs-CZ" sz="20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800" b="1" i="1" dirty="0">
                <a:latin typeface="Courier New" pitchFamily="49" charset="0"/>
                <a:cs typeface="Courier New" pitchFamily="49" charset="0"/>
              </a:rPr>
              <a:t>EU PENÍZE ŠKOLÁM</a:t>
            </a:r>
          </a:p>
          <a:p>
            <a:pPr algn="ctr"/>
            <a:endParaRPr lang="cs-CZ" sz="14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b="1" i="1" dirty="0">
                <a:latin typeface="Courier New" pitchFamily="49" charset="0"/>
                <a:cs typeface="Courier New" pitchFamily="49" charset="0"/>
              </a:rPr>
              <a:t>Operační program Vzdělávání pro konkurenceschopnost</a:t>
            </a:r>
          </a:p>
          <a:p>
            <a:pPr algn="ctr"/>
            <a:endParaRPr lang="cs-CZ" sz="12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dirty="0">
                <a:latin typeface="Courier New" pitchFamily="49" charset="0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cs typeface="Courier New" pitchFamily="49" charset="0"/>
              </a:rPr>
            </a:br>
            <a:endParaRPr lang="cs-CZ" sz="2000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u="sng" dirty="0" smtClean="0">
                <a:latin typeface="Arial" pitchFamily="34" charset="0"/>
                <a:cs typeface="Arial" pitchFamily="34" charset="0"/>
              </a:rPr>
              <a:t> </a:t>
            </a:r>
            <a:endParaRPr lang="cs-CZ" sz="5400" b="1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3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23528" y="2781944"/>
            <a:ext cx="864096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Seznam použité literatury a pramenů: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HARNA, J. Obrazy ze starších českých dějin : Alter, 2011. ISBN 978-80-7245-228-6. s. 3-4.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Použité zdroje:</a:t>
            </a:r>
            <a:endParaRPr kumimoji="0" lang="cs-CZ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Obrazový materiál je použit z galerie obrázků a klipartů Microsoft Office.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endParaRPr kumimoji="0" lang="cs-CZ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Strana 1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[OBR.1][cit.2014-01-01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]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. Dostupný pod licencí 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Creative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Commons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na WWW: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5"/>
              </a:rPr>
              <a:t>http://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5"/>
              </a:rPr>
              <a:t>commons.wikimedia.org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5"/>
              </a:rPr>
              <a:t>/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5"/>
              </a:rPr>
              <a:t>wiki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5"/>
              </a:rPr>
              <a:t>/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5"/>
              </a:rPr>
              <a:t>File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5"/>
              </a:rPr>
              <a:t>:Lovci_mamutu_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5"/>
              </a:rPr>
              <a:t>mammoth.jpg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&gt;.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51520" y="2132856"/>
            <a:ext cx="8496944" cy="18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[OBR.3][cit.2014-01-01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]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. Dostupný pod licencí 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Creative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Commons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na  WWW: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2"/>
              </a:rPr>
              <a:t>http://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2"/>
              </a:rPr>
              <a:t>commons.wikimedia.org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2"/>
              </a:rPr>
              <a:t>/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2"/>
              </a:rPr>
              <a:t>wiki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2"/>
              </a:rPr>
              <a:t>/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2"/>
              </a:rPr>
              <a:t>File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2"/>
              </a:rPr>
              <a:t>: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2"/>
              </a:rPr>
              <a:t>Kostrov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2"/>
              </a:rPr>
              <a:t>%C3%BD_hrob_%C5%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2"/>
              </a:rPr>
              <a:t>BEeny.JPG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2"/>
              </a:rPr>
              <a:t>?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2"/>
              </a:rPr>
              <a:t>uselang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2"/>
              </a:rPr>
              <a:t>=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2"/>
              </a:rPr>
              <a:t>cs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&gt;.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[OBR.4][cit.2014-01-01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]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. Dostupný pod licencí 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Creative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Commons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na</a:t>
            </a:r>
            <a:endParaRPr kumimoji="0" lang="cs-CZ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WWW: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3"/>
              </a:rPr>
              <a:t>http://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3"/>
              </a:rPr>
              <a:t>commons.wikimedia.org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3"/>
              </a:rPr>
              <a:t>/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3"/>
              </a:rPr>
              <a:t>wiki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3"/>
              </a:rPr>
              <a:t>/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3"/>
              </a:rPr>
              <a:t>File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3"/>
              </a:rPr>
              <a:t>:Mamut%C3%AD_kly.JPG?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3"/>
              </a:rPr>
              <a:t>uselang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3"/>
              </a:rPr>
              <a:t>=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3"/>
              </a:rPr>
              <a:t>cs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&gt;.</a:t>
            </a:r>
            <a:endParaRPr kumimoji="0" lang="cs-CZ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51520" y="764704"/>
            <a:ext cx="864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Strana 2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[OBR.2][cit.2014-01-01</a:t>
            </a:r>
            <a:r>
              <a:rPr lang="en-US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]</a:t>
            </a: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. Dostupný pod licencí </a:t>
            </a:r>
            <a:r>
              <a:rPr lang="cs-CZ" sz="1600" i="1" dirty="0" err="1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 na                                          WWW:</a:t>
            </a: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  <a:hlinkClick r:id="rId4"/>
              </a:rPr>
              <a:t>http://</a:t>
            </a:r>
            <a:r>
              <a:rPr lang="cs-CZ" sz="1600" i="1" dirty="0" err="1" smtClean="0">
                <a:latin typeface="Courier New" pitchFamily="49" charset="0"/>
                <a:ea typeface="Calibri" pitchFamily="34" charset="0"/>
                <a:cs typeface="Courier New" pitchFamily="49" charset="0"/>
                <a:hlinkClick r:id="rId4"/>
              </a:rPr>
              <a:t>commons.wikimedia.org</a:t>
            </a: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  <a:hlinkClick r:id="rId4"/>
              </a:rPr>
              <a:t>/</a:t>
            </a:r>
            <a:r>
              <a:rPr lang="cs-CZ" sz="1600" i="1" dirty="0" err="1" smtClean="0">
                <a:latin typeface="Courier New" pitchFamily="49" charset="0"/>
                <a:ea typeface="Calibri" pitchFamily="34" charset="0"/>
                <a:cs typeface="Courier New" pitchFamily="49" charset="0"/>
                <a:hlinkClick r:id="rId4"/>
              </a:rPr>
              <a:t>wiki</a:t>
            </a: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  <a:hlinkClick r:id="rId4"/>
              </a:rPr>
              <a:t>/</a:t>
            </a:r>
            <a:r>
              <a:rPr lang="cs-CZ" sz="1600" i="1" dirty="0" err="1" smtClean="0">
                <a:latin typeface="Courier New" pitchFamily="49" charset="0"/>
                <a:ea typeface="Calibri" pitchFamily="34" charset="0"/>
                <a:cs typeface="Courier New" pitchFamily="49" charset="0"/>
                <a:hlinkClick r:id="rId4"/>
              </a:rPr>
              <a:t>File</a:t>
            </a: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  <a:hlinkClick r:id="rId4"/>
              </a:rPr>
              <a:t>:N%C3%A1st%C4%9Bnn%C3%A1_malba.JPG?</a:t>
            </a:r>
            <a:r>
              <a:rPr lang="cs-CZ" sz="1600" i="1" dirty="0" err="1" smtClean="0">
                <a:latin typeface="Courier New" pitchFamily="49" charset="0"/>
                <a:ea typeface="Calibri" pitchFamily="34" charset="0"/>
                <a:cs typeface="Courier New" pitchFamily="49" charset="0"/>
                <a:hlinkClick r:id="rId4"/>
              </a:rPr>
              <a:t>uselang</a:t>
            </a: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  <a:hlinkClick r:id="rId4"/>
              </a:rPr>
              <a:t>=</a:t>
            </a:r>
            <a:r>
              <a:rPr lang="cs-CZ" sz="1600" i="1" dirty="0" err="1" smtClean="0">
                <a:latin typeface="Courier New" pitchFamily="49" charset="0"/>
                <a:ea typeface="Calibri" pitchFamily="34" charset="0"/>
                <a:cs typeface="Courier New" pitchFamily="49" charset="0"/>
                <a:hlinkClick r:id="rId4"/>
              </a:rPr>
              <a:t>cs</a:t>
            </a: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&gt;.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51520" y="4377734"/>
            <a:ext cx="871296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Strana 3 </a:t>
            </a:r>
            <a:endParaRPr kumimoji="0" lang="cs-CZ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[OBR.5][cit.2014-01-01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]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. Dostupný pod licencí 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Creative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Commons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na WWW: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5"/>
              </a:rPr>
              <a:t>http://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5"/>
              </a:rPr>
              <a:t>commons.wikimedia.org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5"/>
              </a:rPr>
              <a:t>/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5"/>
              </a:rPr>
              <a:t>wiki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5"/>
              </a:rPr>
              <a:t>/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5"/>
              </a:rPr>
              <a:t>File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5"/>
              </a:rPr>
              <a:t>:Homo_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5"/>
              </a:rPr>
              <a:t>heidelbergensis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5"/>
              </a:rPr>
              <a:t>_%2810233446%29.jpg?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5"/>
              </a:rPr>
              <a:t>uselang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5"/>
              </a:rPr>
              <a:t>=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5"/>
              </a:rPr>
              <a:t>cs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&gt;.   </a:t>
            </a:r>
            <a:endParaRPr kumimoji="0" lang="cs-CZ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3528" y="4293096"/>
            <a:ext cx="849694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[OBR.9][cit.2014-01-01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]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. Dostupný pod licencí 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Creative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Commons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na WWW: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2"/>
              </a:rPr>
              <a:t>http://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2"/>
              </a:rPr>
              <a:t>commons.wikimedia.org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2"/>
              </a:rPr>
              <a:t>/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2"/>
              </a:rPr>
              <a:t>wiki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2"/>
              </a:rPr>
              <a:t>/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2"/>
              </a:rPr>
              <a:t>File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2"/>
              </a:rPr>
              <a:t>: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2"/>
              </a:rPr>
              <a:t>Anthropos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2"/>
              </a:rPr>
              <a:t>_prav%C4%9Bk%C3%BD_%C4%8Dlov%C4%9Bk.JPG?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2"/>
              </a:rPr>
              <a:t>uselang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2"/>
              </a:rPr>
              <a:t>=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2"/>
              </a:rPr>
              <a:t>cs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&gt;.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Strana  6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[OBR.10][cit.2014-01-01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]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. Dostupný pod licencí 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Creative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Commons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na WWW: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3"/>
              </a:rPr>
              <a:t>http://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3"/>
              </a:rPr>
              <a:t>commons.wikimedia.org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3"/>
              </a:rPr>
              <a:t>/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3"/>
              </a:rPr>
              <a:t>wiki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3"/>
              </a:rPr>
              <a:t>/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3"/>
              </a:rPr>
              <a:t>File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3"/>
              </a:rPr>
              <a:t>: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3"/>
              </a:rPr>
              <a:t>American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3"/>
              </a:rPr>
              <a:t>_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3"/>
              </a:rPr>
              <a:t>Bison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3"/>
              </a:rPr>
              <a:t>_%28Yellowstone%29.jpg?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3"/>
              </a:rPr>
              <a:t>uselang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3"/>
              </a:rPr>
              <a:t>=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3"/>
              </a:rPr>
              <a:t>cs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&gt;. </a:t>
            </a:r>
            <a:endParaRPr kumimoji="0" lang="cs-CZ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404664"/>
            <a:ext cx="849694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Strana 4 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[OBR.6][cit.2014-01-01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]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. Dostupný pod licencí 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Creative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Commons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na WWW:http://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commons.wikimedia.org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/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wiki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/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File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: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Rovinn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%C3%A9_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opevn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%C4%9Bn%C3%A9_s%C3%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ADdli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%C5%A1t%C4%9B_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Hrada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_a_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Klamorna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,_hrad_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Dr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%C3%A1bsk%C3%A9_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sv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%C4%9Btni%C4%8Dky_%289%29.jpg?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uselang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=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cs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&gt;.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                      </a:t>
            </a:r>
            <a:endParaRPr lang="cs-CZ" sz="1600" dirty="0" smtClean="0"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[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OBR.7][cit.2014-01-01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]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. Dostupný pod licencí 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Creative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Commons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na  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WWW: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4"/>
              </a:rPr>
              <a:t>http://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4"/>
              </a:rPr>
              <a:t>commons.wikimedia.org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4"/>
              </a:rPr>
              <a:t>/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4"/>
              </a:rPr>
              <a:t>wiki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4"/>
              </a:rPr>
              <a:t>/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4"/>
              </a:rPr>
              <a:t>File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4"/>
              </a:rPr>
              <a:t>: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4"/>
              </a:rPr>
              <a:t>Anthropos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4"/>
              </a:rPr>
              <a:t>_prav%C4%9Bk%C3%A1_ch%C3%BD%C5%A1e.JPG?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4"/>
              </a:rPr>
              <a:t>uselang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4"/>
              </a:rPr>
              <a:t>=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4"/>
              </a:rPr>
              <a:t>cs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&gt;.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23528" y="3012207"/>
            <a:ext cx="856895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Strana 5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[OBR.8][cit.2014-01-01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]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. Dostupný pod licencí 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Creative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Commons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na WWW: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5"/>
              </a:rPr>
              <a:t>http://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5"/>
              </a:rPr>
              <a:t>commons.wikimedia.org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5"/>
              </a:rPr>
              <a:t>/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5"/>
              </a:rPr>
              <a:t>wiki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5"/>
              </a:rPr>
              <a:t>/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5"/>
              </a:rPr>
              <a:t>File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5"/>
              </a:rPr>
              <a:t>: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5"/>
              </a:rPr>
              <a:t>Prehistoric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5"/>
              </a:rPr>
              <a:t>_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5"/>
              </a:rPr>
              <a:t>Tools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5"/>
              </a:rPr>
              <a:t>_-_Les_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5"/>
              </a:rPr>
              <a:t>Combarelles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5"/>
              </a:rPr>
              <a:t>_-_Les_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5"/>
              </a:rPr>
              <a:t>Eyzies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5"/>
              </a:rPr>
              <a:t>_de_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5"/>
              </a:rPr>
              <a:t>Tayac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5"/>
              </a:rPr>
              <a:t>_-_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5"/>
              </a:rPr>
              <a:t>MNP.jpg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5"/>
              </a:rPr>
              <a:t>?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5"/>
              </a:rPr>
              <a:t>uselang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5"/>
              </a:rPr>
              <a:t>=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5"/>
              </a:rPr>
              <a:t>cs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&gt;.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51520" y="404664"/>
            <a:ext cx="85689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Strana 7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[OBR.11][cit.2014-01-01</a:t>
            </a:r>
            <a:r>
              <a:rPr lang="en-US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]</a:t>
            </a: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. Dostupný pod licencí </a:t>
            </a:r>
            <a:r>
              <a:rPr lang="cs-CZ" sz="1600" i="1" dirty="0" err="1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 na                      WWW:</a:t>
            </a: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  <a:hlinkClick r:id="rId2"/>
              </a:rPr>
              <a:t>http://</a:t>
            </a:r>
            <a:r>
              <a:rPr lang="cs-CZ" sz="1600" i="1" dirty="0" err="1" smtClean="0">
                <a:latin typeface="Courier New" pitchFamily="49" charset="0"/>
                <a:ea typeface="Calibri" pitchFamily="34" charset="0"/>
                <a:cs typeface="Courier New" pitchFamily="49" charset="0"/>
                <a:hlinkClick r:id="rId2"/>
              </a:rPr>
              <a:t>commons.wikimedia.org</a:t>
            </a: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  <a:hlinkClick r:id="rId2"/>
              </a:rPr>
              <a:t>/</a:t>
            </a:r>
            <a:r>
              <a:rPr lang="cs-CZ" sz="1600" i="1" dirty="0" err="1" smtClean="0">
                <a:latin typeface="Courier New" pitchFamily="49" charset="0"/>
                <a:ea typeface="Calibri" pitchFamily="34" charset="0"/>
                <a:cs typeface="Courier New" pitchFamily="49" charset="0"/>
                <a:hlinkClick r:id="rId2"/>
              </a:rPr>
              <a:t>wiki</a:t>
            </a: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  <a:hlinkClick r:id="rId2"/>
              </a:rPr>
              <a:t>/</a:t>
            </a:r>
            <a:r>
              <a:rPr lang="cs-CZ" sz="1600" i="1" dirty="0" err="1" smtClean="0">
                <a:latin typeface="Courier New" pitchFamily="49" charset="0"/>
                <a:ea typeface="Calibri" pitchFamily="34" charset="0"/>
                <a:cs typeface="Courier New" pitchFamily="49" charset="0"/>
                <a:hlinkClick r:id="rId2"/>
              </a:rPr>
              <a:t>File</a:t>
            </a: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  <a:hlinkClick r:id="rId2"/>
              </a:rPr>
              <a:t>:Lightning8_-_</a:t>
            </a:r>
            <a:r>
              <a:rPr lang="cs-CZ" sz="1600" i="1" dirty="0" err="1" smtClean="0">
                <a:latin typeface="Courier New" pitchFamily="49" charset="0"/>
                <a:ea typeface="Calibri" pitchFamily="34" charset="0"/>
                <a:cs typeface="Courier New" pitchFamily="49" charset="0"/>
                <a:hlinkClick r:id="rId2"/>
              </a:rPr>
              <a:t>NOAA.jpg</a:t>
            </a: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&gt;.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[OBR.12][cit.2014-01-01</a:t>
            </a:r>
            <a:r>
              <a:rPr lang="en-US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]</a:t>
            </a: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. Dostupný pod licencí </a:t>
            </a:r>
            <a:r>
              <a:rPr lang="cs-CZ" sz="1600" i="1" dirty="0" err="1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 na   WWW:http://</a:t>
            </a:r>
            <a:r>
              <a:rPr lang="cs-CZ" sz="1600" i="1" dirty="0" err="1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commons.wikimedia.org</a:t>
            </a: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/</a:t>
            </a:r>
            <a:r>
              <a:rPr lang="cs-CZ" sz="1600" i="1" dirty="0" err="1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wiki</a:t>
            </a: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/</a:t>
            </a:r>
            <a:r>
              <a:rPr lang="cs-CZ" sz="1600" i="1" dirty="0" err="1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File</a:t>
            </a: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:Font-de-</a:t>
            </a:r>
            <a:r>
              <a:rPr lang="cs-CZ" sz="1600" i="1" dirty="0" err="1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Gaume.jpg</a:t>
            </a: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&gt;.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 smtClean="0"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Nečíslovaný </a:t>
            </a: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obrazový materiál je použit z kolekce programu Microsoft PowerPoint.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3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467544" y="2492896"/>
          <a:ext cx="8208912" cy="324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3048"/>
                <a:gridCol w="5575864"/>
              </a:tblGrid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Autor: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Mgr. Andrea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Justová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oblast: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Člověk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a jeho svět</a:t>
                      </a:r>
                      <a:endParaRPr lang="cs-CZ" sz="1600" i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obor: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Vlastivěda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Vyučovací předmět: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Vlastivěda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Ročník: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4.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Tematická</a:t>
                      </a:r>
                      <a:r>
                        <a:rPr lang="cs-CZ" sz="1600" b="1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oblast</a:t>
                      </a: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České dějiny 1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Téma hodiny: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Život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v pravěku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Označení DUM: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VY_32_INOVACE_35.01.JUS.VL.4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Vytvořeno: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smtClean="0">
                          <a:latin typeface="Courier New" pitchFamily="49" charset="0"/>
                          <a:cs typeface="Courier New" pitchFamily="49" charset="0"/>
                        </a:rPr>
                        <a:t>06. </a:t>
                      </a: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01. 2014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611560" y="1124744"/>
            <a:ext cx="7772400" cy="1108075"/>
          </a:xfrm>
        </p:spPr>
        <p:txBody>
          <a:bodyPr>
            <a:normAutofit/>
          </a:bodyPr>
          <a:lstStyle/>
          <a:p>
            <a:r>
              <a:rPr lang="cs-CZ" sz="6600" b="1" dirty="0" smtClean="0"/>
              <a:t>  </a:t>
            </a:r>
            <a:r>
              <a:rPr lang="cs-CZ" sz="6600" b="1" u="sng" dirty="0" smtClean="0">
                <a:solidFill>
                  <a:schemeClr val="bg2">
                    <a:lumMod val="50000"/>
                  </a:schemeClr>
                </a:solidFill>
                <a:cs typeface="Aharoni" pitchFamily="2" charset="-79"/>
              </a:rPr>
              <a:t>ŽIVOT</a:t>
            </a:r>
            <a:r>
              <a:rPr lang="cs-CZ" sz="6600" b="1" u="sng" dirty="0" smtClean="0">
                <a:solidFill>
                  <a:schemeClr val="bg2">
                    <a:lumMod val="50000"/>
                  </a:schemeClr>
                </a:solidFill>
              </a:rPr>
              <a:t> V PRAVĚKU</a:t>
            </a:r>
            <a:endParaRPr lang="cs-CZ" sz="6600" b="1" u="sng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51" name="Picture 3" descr="C:\Users\PC1\Desktop\Bez názv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852936"/>
            <a:ext cx="3672408" cy="3105905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5940152" y="5877272"/>
            <a:ext cx="916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[</a:t>
            </a:r>
            <a:r>
              <a:rPr lang="en-US" dirty="0" err="1" smtClean="0">
                <a:solidFill>
                  <a:schemeClr val="bg1"/>
                </a:solidFill>
              </a:rPr>
              <a:t>Obr</a:t>
            </a:r>
            <a:r>
              <a:rPr lang="en-US" dirty="0" smtClean="0">
                <a:solidFill>
                  <a:schemeClr val="bg1"/>
                </a:solidFill>
              </a:rPr>
              <a:t>. 1]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ástupný symbol pro obsah 16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3891136"/>
          </a:xfrm>
        </p:spPr>
        <p:txBody>
          <a:bodyPr/>
          <a:lstStyle/>
          <a:p>
            <a:r>
              <a:rPr lang="cs-CZ" dirty="0" smtClean="0"/>
              <a:t>                    </a:t>
            </a:r>
            <a:r>
              <a:rPr lang="cs-CZ" b="1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ARCHEOLOGICKÉ NÁLEZY </a:t>
            </a:r>
          </a:p>
          <a:p>
            <a:pPr marL="274320" lvl="8" indent="-274320">
              <a:spcBef>
                <a:spcPts val="600"/>
              </a:spcBef>
              <a:buClr>
                <a:schemeClr val="accent2"/>
              </a:buClr>
              <a:buFont typeface="Wingdings 2"/>
              <a:buChar char=""/>
            </a:pPr>
            <a:endParaRPr lang="cs-CZ" dirty="0" smtClean="0"/>
          </a:p>
          <a:p>
            <a:endParaRPr lang="cs-CZ" dirty="0" smtClean="0"/>
          </a:p>
          <a:p>
            <a:pPr lvl="8"/>
            <a:endParaRPr lang="cs-CZ" dirty="0" smtClean="0"/>
          </a:p>
          <a:p>
            <a:endParaRPr lang="cs-CZ" dirty="0" smtClean="0"/>
          </a:p>
        </p:txBody>
      </p:sp>
      <p:sp>
        <p:nvSpPr>
          <p:cNvPr id="16" name="Nadpis 15"/>
          <p:cNvSpPr>
            <a:spLocks noGrp="1"/>
          </p:cNvSpPr>
          <p:nvPr>
            <p:ph type="title"/>
          </p:nvPr>
        </p:nvSpPr>
        <p:spPr>
          <a:xfrm>
            <a:off x="755576" y="764704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atin typeface="Arial Black" pitchFamily="34" charset="0"/>
              </a:rPr>
              <a:t>Odkud čerpáme odpovědi na otázky z dávné historie?</a:t>
            </a:r>
            <a:endParaRPr lang="cs-CZ" dirty="0">
              <a:latin typeface="Arial Black" pitchFamily="34" charset="0"/>
            </a:endParaRPr>
          </a:p>
        </p:txBody>
      </p:sp>
      <p:pic>
        <p:nvPicPr>
          <p:cNvPr id="18" name="Obrázek 17" descr="220px-Nástěnná_malb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3284984"/>
            <a:ext cx="2088232" cy="2088232"/>
          </a:xfrm>
          <a:prstGeom prst="rect">
            <a:avLst/>
          </a:prstGeom>
        </p:spPr>
      </p:pic>
      <p:pic>
        <p:nvPicPr>
          <p:cNvPr id="74756" name="Picture 4" descr="http://upload.wikimedia.org/wikipedia/commons/thumb/4/48/Kostrov%C3%BD_hrob_%C5%BEeny.JPG/220px-Kostrov%C3%BD_hrob_%C5%BEen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068960"/>
            <a:ext cx="1872208" cy="2493441"/>
          </a:xfrm>
          <a:prstGeom prst="rect">
            <a:avLst/>
          </a:prstGeom>
          <a:noFill/>
        </p:spPr>
      </p:pic>
      <p:pic>
        <p:nvPicPr>
          <p:cNvPr id="22" name="Obrázek 21" descr="220px-Mamutí_kl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3573016"/>
            <a:ext cx="2376264" cy="1782198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755576" y="5805264"/>
            <a:ext cx="2439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 Black" pitchFamily="34" charset="0"/>
              </a:rPr>
              <a:t>Nástěnné malby</a:t>
            </a:r>
            <a:endParaRPr lang="cs-CZ" dirty="0">
              <a:latin typeface="Arial Black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131840" y="580526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 Black" pitchFamily="34" charset="0"/>
              </a:rPr>
              <a:t>  Kosterní pozůstatky</a:t>
            </a:r>
            <a:endParaRPr lang="cs-CZ" dirty="0">
              <a:latin typeface="Arial Black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444208" y="5805264"/>
            <a:ext cx="1573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Arial Black" pitchFamily="34" charset="0"/>
              </a:rPr>
              <a:t>Mamutí kly</a:t>
            </a:r>
            <a:endParaRPr lang="cs-CZ" dirty="0">
              <a:latin typeface="Arial Black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267744" y="5373216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[</a:t>
            </a:r>
            <a:r>
              <a:rPr lang="en-US" dirty="0" err="1" smtClean="0">
                <a:solidFill>
                  <a:schemeClr val="bg1"/>
                </a:solidFill>
              </a:rPr>
              <a:t>Obr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r>
              <a:rPr lang="cs-CZ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]</a:t>
            </a:r>
          </a:p>
          <a:p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148064" y="5517232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[</a:t>
            </a:r>
            <a:r>
              <a:rPr lang="en-US" dirty="0" err="1" smtClean="0">
                <a:solidFill>
                  <a:schemeClr val="bg1"/>
                </a:solidFill>
              </a:rPr>
              <a:t>Obr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r>
              <a:rPr lang="cs-CZ" dirty="0" smtClean="0">
                <a:solidFill>
                  <a:schemeClr val="bg1"/>
                </a:solidFill>
              </a:rPr>
              <a:t>3</a:t>
            </a:r>
            <a:r>
              <a:rPr lang="en-US" dirty="0" smtClean="0">
                <a:solidFill>
                  <a:schemeClr val="bg1"/>
                </a:solidFill>
              </a:rPr>
              <a:t>]</a:t>
            </a:r>
          </a:p>
          <a:p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7740352" y="537321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[</a:t>
            </a:r>
            <a:r>
              <a:rPr lang="en-US" dirty="0" err="1" smtClean="0">
                <a:solidFill>
                  <a:schemeClr val="bg1"/>
                </a:solidFill>
              </a:rPr>
              <a:t>Obr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r>
              <a:rPr lang="cs-CZ" dirty="0" smtClean="0">
                <a:solidFill>
                  <a:schemeClr val="bg1"/>
                </a:solidFill>
              </a:rPr>
              <a:t>4</a:t>
            </a:r>
            <a:r>
              <a:rPr lang="en-US" dirty="0" smtClean="0">
                <a:solidFill>
                  <a:schemeClr val="bg1"/>
                </a:solidFill>
              </a:rPr>
              <a:t>]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8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755576" y="476672"/>
            <a:ext cx="8229600" cy="1219200"/>
          </a:xfrm>
        </p:spPr>
        <p:txBody>
          <a:bodyPr/>
          <a:lstStyle/>
          <a:p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ČLOVĚK PRAVĚKÝ</a:t>
            </a:r>
            <a:endParaRPr lang="cs-CZ" b="1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539552" y="2636912"/>
            <a:ext cx="4059936" cy="4221088"/>
          </a:xfrm>
        </p:spPr>
        <p:txBody>
          <a:bodyPr/>
          <a:lstStyle/>
          <a:p>
            <a:endParaRPr lang="cs-CZ" dirty="0" smtClean="0"/>
          </a:p>
          <a:p>
            <a:r>
              <a:rPr lang="cs-CZ" sz="2800" b="1" u="sng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Žil :</a:t>
            </a:r>
          </a:p>
          <a:p>
            <a:endParaRPr lang="cs-CZ" dirty="0" smtClean="0"/>
          </a:p>
          <a:p>
            <a:r>
              <a:rPr lang="cs-CZ" dirty="0" smtClean="0">
                <a:latin typeface="Arial Black" pitchFamily="34" charset="0"/>
              </a:rPr>
              <a:t>Volně v přírodě</a:t>
            </a:r>
          </a:p>
          <a:p>
            <a:endParaRPr lang="cs-CZ" dirty="0" smtClean="0"/>
          </a:p>
          <a:p>
            <a:r>
              <a:rPr lang="cs-CZ" dirty="0" smtClean="0">
                <a:latin typeface="Arial Black" pitchFamily="34" charset="0"/>
              </a:rPr>
              <a:t>V menších tlupách</a:t>
            </a:r>
            <a:endParaRPr lang="cs-CZ" dirty="0">
              <a:latin typeface="Arial Black" pitchFamily="34" charset="0"/>
            </a:endParaRPr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4644008" y="2636912"/>
            <a:ext cx="4059936" cy="4035152"/>
          </a:xfrm>
        </p:spPr>
        <p:txBody>
          <a:bodyPr/>
          <a:lstStyle/>
          <a:p>
            <a:endParaRPr lang="cs-CZ" dirty="0" smtClean="0"/>
          </a:p>
          <a:p>
            <a:r>
              <a:rPr lang="cs-CZ" sz="2800" b="1" u="sng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Živil se :</a:t>
            </a:r>
          </a:p>
          <a:p>
            <a:endParaRPr lang="cs-CZ" dirty="0" smtClean="0"/>
          </a:p>
          <a:p>
            <a:r>
              <a:rPr lang="cs-CZ" dirty="0" smtClean="0">
                <a:latin typeface="Arial Black" pitchFamily="34" charset="0"/>
              </a:rPr>
              <a:t>Sběrem lesních plodů</a:t>
            </a:r>
          </a:p>
          <a:p>
            <a:endParaRPr lang="cs-CZ" dirty="0" smtClean="0"/>
          </a:p>
          <a:p>
            <a:r>
              <a:rPr lang="cs-CZ" dirty="0" smtClean="0">
                <a:latin typeface="Arial Black" pitchFamily="34" charset="0"/>
              </a:rPr>
              <a:t>Lovem divoké zvěře</a:t>
            </a:r>
            <a:endParaRPr lang="cs-CZ" dirty="0">
              <a:latin typeface="Arial Black" pitchFamily="34" charset="0"/>
            </a:endParaRPr>
          </a:p>
        </p:txBody>
      </p:sp>
      <p:pic>
        <p:nvPicPr>
          <p:cNvPr id="13" name="Obrázek 12" descr="220px-Homo_heidelbergensis_(1023344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404664"/>
            <a:ext cx="2520280" cy="2664296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TextovéPole 6"/>
          <p:cNvSpPr txBox="1"/>
          <p:nvPr/>
        </p:nvSpPr>
        <p:spPr>
          <a:xfrm>
            <a:off x="8063880" y="306896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[</a:t>
            </a:r>
            <a:r>
              <a:rPr lang="en-US" dirty="0" err="1" smtClean="0">
                <a:solidFill>
                  <a:schemeClr val="bg1"/>
                </a:solidFill>
              </a:rPr>
              <a:t>Obr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r>
              <a:rPr lang="cs-CZ" dirty="0" smtClean="0">
                <a:solidFill>
                  <a:schemeClr val="bg1"/>
                </a:solidFill>
              </a:rPr>
              <a:t>5</a:t>
            </a:r>
            <a:r>
              <a:rPr lang="en-US" dirty="0" smtClean="0">
                <a:solidFill>
                  <a:schemeClr val="bg1"/>
                </a:solidFill>
              </a:rPr>
              <a:t>]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2"/>
      <p:bldP spid="10" grpId="0" build="p"/>
      <p:bldP spid="11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835696" y="260648"/>
            <a:ext cx="5832648" cy="12192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První lidská obydlí</a:t>
            </a:r>
            <a:endParaRPr lang="cs-CZ" dirty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1547664" y="3356992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JESKYNĚ</a:t>
            </a:r>
            <a:endParaRPr lang="cs-CZ" b="1" dirty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6012160" y="3356992"/>
            <a:ext cx="1412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CHATRČE</a:t>
            </a:r>
            <a:endParaRPr lang="cs-CZ" b="1" dirty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23" name="Šipka doprava 22"/>
          <p:cNvSpPr/>
          <p:nvPr/>
        </p:nvSpPr>
        <p:spPr>
          <a:xfrm>
            <a:off x="4067944" y="2420888"/>
            <a:ext cx="834392" cy="340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 smtClean="0">
                <a:solidFill>
                  <a:schemeClr val="bg2">
                    <a:lumMod val="50000"/>
                  </a:schemeClr>
                </a:solidFill>
              </a:rPr>
              <a:t>později</a:t>
            </a:r>
            <a:endParaRPr lang="cs-CZ" sz="11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9" name="Obrázek 28" descr="800px-Anthropos_-_pravěká_chýš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1700808"/>
            <a:ext cx="2448272" cy="160730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1" name="TextovéPole 30"/>
          <p:cNvSpPr txBox="1"/>
          <p:nvPr/>
        </p:nvSpPr>
        <p:spPr>
          <a:xfrm>
            <a:off x="1043608" y="4293096"/>
            <a:ext cx="5021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Materiály použité ke stavbě </a:t>
            </a:r>
            <a:r>
              <a:rPr lang="cs-CZ" sz="24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:</a:t>
            </a:r>
            <a:endParaRPr lang="cs-CZ" sz="2400" dirty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683568" y="5157192"/>
            <a:ext cx="1127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Black" pitchFamily="34" charset="0"/>
              </a:rPr>
              <a:t>kámen</a:t>
            </a:r>
            <a:endParaRPr lang="cs-CZ" sz="2000" dirty="0">
              <a:solidFill>
                <a:schemeClr val="bg1">
                  <a:lumMod val="85000"/>
                  <a:lumOff val="1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3923928" y="5733256"/>
            <a:ext cx="710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listí</a:t>
            </a:r>
            <a:endParaRPr lang="cs-CZ" sz="2000" dirty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7668344" y="5373216"/>
            <a:ext cx="8747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Black" pitchFamily="34" charset="0"/>
              </a:rPr>
              <a:t>kosti</a:t>
            </a:r>
            <a:endParaRPr lang="cs-CZ" sz="2000" dirty="0">
              <a:solidFill>
                <a:schemeClr val="accent5">
                  <a:lumMod val="20000"/>
                  <a:lumOff val="8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2699792" y="5229200"/>
            <a:ext cx="949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větve</a:t>
            </a:r>
            <a:endParaRPr lang="cs-CZ" sz="2000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5076056" y="5301208"/>
            <a:ext cx="912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tráva</a:t>
            </a:r>
            <a:endParaRPr lang="cs-CZ" sz="2000" dirty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1475656" y="5805264"/>
            <a:ext cx="869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hlína</a:t>
            </a:r>
            <a:endParaRPr lang="cs-CZ" sz="2000" dirty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6228184" y="5733256"/>
            <a:ext cx="14037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kožešiny</a:t>
            </a:r>
            <a:endParaRPr lang="cs-CZ" sz="2000" dirty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2987824" y="3284984"/>
            <a:ext cx="9691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[</a:t>
            </a:r>
            <a:r>
              <a:rPr lang="en-US" dirty="0" err="1" smtClean="0">
                <a:solidFill>
                  <a:schemeClr val="bg1"/>
                </a:solidFill>
              </a:rPr>
              <a:t>Obr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r>
              <a:rPr lang="cs-CZ" dirty="0" smtClean="0">
                <a:solidFill>
                  <a:schemeClr val="bg1"/>
                </a:solidFill>
              </a:rPr>
              <a:t>6</a:t>
            </a:r>
            <a:r>
              <a:rPr lang="en-US" dirty="0" smtClean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7452320" y="3284984"/>
            <a:ext cx="956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[</a:t>
            </a:r>
            <a:r>
              <a:rPr lang="en-US" dirty="0" err="1" smtClean="0">
                <a:solidFill>
                  <a:schemeClr val="bg1"/>
                </a:solidFill>
              </a:rPr>
              <a:t>Obr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r>
              <a:rPr lang="cs-CZ" dirty="0" smtClean="0">
                <a:solidFill>
                  <a:schemeClr val="bg1"/>
                </a:solidFill>
              </a:rPr>
              <a:t>7</a:t>
            </a:r>
            <a:r>
              <a:rPr lang="en-US" dirty="0" smtClean="0">
                <a:solidFill>
                  <a:schemeClr val="bg1"/>
                </a:solidFill>
              </a:rPr>
              <a:t>]</a:t>
            </a:r>
          </a:p>
        </p:txBody>
      </p:sp>
      <p:pic>
        <p:nvPicPr>
          <p:cNvPr id="24" name="Obrázek 23" descr="800px-Rovinné_opevněné_sídliště_Hrada_a_Klamorna,_hrad_Drábské_světničky_(9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1700808"/>
            <a:ext cx="2088232" cy="1605934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22" grpId="0"/>
      <p:bldP spid="23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 idx="4294967295"/>
          </p:nvPr>
        </p:nvSpPr>
        <p:spPr>
          <a:xfrm>
            <a:off x="611560" y="692696"/>
            <a:ext cx="5256584" cy="966936"/>
          </a:xfrm>
        </p:spPr>
        <p:txBody>
          <a:bodyPr/>
          <a:lstStyle/>
          <a:p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</a:rPr>
              <a:t>VÝROBA NÁSTROJŮ</a:t>
            </a:r>
            <a:endParaRPr lang="cs-CZ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Obrázek 3" descr="Prehistoric_Tools_-_Les_Combarelles_-_Les_Eyzies_de_Tayac_-_MN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620688"/>
            <a:ext cx="1800200" cy="1350423"/>
          </a:xfrm>
          <a:prstGeom prst="rect">
            <a:avLst/>
          </a:prstGeom>
        </p:spPr>
      </p:pic>
      <p:sp>
        <p:nvSpPr>
          <p:cNvPr id="11" name="Obláček 10"/>
          <p:cNvSpPr/>
          <p:nvPr/>
        </p:nvSpPr>
        <p:spPr>
          <a:xfrm>
            <a:off x="2411760" y="2132856"/>
            <a:ext cx="1440160" cy="1044696"/>
          </a:xfrm>
          <a:prstGeom prst="cloudCallout">
            <a:avLst>
              <a:gd name="adj1" fmla="val 775"/>
              <a:gd name="adj2" fmla="val 825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Polní práce</a:t>
            </a:r>
            <a:endParaRPr lang="cs-CZ" b="1" dirty="0"/>
          </a:p>
        </p:txBody>
      </p:sp>
      <p:sp>
        <p:nvSpPr>
          <p:cNvPr id="16" name="Obláček 15"/>
          <p:cNvSpPr/>
          <p:nvPr/>
        </p:nvSpPr>
        <p:spPr>
          <a:xfrm>
            <a:off x="4283968" y="2492896"/>
            <a:ext cx="1512168" cy="864096"/>
          </a:xfrm>
          <a:prstGeom prst="cloudCallout">
            <a:avLst>
              <a:gd name="adj1" fmla="val -67419"/>
              <a:gd name="adj2" fmla="val 796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Zbraně</a:t>
            </a:r>
          </a:p>
        </p:txBody>
      </p:sp>
      <p:sp>
        <p:nvSpPr>
          <p:cNvPr id="9" name="Obláček 8"/>
          <p:cNvSpPr/>
          <p:nvPr/>
        </p:nvSpPr>
        <p:spPr>
          <a:xfrm>
            <a:off x="395536" y="2636912"/>
            <a:ext cx="1584176" cy="972688"/>
          </a:xfrm>
          <a:prstGeom prst="cloudCallout">
            <a:avLst>
              <a:gd name="adj1" fmla="val 58940"/>
              <a:gd name="adj2" fmla="val 894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Domácí práce</a:t>
            </a:r>
            <a:endParaRPr lang="cs-CZ" b="1" dirty="0"/>
          </a:p>
        </p:txBody>
      </p:sp>
      <p:pic>
        <p:nvPicPr>
          <p:cNvPr id="20" name="Obrázek 19" descr="80px-Anthropos_-_pravěký_člově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4293096"/>
            <a:ext cx="2088232" cy="2052228"/>
          </a:xfrm>
          <a:prstGeom prst="rect">
            <a:avLst/>
          </a:prstGeom>
        </p:spPr>
      </p:pic>
      <p:sp>
        <p:nvSpPr>
          <p:cNvPr id="27" name="Zaoblený obdélník 26"/>
          <p:cNvSpPr/>
          <p:nvPr/>
        </p:nvSpPr>
        <p:spPr>
          <a:xfrm>
            <a:off x="6084168" y="3429000"/>
            <a:ext cx="2066528" cy="626368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MATERIÁL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33" name="Elipsa 32"/>
          <p:cNvSpPr/>
          <p:nvPr/>
        </p:nvSpPr>
        <p:spPr>
          <a:xfrm>
            <a:off x="5004048" y="4509120"/>
            <a:ext cx="1224136" cy="504056"/>
          </a:xfrm>
          <a:prstGeom prst="ellipse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>
                <a:latin typeface="Arial Black" pitchFamily="34" charset="0"/>
              </a:rPr>
              <a:t>DŘEVO</a:t>
            </a:r>
            <a:endParaRPr lang="cs-CZ" sz="1200" dirty="0">
              <a:latin typeface="Arial Black" pitchFamily="34" charset="0"/>
            </a:endParaRPr>
          </a:p>
        </p:txBody>
      </p:sp>
      <p:sp>
        <p:nvSpPr>
          <p:cNvPr id="35" name="Elipsa 34"/>
          <p:cNvSpPr/>
          <p:nvPr/>
        </p:nvSpPr>
        <p:spPr>
          <a:xfrm>
            <a:off x="6372200" y="4653136"/>
            <a:ext cx="1296144" cy="482352"/>
          </a:xfrm>
          <a:prstGeom prst="ellipse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latin typeface="Arial Black" pitchFamily="34" charset="0"/>
              </a:rPr>
              <a:t>KÁMEN</a:t>
            </a:r>
            <a:endParaRPr lang="cs-CZ" sz="1400" dirty="0">
              <a:latin typeface="Arial Black" pitchFamily="34" charset="0"/>
            </a:endParaRPr>
          </a:p>
        </p:txBody>
      </p:sp>
      <p:sp>
        <p:nvSpPr>
          <p:cNvPr id="36" name="Elipsa 35"/>
          <p:cNvSpPr/>
          <p:nvPr/>
        </p:nvSpPr>
        <p:spPr>
          <a:xfrm>
            <a:off x="7812360" y="4509120"/>
            <a:ext cx="1152128" cy="554360"/>
          </a:xfrm>
          <a:prstGeom prst="ellipse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latin typeface="Arial Black" pitchFamily="34" charset="0"/>
              </a:rPr>
              <a:t>KOSTI</a:t>
            </a:r>
            <a:endParaRPr lang="cs-CZ" sz="1400" dirty="0">
              <a:latin typeface="Arial Black" pitchFamily="34" charset="0"/>
            </a:endParaRPr>
          </a:p>
        </p:txBody>
      </p:sp>
      <p:sp>
        <p:nvSpPr>
          <p:cNvPr id="38" name="Vývojový diagram: ukončení 37"/>
          <p:cNvSpPr/>
          <p:nvPr/>
        </p:nvSpPr>
        <p:spPr>
          <a:xfrm>
            <a:off x="6156176" y="5589240"/>
            <a:ext cx="1872208" cy="301752"/>
          </a:xfrm>
          <a:prstGeom prst="flowChartTerminator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Arial Black" pitchFamily="34" charset="0"/>
              </a:rPr>
              <a:t>POZDĚJI</a:t>
            </a:r>
            <a:endParaRPr lang="cs-CZ" sz="1600" dirty="0">
              <a:latin typeface="Arial Black" pitchFamily="34" charset="0"/>
            </a:endParaRPr>
          </a:p>
        </p:txBody>
      </p:sp>
      <p:sp>
        <p:nvSpPr>
          <p:cNvPr id="39" name="Vývojový diagram: ukončení 38"/>
          <p:cNvSpPr/>
          <p:nvPr/>
        </p:nvSpPr>
        <p:spPr>
          <a:xfrm>
            <a:off x="5580112" y="6093296"/>
            <a:ext cx="1008112" cy="373760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latin typeface="Arial Black" pitchFamily="34" charset="0"/>
              </a:rPr>
              <a:t>HLÍNA</a:t>
            </a:r>
            <a:endParaRPr lang="cs-CZ" sz="1400" dirty="0">
              <a:latin typeface="Arial Black" pitchFamily="34" charset="0"/>
            </a:endParaRPr>
          </a:p>
        </p:txBody>
      </p:sp>
      <p:sp>
        <p:nvSpPr>
          <p:cNvPr id="40" name="Vývojový diagram: ukončení 39"/>
          <p:cNvSpPr/>
          <p:nvPr/>
        </p:nvSpPr>
        <p:spPr>
          <a:xfrm>
            <a:off x="7596336" y="6165304"/>
            <a:ext cx="792088" cy="301752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latin typeface="Arial Black" pitchFamily="34" charset="0"/>
              </a:rPr>
              <a:t>KOV</a:t>
            </a:r>
            <a:endParaRPr lang="cs-CZ" sz="1400" dirty="0">
              <a:latin typeface="Arial Black" pitchFamily="34" charset="0"/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7668344" y="1988840"/>
            <a:ext cx="967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[</a:t>
            </a:r>
            <a:r>
              <a:rPr lang="en-US" dirty="0" err="1" smtClean="0">
                <a:solidFill>
                  <a:schemeClr val="bg1"/>
                </a:solidFill>
              </a:rPr>
              <a:t>Obr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r>
              <a:rPr lang="cs-CZ" dirty="0" smtClean="0">
                <a:solidFill>
                  <a:schemeClr val="bg1"/>
                </a:solidFill>
              </a:rPr>
              <a:t>8</a:t>
            </a:r>
            <a:r>
              <a:rPr lang="en-US" dirty="0" smtClean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3491880" y="6309320"/>
            <a:ext cx="970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[</a:t>
            </a:r>
            <a:r>
              <a:rPr lang="en-US" dirty="0" err="1" smtClean="0">
                <a:solidFill>
                  <a:schemeClr val="bg1"/>
                </a:solidFill>
              </a:rPr>
              <a:t>Obr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r>
              <a:rPr lang="cs-CZ" dirty="0" smtClean="0">
                <a:solidFill>
                  <a:schemeClr val="bg1"/>
                </a:solidFill>
              </a:rPr>
              <a:t>9</a:t>
            </a:r>
            <a:r>
              <a:rPr lang="en-US" dirty="0" smtClean="0">
                <a:solidFill>
                  <a:schemeClr val="bg1"/>
                </a:solidFill>
              </a:rPr>
              <a:t>]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16" grpId="0" animBg="1"/>
      <p:bldP spid="9" grpId="0" animBg="1"/>
      <p:bldP spid="27" grpId="0" animBg="1"/>
      <p:bldP spid="33" grpId="0" animBg="1"/>
      <p:bldP spid="35" grpId="0" animBg="1"/>
      <p:bldP spid="36" grpId="0" animBg="1"/>
      <p:bldP spid="38" grpId="0" animBg="1"/>
      <p:bldP spid="39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PC1\AppData\Local\Microsoft\Windows\Temporary Internet Files\Content.IE5\QYO9IJNR\MP90040186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861048"/>
            <a:ext cx="2736304" cy="182349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8" name="Vývojový diagram: ukončení 7"/>
          <p:cNvSpPr/>
          <p:nvPr/>
        </p:nvSpPr>
        <p:spPr>
          <a:xfrm>
            <a:off x="1403648" y="764704"/>
            <a:ext cx="6552728" cy="1008112"/>
          </a:xfrm>
          <a:prstGeom prst="flowChartTerminator">
            <a:avLst/>
          </a:prstGeom>
          <a:gradFill flip="none" rotWithShape="1">
            <a:gsLst>
              <a:gs pos="0">
                <a:schemeClr val="accent4">
                  <a:lumMod val="50000"/>
                  <a:shade val="30000"/>
                  <a:satMod val="115000"/>
                </a:schemeClr>
              </a:gs>
              <a:gs pos="50000">
                <a:schemeClr val="accent4">
                  <a:lumMod val="50000"/>
                  <a:shade val="67500"/>
                  <a:satMod val="115000"/>
                </a:schemeClr>
              </a:gs>
              <a:gs pos="100000">
                <a:schemeClr val="accent4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Goudy Stout" pitchFamily="18" charset="0"/>
              </a:rPr>
              <a:t>DOMESTIKACE ZVÍŘAT</a:t>
            </a:r>
            <a:endParaRPr lang="cs-CZ" sz="2800" dirty="0">
              <a:latin typeface="Goudy Stout" pitchFamily="18" charset="0"/>
            </a:endParaRPr>
          </a:p>
        </p:txBody>
      </p:sp>
      <p:pic>
        <p:nvPicPr>
          <p:cNvPr id="2057" name="Picture 9" descr="C:\Users\PC1\AppData\Local\Microsoft\Windows\Temporary Internet Files\Content.IE5\QYO9IJNR\MP90017869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149080"/>
            <a:ext cx="3096344" cy="206939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0"/>
          </a:effectLst>
        </p:spPr>
      </p:pic>
      <p:pic>
        <p:nvPicPr>
          <p:cNvPr id="2062" name="Picture 14" descr="C:\Users\PC1\AppData\Local\Microsoft\Windows\Temporary Internet Files\Content.IE5\3X7Y2AS2\MP900178656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437112"/>
            <a:ext cx="2376264" cy="1857729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65" name="Picture 17" descr="C:\Users\PC1\AppData\Local\Microsoft\Windows\Temporary Internet Files\Content.IE5\U8YVGGYX\MP900181328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2420888"/>
            <a:ext cx="2520280" cy="165498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050" name="Picture 2" descr="C:\Program Files\Microsoft Office\MEDIA\CAGCAT10\j0149627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1772816"/>
            <a:ext cx="2736243" cy="1944216"/>
          </a:xfrm>
          <a:prstGeom prst="rect">
            <a:avLst/>
          </a:prstGeom>
          <a:noFill/>
        </p:spPr>
      </p:pic>
      <p:pic>
        <p:nvPicPr>
          <p:cNvPr id="17" name="Obrázek 16" descr="120px-American_Bison_(Yellowstone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9552" y="1988840"/>
            <a:ext cx="2448272" cy="18002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6" name="Obdélník 15"/>
          <p:cNvSpPr/>
          <p:nvPr/>
        </p:nvSpPr>
        <p:spPr>
          <a:xfrm>
            <a:off x="2051720" y="3573016"/>
            <a:ext cx="1041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[</a:t>
            </a:r>
            <a:r>
              <a:rPr lang="en-US" dirty="0" err="1" smtClean="0">
                <a:solidFill>
                  <a:schemeClr val="bg1"/>
                </a:solidFill>
              </a:rPr>
              <a:t>Obr</a:t>
            </a:r>
            <a:r>
              <a:rPr lang="en-US" dirty="0" smtClean="0">
                <a:solidFill>
                  <a:schemeClr val="bg1"/>
                </a:solidFill>
              </a:rPr>
              <a:t>. 1</a:t>
            </a:r>
            <a:r>
              <a:rPr lang="cs-CZ" dirty="0" smtClean="0">
                <a:solidFill>
                  <a:schemeClr val="bg1"/>
                </a:solidFill>
              </a:rPr>
              <a:t>0</a:t>
            </a:r>
            <a:r>
              <a:rPr lang="en-US" dirty="0" smtClean="0">
                <a:solidFill>
                  <a:schemeClr val="bg1"/>
                </a:solidFill>
              </a:rPr>
              <a:t>]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2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31" dur="2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42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53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64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58  0.125 0.16647  C 0.125 0.25837  0.069 0.33295  0 0.33295  C -0.069 0.33295  -0.125 0.25837  -0.125 0.16647  C -0.125 0.07458  -0.069 0  0 0  Z" pathEditMode="relative" ptsTypes="">
                                      <p:cBhvr>
                                        <p:cTn id="7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120px-Lightning8_-_NOA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635896" y="260648"/>
            <a:ext cx="1872208" cy="1339350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59832" y="1628800"/>
            <a:ext cx="3312368" cy="1008112"/>
          </a:xfrm>
          <a:solidFill>
            <a:srgbClr val="FFC000"/>
          </a:solidFill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cs-CZ" sz="5400" dirty="0" smtClean="0">
                <a:solidFill>
                  <a:schemeClr val="accent3">
                    <a:lumMod val="75000"/>
                  </a:schemeClr>
                </a:solidFill>
                <a:latin typeface="Rockwell Extra Bold" pitchFamily="18" charset="0"/>
                <a:cs typeface="Aharoni" pitchFamily="2" charset="-79"/>
              </a:rPr>
              <a:t>Bohové</a:t>
            </a:r>
            <a:endParaRPr lang="cs-CZ" sz="5400" dirty="0">
              <a:solidFill>
                <a:schemeClr val="accent3">
                  <a:lumMod val="75000"/>
                </a:schemeClr>
              </a:solidFill>
              <a:latin typeface="Rockwell Extra Bold" pitchFamily="18" charset="0"/>
              <a:cs typeface="Aharoni" pitchFamily="2" charset="-79"/>
            </a:endParaRPr>
          </a:p>
        </p:txBody>
      </p:sp>
      <p:sp>
        <p:nvSpPr>
          <p:cNvPr id="6" name="Výbuch 2 5"/>
          <p:cNvSpPr/>
          <p:nvPr/>
        </p:nvSpPr>
        <p:spPr>
          <a:xfrm>
            <a:off x="6551712" y="836712"/>
            <a:ext cx="2592288" cy="1296144"/>
          </a:xfrm>
          <a:prstGeom prst="irregularSeal2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lov</a:t>
            </a:r>
            <a:endParaRPr lang="cs-CZ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Výbuch 1 7"/>
          <p:cNvSpPr/>
          <p:nvPr/>
        </p:nvSpPr>
        <p:spPr>
          <a:xfrm>
            <a:off x="971600" y="836712"/>
            <a:ext cx="2088232" cy="1224136"/>
          </a:xfrm>
          <a:prstGeom prst="irregularSeal1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úroda</a:t>
            </a:r>
            <a:endParaRPr lang="cs-CZ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Ohnutý roh 8"/>
          <p:cNvSpPr/>
          <p:nvPr/>
        </p:nvSpPr>
        <p:spPr>
          <a:xfrm>
            <a:off x="971600" y="2996952"/>
            <a:ext cx="1872208" cy="2664296"/>
          </a:xfrm>
          <a:prstGeom prst="foldedCorner">
            <a:avLst/>
          </a:prstGeom>
          <a:solidFill>
            <a:srgbClr val="D3D33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 smtClean="0"/>
          </a:p>
          <a:p>
            <a:pPr algn="ctr"/>
            <a:endParaRPr lang="cs-CZ" dirty="0" smtClean="0"/>
          </a:p>
          <a:p>
            <a:pPr algn="ctr"/>
            <a:endParaRPr lang="cs-CZ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cs-CZ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Jiné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tlupy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lidi</a:t>
            </a:r>
          </a:p>
          <a:p>
            <a:pPr algn="ctr"/>
            <a:endParaRPr lang="cs-CZ" dirty="0" smtClean="0"/>
          </a:p>
          <a:p>
            <a:pPr algn="ctr"/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Divoká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zvěř</a:t>
            </a:r>
          </a:p>
          <a:p>
            <a:pPr algn="ctr"/>
            <a:endParaRPr lang="cs-CZ" dirty="0" smtClean="0"/>
          </a:p>
          <a:p>
            <a:pPr algn="ctr"/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Nevysvětlitelné jevy</a:t>
            </a:r>
          </a:p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sp>
        <p:nvSpPr>
          <p:cNvPr id="11" name="Ohnutý roh 10"/>
          <p:cNvSpPr/>
          <p:nvPr/>
        </p:nvSpPr>
        <p:spPr>
          <a:xfrm>
            <a:off x="6516216" y="3212976"/>
            <a:ext cx="1872208" cy="2016224"/>
          </a:xfrm>
          <a:prstGeom prst="foldedCorner">
            <a:avLst/>
          </a:prstGeom>
          <a:solidFill>
            <a:srgbClr val="D3D33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 smtClean="0"/>
          </a:p>
          <a:p>
            <a:pPr algn="ctr"/>
            <a:endParaRPr lang="cs-CZ" dirty="0" smtClean="0"/>
          </a:p>
          <a:p>
            <a:pPr algn="ctr"/>
            <a:endParaRPr lang="cs-CZ" dirty="0" smtClean="0"/>
          </a:p>
          <a:p>
            <a:pPr algn="ctr"/>
            <a:endParaRPr lang="cs-CZ" dirty="0" smtClean="0"/>
          </a:p>
          <a:p>
            <a:pPr algn="ctr"/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Potomstvo</a:t>
            </a:r>
          </a:p>
          <a:p>
            <a:pPr algn="ctr"/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Obydlí</a:t>
            </a:r>
          </a:p>
          <a:p>
            <a:pPr algn="ctr"/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Zvěř</a:t>
            </a:r>
          </a:p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sp>
        <p:nvSpPr>
          <p:cNvPr id="5" name="Výbuch 2 4"/>
          <p:cNvSpPr/>
          <p:nvPr/>
        </p:nvSpPr>
        <p:spPr>
          <a:xfrm rot="20931874">
            <a:off x="5350441" y="2670030"/>
            <a:ext cx="2664296" cy="864096"/>
          </a:xfrm>
          <a:prstGeom prst="irregularSeal2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Ochrana</a:t>
            </a:r>
          </a:p>
        </p:txBody>
      </p:sp>
      <p:sp>
        <p:nvSpPr>
          <p:cNvPr id="7" name="Výbuch 1 6"/>
          <p:cNvSpPr/>
          <p:nvPr/>
        </p:nvSpPr>
        <p:spPr>
          <a:xfrm rot="1706505">
            <a:off x="1785391" y="2564021"/>
            <a:ext cx="1800200" cy="1152128"/>
          </a:xfrm>
          <a:prstGeom prst="irregularSeal1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Boj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o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přežití</a:t>
            </a:r>
            <a:endParaRPr lang="cs-CZ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5" name="Obrázek 14" descr="400px-Font-de-Gaum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3789040"/>
            <a:ext cx="3024336" cy="2755528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5436096" y="126876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[</a:t>
            </a:r>
            <a:r>
              <a:rPr lang="en-US" dirty="0" err="1" smtClean="0">
                <a:solidFill>
                  <a:schemeClr val="bg1"/>
                </a:solidFill>
              </a:rPr>
              <a:t>Obr</a:t>
            </a:r>
            <a:r>
              <a:rPr lang="en-US" dirty="0" smtClean="0">
                <a:solidFill>
                  <a:schemeClr val="bg1"/>
                </a:solidFill>
              </a:rPr>
              <a:t>. 1</a:t>
            </a:r>
            <a:r>
              <a:rPr lang="cs-CZ" dirty="0" smtClean="0">
                <a:solidFill>
                  <a:schemeClr val="bg1"/>
                </a:solidFill>
              </a:rPr>
              <a:t>1</a:t>
            </a:r>
            <a:r>
              <a:rPr lang="en-US" dirty="0" smtClean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6084168" y="6237312"/>
            <a:ext cx="1028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[</a:t>
            </a:r>
            <a:r>
              <a:rPr lang="en-US" dirty="0" err="1" smtClean="0">
                <a:solidFill>
                  <a:schemeClr val="bg1"/>
                </a:solidFill>
              </a:rPr>
              <a:t>Obr</a:t>
            </a:r>
            <a:r>
              <a:rPr lang="en-US" dirty="0" smtClean="0">
                <a:solidFill>
                  <a:schemeClr val="bg1"/>
                </a:solidFill>
              </a:rPr>
              <a:t>. 1</a:t>
            </a:r>
            <a:r>
              <a:rPr lang="cs-CZ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]</a:t>
            </a:r>
          </a:p>
        </p:txBody>
      </p:sp>
    </p:spTree>
  </p:cSld>
  <p:clrMapOvr>
    <a:masterClrMapping/>
  </p:clrMapOvr>
  <p:transition spd="slow">
    <p:cut thruBlk="1"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1" animBg="1"/>
      <p:bldP spid="5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ír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apí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1587</TotalTime>
  <Words>514</Words>
  <Application>Microsoft Office PowerPoint</Application>
  <PresentationFormat>Předvádění na obrazovce (4:3)</PresentationFormat>
  <Paragraphs>146</Paragraphs>
  <Slides>13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13</vt:i4>
      </vt:variant>
    </vt:vector>
  </HeadingPairs>
  <TitlesOfParts>
    <vt:vector size="15" baseType="lpstr">
      <vt:lpstr>Papír</vt:lpstr>
      <vt:lpstr>Motiv sady Office</vt:lpstr>
      <vt:lpstr>Snímek 1</vt:lpstr>
      <vt:lpstr>Snímek 2</vt:lpstr>
      <vt:lpstr>  ŽIVOT V PRAVĚKU</vt:lpstr>
      <vt:lpstr>Odkud čerpáme odpovědi na otázky z dávné historie?</vt:lpstr>
      <vt:lpstr>ČLOVĚK PRAVĚKÝ</vt:lpstr>
      <vt:lpstr>První lidská obydlí</vt:lpstr>
      <vt:lpstr>VÝROBA NÁSTROJŮ</vt:lpstr>
      <vt:lpstr>Snímek 8</vt:lpstr>
      <vt:lpstr>Bohové</vt:lpstr>
      <vt:lpstr> </vt:lpstr>
      <vt:lpstr>Snímek 11</vt:lpstr>
      <vt:lpstr>Snímek 12</vt:lpstr>
      <vt:lpstr>Snímek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Andrea Justová</dc:creator>
  <cp:lastModifiedBy>Andrea Justová</cp:lastModifiedBy>
  <cp:revision>163</cp:revision>
  <dcterms:created xsi:type="dcterms:W3CDTF">2014-01-06T17:37:53Z</dcterms:created>
  <dcterms:modified xsi:type="dcterms:W3CDTF">2014-01-29T21:03:02Z</dcterms:modified>
</cp:coreProperties>
</file>