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57" r:id="rId4"/>
    <p:sldId id="258" r:id="rId5"/>
    <p:sldId id="260" r:id="rId6"/>
    <p:sldId id="261" r:id="rId7"/>
    <p:sldId id="262" r:id="rId8"/>
    <p:sldId id="270" r:id="rId9"/>
    <p:sldId id="263" r:id="rId10"/>
    <p:sldId id="265" r:id="rId11"/>
    <p:sldId id="267" r:id="rId12"/>
    <p:sldId id="268" r:id="rId13"/>
    <p:sldId id="269" r:id="rId14"/>
    <p:sldId id="272" r:id="rId15"/>
    <p:sldId id="274" r:id="rId16"/>
    <p:sldId id="275" r:id="rId17"/>
    <p:sldId id="273" r:id="rId18"/>
    <p:sldId id="276" r:id="rId19"/>
    <p:sldId id="277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AF16-7823-41F1-A84F-F4F8C2B9503E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9AB85-82BA-4273-8764-CCCF80B707C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F5B9-AB95-4D8B-9F0B-DCE2B8E6B528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1038-E98E-416E-A987-C5AA9C83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f/f4/CNTower1991_05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9/9c/Toronto_-_ON_-_CN_Tower_Turmkorb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2/22/Montreal_4_d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d/dd/1000-de-la-gauchetier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f/f9/CentrevilleMontreal%C3%A9t%C3%A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5/5f/Montreal_St_Joseph_Oratory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4/4d/Olympiastadion_Montreal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6/62/Museum-civ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1/19/Ottawa-parlemen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d/dc/Vancouver-bridg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1/Peyto_Lake-Banff_NP-Canad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23"/>
          <p:cNvSpPr/>
          <p:nvPr/>
        </p:nvSpPr>
        <p:spPr>
          <a:xfrm>
            <a:off x="5220072" y="4437112"/>
            <a:ext cx="35283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Dopravní prostředky, elektronika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323528" y="1844824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Nerostné bohatství: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3923928" y="1772816"/>
            <a:ext cx="52200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Těžba:  ropa a zemní plyn, železná ruda, barevné  a drahé kovy, uran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2771800" y="4509120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strojírenský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220072" y="3645024"/>
            <a:ext cx="34563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Vodní elektrárny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23528" y="2708920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Přírodní  bohatství: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995936" y="2708920"/>
            <a:ext cx="51480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Jehličnaté lesy, prudké řeky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2555776" y="5229200"/>
            <a:ext cx="252028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dřevozpracující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148064" y="5229200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Nábytek, papír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627784" y="5949280"/>
            <a:ext cx="2304256" cy="495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potravinářský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148064" y="5949280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Obilí, maso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827584" y="260648"/>
            <a:ext cx="720080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Hospodářství: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Vyspělý průmyslově zemědělský stát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395536" y="3717032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Průmysl: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2771800" y="371703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energetický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1" grpId="0" animBg="1"/>
      <p:bldP spid="17" grpId="0" animBg="1"/>
      <p:bldP spid="19" grpId="0" animBg="1"/>
      <p:bldP spid="22" grpId="0" animBg="1"/>
      <p:bldP spid="15" grpId="0" animBg="1"/>
      <p:bldP spid="2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788024" y="2060848"/>
            <a:ext cx="35649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Živočišná výroba na JV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83568" y="3284984"/>
            <a:ext cx="35283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Světová obilnice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Pšenice, kukuřice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843808" y="404664"/>
            <a:ext cx="38164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Zemědělství: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27584" y="1988840"/>
            <a:ext cx="34563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Rostlinná výroba </a:t>
            </a:r>
          </a:p>
          <a:p>
            <a:r>
              <a:rPr lang="cs-CZ" sz="2400" dirty="0" smtClean="0">
                <a:latin typeface="Comic Sans MS" pitchFamily="66" charset="0"/>
              </a:rPr>
              <a:t>  na jihu země - prérie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788024" y="3501008"/>
            <a:ext cx="360040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Chov  skotu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Významný rybolov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27584" y="4797152"/>
            <a:ext cx="547260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Ochrana přírody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Velmi čisté životní prostředí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9" name="Přímá spojovací šipka 8"/>
          <p:cNvCxnSpPr>
            <a:stCxn id="6" idx="2"/>
            <a:endCxn id="10" idx="0"/>
          </p:cNvCxnSpPr>
          <p:nvPr/>
        </p:nvCxnSpPr>
        <p:spPr>
          <a:xfrm flipH="1">
            <a:off x="2555776" y="1340768"/>
            <a:ext cx="21962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6" idx="2"/>
          </p:cNvCxnSpPr>
          <p:nvPr/>
        </p:nvCxnSpPr>
        <p:spPr>
          <a:xfrm>
            <a:off x="4752020" y="1340768"/>
            <a:ext cx="19802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0" idx="2"/>
          </p:cNvCxnSpPr>
          <p:nvPr/>
        </p:nvCxnSpPr>
        <p:spPr>
          <a:xfrm>
            <a:off x="2555776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2" idx="2"/>
            <a:endCxn id="12" idx="0"/>
          </p:cNvCxnSpPr>
          <p:nvPr/>
        </p:nvCxnSpPr>
        <p:spPr>
          <a:xfrm>
            <a:off x="6570476" y="2924944"/>
            <a:ext cx="177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9\Desktop\DUMY 2\mapy Amerika\S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7337"/>
            <a:ext cx="4824536" cy="6640663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188640"/>
            <a:ext cx="4824536" cy="115212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Města Kanady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95936" y="1916832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Ottawa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940152" y="2780928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Montreal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619672" y="3933056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Winnipeg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619672" y="1628800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Edmonton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2564904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Vancouver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635896" y="4221088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Toronto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1" name="Přímá spojovací šipka 10"/>
          <p:cNvCxnSpPr>
            <a:stCxn id="8" idx="3"/>
          </p:cNvCxnSpPr>
          <p:nvPr/>
        </p:nvCxnSpPr>
        <p:spPr>
          <a:xfrm>
            <a:off x="2195736" y="2888940"/>
            <a:ext cx="432048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</p:cNvCxnSpPr>
          <p:nvPr/>
        </p:nvCxnSpPr>
        <p:spPr>
          <a:xfrm flipV="1">
            <a:off x="4572000" y="3645024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5" idx="1"/>
          </p:cNvCxnSpPr>
          <p:nvPr/>
        </p:nvCxnSpPr>
        <p:spPr>
          <a:xfrm flipH="1">
            <a:off x="4932040" y="3104964"/>
            <a:ext cx="100811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4" idx="2"/>
          </p:cNvCxnSpPr>
          <p:nvPr/>
        </p:nvCxnSpPr>
        <p:spPr>
          <a:xfrm flipH="1">
            <a:off x="4860032" y="2564904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2627784" y="335699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7" idx="2"/>
          </p:cNvCxnSpPr>
          <p:nvPr/>
        </p:nvCxnSpPr>
        <p:spPr>
          <a:xfrm>
            <a:off x="2555776" y="227687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9\AppData\Local\Microsoft\Windows\Temporary Internet Files\Content.IE5\2J6UQGLD\MP9004422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086725" cy="539115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827584" y="188640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Toronto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491880" y="188640"/>
            <a:ext cx="44644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Největší město Kanady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CNTower1991 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771900" cy="57054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4932040" y="188640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Toronto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076056" y="4797152"/>
            <a:ext cx="338437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Televizní věž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CN - </a:t>
            </a:r>
            <a:r>
              <a:rPr lang="cs-CZ" sz="2800" dirty="0" err="1" smtClean="0">
                <a:latin typeface="Comic Sans MS" pitchFamily="66" charset="0"/>
              </a:rPr>
              <a:t>Tower</a:t>
            </a:r>
            <a:r>
              <a:rPr lang="cs-CZ" sz="2800" dirty="0" smtClean="0">
                <a:latin typeface="Comic Sans MS" pitchFamily="66" charset="0"/>
              </a:rPr>
              <a:t> 530m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24580" name="Picture 4" descr="File:Toronto - ON - CN Tower Turmkor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536504" cy="303945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427984" y="43651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987824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43608" y="188640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Montreal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27650" name="Picture 2" descr="File:Montreal 4 d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286250" cy="5715000"/>
          </a:xfrm>
          <a:prstGeom prst="rect">
            <a:avLst/>
          </a:prstGeom>
          <a:noFill/>
        </p:spPr>
      </p:pic>
      <p:pic>
        <p:nvPicPr>
          <p:cNvPr id="27652" name="Picture 4" descr="File:1000-de-la-gauchetie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92696"/>
            <a:ext cx="3162300" cy="570547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707904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380312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ile:CentrevilleMontrealété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6048672" cy="2971410"/>
          </a:xfrm>
          <a:prstGeom prst="rect">
            <a:avLst/>
          </a:prstGeom>
          <a:noFill/>
        </p:spPr>
      </p:pic>
      <p:pic>
        <p:nvPicPr>
          <p:cNvPr id="28678" name="Picture 6" descr="File:Montreal St Joseph Orato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392488" cy="3292992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364088" y="836712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Montreal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350100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956376" y="321297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Olympiastadion Montre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76200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827584" y="260648"/>
            <a:ext cx="64087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Montreal – olympijský stadion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56376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Museum-ci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857750" cy="3276601"/>
          </a:xfrm>
          <a:prstGeom prst="rect">
            <a:avLst/>
          </a:prstGeom>
          <a:noFill/>
        </p:spPr>
      </p:pic>
      <p:pic>
        <p:nvPicPr>
          <p:cNvPr id="29700" name="Picture 4" descr="File:Ottawa-parle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8640"/>
            <a:ext cx="4927426" cy="369940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95536" y="620688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Ottawa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285293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100392" y="407707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Vancouver-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228184" y="260648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Vancouver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668344" y="648866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Kanada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VY_32_INOVACE_40.11.HAJ.ZE.7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27. 12. 2013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4, 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Ameriky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19675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http://commons.wikimedia.org/wiki/File:Peyto_Lake-Banff_NP-Canada.jpg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276872"/>
            <a:ext cx="846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commons.wikimedia.org/wiki/File:CNTower1991_054.jpg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1409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http://commons.wikimedia.org/wiki/File:Toronto_-_ON_-_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CN_Tower_Turmkorb.jpg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43711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commons.wikimedia.org/wiki/File:Montreal_4_db.jpg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54452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commons.wikimedia.org/wiki/File:1000-de-la-gauchetiere.jpg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commons.wikimedia.org/wiki/File:CentrevilleMontreal%C3%A9t%C3%A9.jpg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2492896"/>
            <a:ext cx="8461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commons.wikimedia.org/wiki/File:Olympiastadion_Montreal.jpg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7170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commons.wikimedia.org/wiki/File:Museum-civ.jpg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72514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commons.wikimedia.org/wiki/File:Ottawa-parlement.jpg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56612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commons.wikimedia.org/wiki/File:Vancouver-bridge.jpg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2013-12-27].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commons.wikimedia.org/wiki/File:Montreal_St_Joseph_Oratory.jpg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9\AppData\Local\Microsoft\Windows\Temporary Internet Files\Content.IE5\UL0L6C83\MP9003626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912768" cy="345638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835696" y="548680"/>
            <a:ext cx="5616624" cy="129614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FF0000"/>
                </a:solidFill>
                <a:latin typeface="Comic Sans MS" pitchFamily="66" charset="0"/>
              </a:rPr>
              <a:t>KANADA</a:t>
            </a:r>
            <a:endParaRPr lang="cs-CZ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mapy Amerika\S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31677" cy="72008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691680" y="0"/>
            <a:ext cx="5256584" cy="9807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Poloha Kanady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623720" y="1196752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Grónsko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 rot="4903752">
            <a:off x="5505863" y="3177033"/>
            <a:ext cx="302433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Atlantský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 rot="5183642">
            <a:off x="798114" y="3485155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Tichý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07904" y="3861048"/>
            <a:ext cx="158417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USA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411760" y="6137920"/>
            <a:ext cx="2520280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Mexiko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-252536" y="980728"/>
            <a:ext cx="2699792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Aljaška (USA)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483768" y="1340768"/>
            <a:ext cx="5405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4" idx="1"/>
          </p:cNvCxnSpPr>
          <p:nvPr/>
        </p:nvCxnSpPr>
        <p:spPr>
          <a:xfrm flipH="1" flipV="1">
            <a:off x="5580112" y="1412776"/>
            <a:ext cx="104360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8" idx="0"/>
          </p:cNvCxnSpPr>
          <p:nvPr/>
        </p:nvCxnSpPr>
        <p:spPr>
          <a:xfrm flipV="1">
            <a:off x="3671900" y="5301208"/>
            <a:ext cx="252028" cy="836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283968" y="2780928"/>
            <a:ext cx="396044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33 miliónů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Malá hustota zalidnění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560" y="299695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Počet obyvatel: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429309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Úřední jazyk: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283968" y="1556792"/>
            <a:ext cx="388843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9,9 mil. km²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2. největší stát světa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907704" y="404664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Základní údaje: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355976" y="566124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Ottawa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3568" y="573325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707904" y="4077072"/>
            <a:ext cx="543609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Angličtina  (většina</a:t>
            </a:r>
            <a:r>
              <a:rPr lang="cs-CZ" sz="2400" dirty="0">
                <a:latin typeface="Comic Sans MS" pitchFamily="66" charset="0"/>
              </a:rPr>
              <a:t>)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 francouzština (provincie </a:t>
            </a:r>
            <a:r>
              <a:rPr lang="cs-CZ" sz="2400" dirty="0" err="1" smtClean="0">
                <a:latin typeface="Comic Sans MS" pitchFamily="66" charset="0"/>
              </a:rPr>
              <a:t>Quebeck</a:t>
            </a:r>
            <a:r>
              <a:rPr lang="cs-CZ" sz="2400" dirty="0" smtClean="0">
                <a:latin typeface="Comic Sans MS" pitchFamily="66" charset="0"/>
              </a:rPr>
              <a:t>)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9\Desktop\DUMY 2\mapy Amerika\SA - přírodní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531440"/>
            <a:ext cx="5548361" cy="782007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0"/>
            <a:ext cx="5544616" cy="1124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Přírodní poměry Kanady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2132856"/>
            <a:ext cx="23042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Kordillery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508104" y="2132856"/>
            <a:ext cx="266429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Arktická nížina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131840" y="3933056"/>
            <a:ext cx="36004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Velká kanadská jezera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91672" y="292494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Řeka sv. Vavřince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1412776"/>
            <a:ext cx="158417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Yukon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419872" y="1268760"/>
            <a:ext cx="18722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Mackenzie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1" name="Přímá spojovací šipka 10"/>
          <p:cNvCxnSpPr>
            <a:stCxn id="4" idx="3"/>
          </p:cNvCxnSpPr>
          <p:nvPr/>
        </p:nvCxnSpPr>
        <p:spPr>
          <a:xfrm>
            <a:off x="2555776" y="2456892"/>
            <a:ext cx="72008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2555776" y="1988840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5" idx="1"/>
          </p:cNvCxnSpPr>
          <p:nvPr/>
        </p:nvCxnSpPr>
        <p:spPr>
          <a:xfrm flipH="1">
            <a:off x="4499992" y="242088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1"/>
          </p:cNvCxnSpPr>
          <p:nvPr/>
        </p:nvCxnSpPr>
        <p:spPr>
          <a:xfrm flipH="1">
            <a:off x="5580112" y="3212976"/>
            <a:ext cx="61156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6" idx="0"/>
          </p:cNvCxnSpPr>
          <p:nvPr/>
        </p:nvCxnSpPr>
        <p:spPr>
          <a:xfrm flipV="1">
            <a:off x="4932040" y="3645024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4788024" y="3429000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8" idx="3"/>
          </p:cNvCxnSpPr>
          <p:nvPr/>
        </p:nvCxnSpPr>
        <p:spPr>
          <a:xfrm flipV="1">
            <a:off x="2195736" y="148478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3275856" y="1916832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51520" y="404664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Povrch: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15816" y="404664"/>
            <a:ext cx="554461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Kordillery – západ země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Arktická nížina - sever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3528" y="1916832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915816" y="1700808"/>
            <a:ext cx="554461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Sever – subarktické, chladné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Jih – mírné, JV nejpříznivější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5536" y="2996952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Vodstvo: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15816" y="2924944"/>
            <a:ext cx="5976664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Řeky </a:t>
            </a:r>
            <a:r>
              <a:rPr lang="cs-CZ" sz="2400" dirty="0" err="1" smtClean="0">
                <a:latin typeface="Comic Sans MS" pitchFamily="66" charset="0"/>
              </a:rPr>
              <a:t>Yukon</a:t>
            </a:r>
            <a:r>
              <a:rPr lang="cs-CZ" sz="2400" dirty="0" smtClean="0">
                <a:latin typeface="Comic Sans MS" pitchFamily="66" charset="0"/>
              </a:rPr>
              <a:t> a Mackenzie – sever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Řeka sv. Vavřince – JV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Jezera – ledovcová: Velké medvědí, Velké otročí, </a:t>
            </a:r>
            <a:r>
              <a:rPr lang="cs-CZ" sz="2400" dirty="0" err="1" smtClean="0">
                <a:latin typeface="Comic Sans MS" pitchFamily="66" charset="0"/>
              </a:rPr>
              <a:t>Winnipegské</a:t>
            </a:r>
            <a:r>
              <a:rPr lang="cs-CZ" sz="2400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Velká kanadská jezera (hranice s USA)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67544" y="5301208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Vegetace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915816" y="5229200"/>
            <a:ext cx="5976664" cy="1484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Severní pobřeží – tundra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Sever Kanady – jehličnaté lesy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Jih – smíšené lesy, JV – stepi (prérie)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9\AppData\Local\Microsoft\Windows\Temporary Internet Files\Content.IE5\UL0L6C83\MP9004021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457262" cy="5184576"/>
          </a:xfrm>
          <a:prstGeom prst="rect">
            <a:avLst/>
          </a:prstGeom>
          <a:noFill/>
        </p:spPr>
      </p:pic>
      <p:pic>
        <p:nvPicPr>
          <p:cNvPr id="6150" name="Picture 6" descr="File:Peyto Lake-Banff NP-Cana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5184576" cy="3084823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499992" y="620688"/>
            <a:ext cx="4320480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Nádherná příroda kanadských národních parků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43808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512" y="188640"/>
            <a:ext cx="432048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Obyvatelstvo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195736" y="1124744"/>
            <a:ext cx="6696744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33 miliónů - malá hustota zalidnění</a:t>
            </a:r>
          </a:p>
          <a:p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                - sever a hory téměř neosídleny</a:t>
            </a:r>
          </a:p>
          <a:p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                - většina obyvatel žije při hranici </a:t>
            </a:r>
          </a:p>
          <a:p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                   s USA a na JV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195736" y="2996952"/>
            <a:ext cx="6733256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Složení obyvatel – velmi pestré</a:t>
            </a:r>
          </a:p>
          <a:p>
            <a:r>
              <a:rPr lang="cs-CZ" sz="2400" dirty="0" smtClean="0">
                <a:latin typeface="Comic Sans MS" pitchFamily="66" charset="0"/>
              </a:rPr>
              <a:t>	- Původní – Indiáni a </a:t>
            </a:r>
            <a:r>
              <a:rPr lang="cs-CZ" sz="2400" dirty="0" err="1" smtClean="0">
                <a:latin typeface="Comic Sans MS" pitchFamily="66" charset="0"/>
              </a:rPr>
              <a:t>Inuité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	- Kolonizováno – Angličané, Francouzi</a:t>
            </a:r>
          </a:p>
          <a:p>
            <a:r>
              <a:rPr lang="cs-CZ" sz="2400" dirty="0" smtClean="0">
                <a:latin typeface="Comic Sans MS" pitchFamily="66" charset="0"/>
              </a:rPr>
              <a:t>	- Přistěhovalci z celého světa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475656" y="5157192"/>
            <a:ext cx="748883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Státní zřízení: federace, parlamentní demokracie</a:t>
            </a:r>
          </a:p>
          <a:p>
            <a:r>
              <a:rPr lang="cs-CZ" sz="2400" dirty="0" smtClean="0">
                <a:latin typeface="Comic Sans MS" pitchFamily="66" charset="0"/>
              </a:rPr>
              <a:t>Formální hlava státu – britská královna</a:t>
            </a:r>
          </a:p>
          <a:p>
            <a:r>
              <a:rPr lang="cs-CZ" sz="2400" dirty="0" smtClean="0">
                <a:latin typeface="Comic Sans MS" pitchFamily="66" charset="0"/>
              </a:rPr>
              <a:t>Zastupuje ji generální guvernér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815</Words>
  <Application>Microsoft Office PowerPoint</Application>
  <PresentationFormat>Předvádění na obrazovce (4:3)</PresentationFormat>
  <Paragraphs>186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20</cp:revision>
  <dcterms:created xsi:type="dcterms:W3CDTF">2013-12-26T12:07:50Z</dcterms:created>
  <dcterms:modified xsi:type="dcterms:W3CDTF">2014-01-05T15:56:35Z</dcterms:modified>
</cp:coreProperties>
</file>