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9" r:id="rId2"/>
    <p:sldId id="280" r:id="rId3"/>
    <p:sldId id="259" r:id="rId4"/>
    <p:sldId id="260" r:id="rId5"/>
    <p:sldId id="261" r:id="rId6"/>
    <p:sldId id="263" r:id="rId7"/>
    <p:sldId id="265" r:id="rId8"/>
    <p:sldId id="271" r:id="rId9"/>
    <p:sldId id="272" r:id="rId10"/>
    <p:sldId id="267" r:id="rId11"/>
    <p:sldId id="266" r:id="rId12"/>
    <p:sldId id="268" r:id="rId13"/>
    <p:sldId id="273" r:id="rId14"/>
    <p:sldId id="286" r:id="rId15"/>
    <p:sldId id="270" r:id="rId16"/>
    <p:sldId id="274" r:id="rId17"/>
    <p:sldId id="275" r:id="rId18"/>
    <p:sldId id="285" r:id="rId19"/>
    <p:sldId id="276" r:id="rId20"/>
    <p:sldId id="277" r:id="rId21"/>
    <p:sldId id="283" r:id="rId22"/>
    <p:sldId id="284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96" r:id="rId31"/>
    <p:sldId id="297" r:id="rId32"/>
    <p:sldId id="298" r:id="rId33"/>
    <p:sldId id="281" r:id="rId34"/>
    <p:sldId id="282" r:id="rId35"/>
    <p:sldId id="299" r:id="rId36"/>
    <p:sldId id="300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7688C-F12F-4E3E-90F3-3011579267A5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26A4-FFF3-463E-A064-4D3B898B7D1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B67F-8CD4-4C83-9E7D-73542E70A61C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97EFE-F9A3-4E3A-ADCC-C3C5477B2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0/01/Uluru%2C_helicopter_view%2C_croped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7/76/Emu_Side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a/a1/Sydney_Opera_House_Night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2/Sydney_tower_sunset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1/1a/Melbourne_skyline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0/00/Melbourne_Business_Center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1/11/Melbourne_Skyline_and_Princes_Bridge_-_Dec_2008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pload.wikimedia.org/wikipedia/commons/9/9e/Old_parliament_and_war_memorial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0/0b/Shine_dome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e/ed/Australia_satellite_plane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9\Desktop\DUMY 2\mapy oceány, austrálie\oceánie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48680"/>
            <a:ext cx="4391433" cy="609329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156176" y="5517232"/>
            <a:ext cx="27718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Tasmánie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355976" y="2276872"/>
            <a:ext cx="27718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Nová Guinea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83568" y="5733256"/>
            <a:ext cx="4104456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Velký australský záliv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83568" y="3068960"/>
            <a:ext cx="277180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latin typeface="Comic Sans MS" pitchFamily="66" charset="0"/>
              </a:rPr>
              <a:t>Carpentarský</a:t>
            </a:r>
            <a:endParaRPr lang="cs-CZ" sz="2800" b="1" dirty="0" smtClean="0">
              <a:latin typeface="Comic Sans MS" pitchFamily="66" charset="0"/>
            </a:endParaRP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záliv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372200" y="3140968"/>
            <a:ext cx="277180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Velká útesová bariéra</a:t>
            </a:r>
            <a:endParaRPr lang="cs-CZ" sz="2800" b="1" dirty="0">
              <a:latin typeface="Comic Sans MS" pitchFamily="66" charset="0"/>
            </a:endParaRPr>
          </a:p>
        </p:txBody>
      </p:sp>
      <p:cxnSp>
        <p:nvCxnSpPr>
          <p:cNvPr id="9" name="Přímá spojovací šipka 8"/>
          <p:cNvCxnSpPr>
            <a:stCxn id="4" idx="2"/>
          </p:cNvCxnSpPr>
          <p:nvPr/>
        </p:nvCxnSpPr>
        <p:spPr>
          <a:xfrm flipH="1">
            <a:off x="5076056" y="2996952"/>
            <a:ext cx="66582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6" idx="3"/>
          </p:cNvCxnSpPr>
          <p:nvPr/>
        </p:nvCxnSpPr>
        <p:spPr>
          <a:xfrm>
            <a:off x="3455368" y="3573016"/>
            <a:ext cx="13326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5" idx="0"/>
          </p:cNvCxnSpPr>
          <p:nvPr/>
        </p:nvCxnSpPr>
        <p:spPr>
          <a:xfrm flipV="1">
            <a:off x="2735796" y="5373216"/>
            <a:ext cx="176419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3" idx="1"/>
          </p:cNvCxnSpPr>
          <p:nvPr/>
        </p:nvCxnSpPr>
        <p:spPr>
          <a:xfrm flipH="1" flipV="1">
            <a:off x="5436096" y="5733256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7" idx="1"/>
          </p:cNvCxnSpPr>
          <p:nvPr/>
        </p:nvCxnSpPr>
        <p:spPr>
          <a:xfrm flipH="1">
            <a:off x="5364088" y="3645024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Zaoblený obdélník 17"/>
          <p:cNvSpPr/>
          <p:nvPr/>
        </p:nvSpPr>
        <p:spPr>
          <a:xfrm>
            <a:off x="2627784" y="188640"/>
            <a:ext cx="4752528" cy="980728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Členitost Austrálie</a:t>
            </a:r>
            <a:endParaRPr lang="cs-CZ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51520" y="1052736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Povrch: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987824" y="980728"/>
            <a:ext cx="576064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Nížiny, roviny pánve</a:t>
            </a:r>
          </a:p>
          <a:p>
            <a:r>
              <a:rPr lang="cs-CZ" sz="2400" dirty="0" smtClean="0">
                <a:latin typeface="Comic Sans MS" pitchFamily="66" charset="0"/>
              </a:rPr>
              <a:t>Pohoří: Velké předělové pohoří – na V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    Australské Alpy – na J</a:t>
            </a: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2708920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Podnebí: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059832" y="2636912"/>
            <a:ext cx="5688632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Nejsušší kontinent</a:t>
            </a:r>
          </a:p>
          <a:p>
            <a:r>
              <a:rPr lang="cs-CZ" sz="2400" dirty="0" smtClean="0">
                <a:latin typeface="Comic Sans MS" pitchFamily="66" charset="0"/>
              </a:rPr>
              <a:t>Většina – tropické suché podnebí</a:t>
            </a:r>
          </a:p>
          <a:p>
            <a:r>
              <a:rPr lang="cs-CZ" sz="2400" dirty="0" smtClean="0">
                <a:latin typeface="Comic Sans MS" pitchFamily="66" charset="0"/>
              </a:rPr>
              <a:t>Srážky na V – tropické vlhké (málo)</a:t>
            </a:r>
          </a:p>
          <a:p>
            <a:r>
              <a:rPr lang="cs-CZ" sz="2400" dirty="0" smtClean="0">
                <a:latin typeface="Comic Sans MS" pitchFamily="66" charset="0"/>
              </a:rPr>
              <a:t>Jih – subtropické podnebí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5536" y="4725144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Vodstvo: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987824" y="4725144"/>
            <a:ext cx="5832648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Řeky na V a JV – Murray, </a:t>
            </a:r>
            <a:r>
              <a:rPr lang="cs-CZ" sz="2400" dirty="0" err="1" smtClean="0">
                <a:latin typeface="Comic Sans MS" pitchFamily="66" charset="0"/>
              </a:rPr>
              <a:t>Darling</a:t>
            </a:r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Vnitrozemí bezodtoké</a:t>
            </a:r>
          </a:p>
          <a:p>
            <a:r>
              <a:rPr lang="cs-CZ" sz="2400" dirty="0" smtClean="0">
                <a:latin typeface="Comic Sans MS" pitchFamily="66" charset="0"/>
              </a:rPr>
              <a:t>Na J </a:t>
            </a:r>
            <a:r>
              <a:rPr lang="cs-CZ" sz="2400" dirty="0" err="1" smtClean="0">
                <a:latin typeface="Comic Sans MS" pitchFamily="66" charset="0"/>
              </a:rPr>
              <a:t>Eyreovo</a:t>
            </a:r>
            <a:r>
              <a:rPr lang="cs-CZ" sz="2400" dirty="0" smtClean="0">
                <a:latin typeface="Comic Sans MS" pitchFamily="66" charset="0"/>
              </a:rPr>
              <a:t> jezero, vysychá</a:t>
            </a:r>
          </a:p>
          <a:p>
            <a:r>
              <a:rPr lang="cs-CZ" sz="2400" dirty="0" smtClean="0">
                <a:latin typeface="Comic Sans MS" pitchFamily="66" charset="0"/>
              </a:rPr>
              <a:t>Artéské studny – podzemní zásoby vod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C9\Desktop\DUMY 2\mapy oceány, austrálie\oceánie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1296"/>
            <a:ext cx="4747284" cy="6336704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763688" y="188640"/>
            <a:ext cx="6192688" cy="936104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Povrch a vodstvo Austrálie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796136" y="5517232"/>
            <a:ext cx="3131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Australské Alpy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932040" y="2996952"/>
            <a:ext cx="4427984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Velké předělové pohoří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012160" y="4365104"/>
            <a:ext cx="2160240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Murray </a:t>
            </a:r>
            <a:r>
              <a:rPr lang="cs-CZ" sz="2800" b="1" dirty="0" err="1" smtClean="0">
                <a:latin typeface="Comic Sans MS" pitchFamily="66" charset="0"/>
              </a:rPr>
              <a:t>Darling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03648" y="3789040"/>
            <a:ext cx="2160240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latin typeface="Comic Sans MS" pitchFamily="66" charset="0"/>
              </a:rPr>
              <a:t>Eyreovo</a:t>
            </a:r>
            <a:r>
              <a:rPr lang="cs-CZ" sz="2800" b="1" dirty="0" smtClean="0">
                <a:latin typeface="Comic Sans MS" pitchFamily="66" charset="0"/>
              </a:rPr>
              <a:t> jezero</a:t>
            </a:r>
            <a:endParaRPr lang="cs-CZ" sz="2800" b="1" dirty="0">
              <a:latin typeface="Comic Sans MS" pitchFamily="66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635896" y="4293096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6" idx="1"/>
          </p:cNvCxnSpPr>
          <p:nvPr/>
        </p:nvCxnSpPr>
        <p:spPr>
          <a:xfrm flipH="1">
            <a:off x="5148064" y="4833156"/>
            <a:ext cx="864096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5292080" y="3717032"/>
            <a:ext cx="192596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4" idx="1"/>
          </p:cNvCxnSpPr>
          <p:nvPr/>
        </p:nvCxnSpPr>
        <p:spPr>
          <a:xfrm flipH="1" flipV="1">
            <a:off x="5220072" y="5661248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C9\Desktop\Bára foto\Austrálie\Tři sestry - Modré hory u Syd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092280" cy="531921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652120" y="260648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Modré hory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Tři sestry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Uluru, helicopter view, cro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7915382" cy="518457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3779912" y="0"/>
            <a:ext cx="5364088" cy="17728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latin typeface="Comic Sans MS" pitchFamily="66" charset="0"/>
              </a:rPr>
              <a:t>Uluru</a:t>
            </a:r>
            <a:r>
              <a:rPr lang="cs-CZ" sz="2800" b="1" dirty="0" smtClean="0">
                <a:latin typeface="Comic Sans MS" pitchFamily="66" charset="0"/>
              </a:rPr>
              <a:t> - </a:t>
            </a:r>
            <a:r>
              <a:rPr lang="cs-CZ" sz="2800" b="1" dirty="0" err="1" smtClean="0">
                <a:latin typeface="Comic Sans MS" pitchFamily="66" charset="0"/>
              </a:rPr>
              <a:t>Ayersova</a:t>
            </a:r>
            <a:r>
              <a:rPr lang="cs-CZ" sz="2800" b="1" dirty="0" smtClean="0">
                <a:latin typeface="Comic Sans MS" pitchFamily="66" charset="0"/>
              </a:rPr>
              <a:t> skála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Největší skalní monolit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Obvod 10 km, výška 300 m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908720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Vegetace: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915816" y="980728"/>
            <a:ext cx="5976664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Pouště a polopouště – vnitrozemí (70%)</a:t>
            </a:r>
          </a:p>
          <a:p>
            <a:r>
              <a:rPr lang="cs-CZ" sz="2400" dirty="0" smtClean="0">
                <a:latin typeface="Comic Sans MS" pitchFamily="66" charset="0"/>
              </a:rPr>
              <a:t>Savany s křovinami a stromy = buš</a:t>
            </a:r>
          </a:p>
          <a:p>
            <a:r>
              <a:rPr lang="cs-CZ" sz="2400" dirty="0" smtClean="0">
                <a:latin typeface="Comic Sans MS" pitchFamily="66" charset="0"/>
              </a:rPr>
              <a:t>Tropické deštné pralesy – S pobřeží</a:t>
            </a:r>
          </a:p>
          <a:p>
            <a:r>
              <a:rPr lang="cs-CZ" sz="2400" dirty="0" smtClean="0">
                <a:latin typeface="Comic Sans MS" pitchFamily="66" charset="0"/>
              </a:rPr>
              <a:t>Subtropická vegetace - jih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51520" y="3789040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Zvířata: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771800" y="3717032"/>
            <a:ext cx="5832648" cy="26642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Endemické druhy</a:t>
            </a:r>
          </a:p>
          <a:p>
            <a:r>
              <a:rPr lang="cs-CZ" sz="2400" dirty="0" smtClean="0">
                <a:latin typeface="Comic Sans MS" pitchFamily="66" charset="0"/>
              </a:rPr>
              <a:t>Klokani, koaly</a:t>
            </a:r>
          </a:p>
          <a:p>
            <a:r>
              <a:rPr lang="cs-CZ" sz="2400" dirty="0" smtClean="0">
                <a:latin typeface="Comic Sans MS" pitchFamily="66" charset="0"/>
              </a:rPr>
              <a:t>Pes dingo – zdivočelý pes domácí</a:t>
            </a:r>
          </a:p>
          <a:p>
            <a:r>
              <a:rPr lang="cs-CZ" sz="2400" dirty="0" smtClean="0">
                <a:latin typeface="Comic Sans MS" pitchFamily="66" charset="0"/>
              </a:rPr>
              <a:t>Vejcorodí savci – ptakopysk, ježura</a:t>
            </a:r>
          </a:p>
          <a:p>
            <a:r>
              <a:rPr lang="cs-CZ" sz="2400" dirty="0" smtClean="0">
                <a:latin typeface="Comic Sans MS" pitchFamily="66" charset="0"/>
              </a:rPr>
              <a:t>Jedovatí hadi, ještěři, varani, krokodýli, pštros emu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PC9\Desktop\Bára foto\Austrálie\Klokani - na pastvině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896544" cy="3672408"/>
          </a:xfrm>
          <a:prstGeom prst="rect">
            <a:avLst/>
          </a:prstGeom>
          <a:noFill/>
        </p:spPr>
      </p:pic>
      <p:pic>
        <p:nvPicPr>
          <p:cNvPr id="24580" name="Picture 4" descr="C:\Users\PC9\Desktop\Bára foto\Austrálie\Klokani se per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4992555" cy="3744416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67544" y="260648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klokani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C9\Desktop\Bára foto\Austrálie\Val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17340"/>
            <a:ext cx="7920880" cy="594066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508104" y="0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klokani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Emu S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5667375" cy="57150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508104" y="0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Pštros EMU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452320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C9\Desktop\Bára foto\Austrálie\Sealion na pláž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440" y="0"/>
            <a:ext cx="5040560" cy="3780420"/>
          </a:xfrm>
          <a:prstGeom prst="rect">
            <a:avLst/>
          </a:prstGeom>
          <a:noFill/>
        </p:spPr>
      </p:pic>
      <p:pic>
        <p:nvPicPr>
          <p:cNvPr id="26627" name="Picture 3" descr="C:\Users\PC9\Desktop\Bára foto\Austrálie\Klokaní ostrov - sea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499992" cy="3374994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7544" y="260648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tuleni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Austrálie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VY_32_INOVACE_40.20.HAJ.ZE.7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22.03. 2014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C9\Desktop\Bára foto\Austrálie\Koala v přírodě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27934" cy="5637245"/>
          </a:xfrm>
          <a:prstGeom prst="rect">
            <a:avLst/>
          </a:prstGeom>
          <a:noFill/>
        </p:spPr>
      </p:pic>
      <p:pic>
        <p:nvPicPr>
          <p:cNvPr id="27651" name="Picture 3" descr="C:\Users\PC9\AppData\Local\Microsoft\Windows\Temporary Internet Files\Content.IE5\75HF3VL2\MP9004022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538350" cy="302433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436096" y="620688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koala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95536" y="188640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Obyvatelstvo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528" y="1052736"/>
            <a:ext cx="8136904" cy="2520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Původní obyvatelé – </a:t>
            </a:r>
            <a:r>
              <a:rPr lang="cs-CZ" sz="2400" dirty="0" err="1" smtClean="0">
                <a:latin typeface="Comic Sans MS" pitchFamily="66" charset="0"/>
              </a:rPr>
              <a:t>Aboriginci</a:t>
            </a:r>
            <a:r>
              <a:rPr lang="cs-CZ" sz="2400" dirty="0" smtClean="0">
                <a:latin typeface="Comic Sans MS" pitchFamily="66" charset="0"/>
              </a:rPr>
              <a:t> (</a:t>
            </a:r>
            <a:r>
              <a:rPr lang="cs-CZ" sz="2400" dirty="0" err="1" smtClean="0">
                <a:latin typeface="Comic Sans MS" pitchFamily="66" charset="0"/>
              </a:rPr>
              <a:t>Australci</a:t>
            </a:r>
            <a:r>
              <a:rPr lang="cs-CZ" sz="2400" dirty="0" smtClean="0">
                <a:latin typeface="Comic Sans MS" pitchFamily="66" charset="0"/>
              </a:rPr>
              <a:t>)</a:t>
            </a:r>
          </a:p>
          <a:p>
            <a:r>
              <a:rPr lang="cs-CZ" sz="2400" dirty="0" smtClean="0">
                <a:latin typeface="Comic Sans MS" pitchFamily="66" charset="0"/>
              </a:rPr>
              <a:t>rok 1770 - objevení Austrálie </a:t>
            </a:r>
            <a:r>
              <a:rPr lang="cs-CZ" sz="2400" dirty="0" err="1" smtClean="0">
                <a:solidFill>
                  <a:schemeClr val="tx1"/>
                </a:solidFill>
                <a:latin typeface="Comic Sans MS" pitchFamily="66" charset="0"/>
              </a:rPr>
              <a:t>James</a:t>
            </a: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omic Sans MS" pitchFamily="66" charset="0"/>
              </a:rPr>
              <a:t>Cook</a:t>
            </a:r>
            <a:endParaRPr lang="cs-CZ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     - území se stává britskou kolonií</a:t>
            </a:r>
          </a:p>
          <a:p>
            <a:r>
              <a:rPr lang="cs-CZ" sz="2400" dirty="0" smtClean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     - </a:t>
            </a: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trestanecké osady </a:t>
            </a:r>
            <a:r>
              <a:rPr lang="cs-CZ" sz="2400" dirty="0" smtClean="0">
                <a:latin typeface="Comic Sans MS" pitchFamily="66" charset="0"/>
              </a:rPr>
              <a:t>(vězni z Británie)</a:t>
            </a:r>
          </a:p>
          <a:p>
            <a:r>
              <a:rPr lang="cs-CZ" sz="2400" dirty="0" smtClean="0">
                <a:latin typeface="Comic Sans MS" pitchFamily="66" charset="0"/>
              </a:rPr>
              <a:t>19. </a:t>
            </a:r>
            <a:r>
              <a:rPr lang="cs-CZ" sz="2400" dirty="0" smtClean="0">
                <a:latin typeface="Comic Sans MS" pitchFamily="66" charset="0"/>
              </a:rPr>
              <a:t>s</a:t>
            </a:r>
            <a:r>
              <a:rPr lang="cs-CZ" sz="2400" dirty="0" smtClean="0">
                <a:latin typeface="Comic Sans MS" pitchFamily="66" charset="0"/>
              </a:rPr>
              <a:t>toletí – objevení zlata = příliv přistěhovalců po 1. a 2. světové válce – další </a:t>
            </a: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vlna přistěhovalců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5536" y="3717032"/>
            <a:ext cx="8064896" cy="31409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Dnes:</a:t>
            </a:r>
          </a:p>
          <a:p>
            <a:r>
              <a:rPr lang="cs-CZ" sz="2400" dirty="0" smtClean="0">
                <a:latin typeface="Comic Sans MS" pitchFamily="66" charset="0"/>
              </a:rPr>
              <a:t>počet obyvatel 20 mil., nejméně zalidněný kontinent</a:t>
            </a:r>
          </a:p>
          <a:p>
            <a:r>
              <a:rPr lang="cs-CZ" sz="2400" dirty="0" smtClean="0">
                <a:latin typeface="Comic Sans MS" pitchFamily="66" charset="0"/>
              </a:rPr>
              <a:t>Většina běloši, potomci Evropanů, směs národů</a:t>
            </a:r>
          </a:p>
          <a:p>
            <a:r>
              <a:rPr lang="cs-CZ" sz="2400" dirty="0" err="1" smtClean="0">
                <a:latin typeface="Comic Sans MS" pitchFamily="66" charset="0"/>
              </a:rPr>
              <a:t>Aboriginci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smtClean="0">
                <a:latin typeface="Comic Sans MS" pitchFamily="66" charset="0"/>
              </a:rPr>
              <a:t>a jejich potomci </a:t>
            </a:r>
            <a:r>
              <a:rPr lang="cs-CZ" sz="2400" dirty="0" smtClean="0">
                <a:latin typeface="Comic Sans MS" pitchFamily="66" charset="0"/>
              </a:rPr>
              <a:t>jen 2%</a:t>
            </a:r>
          </a:p>
          <a:p>
            <a:r>
              <a:rPr lang="cs-CZ" sz="2400" dirty="0" smtClean="0">
                <a:latin typeface="Comic Sans MS" pitchFamily="66" charset="0"/>
              </a:rPr>
              <a:t>Nerovnoměrné rozmístění – nejvíce na V a JV pobřeží</a:t>
            </a:r>
          </a:p>
          <a:p>
            <a:r>
              <a:rPr lang="cs-CZ" sz="2400" dirty="0" smtClean="0">
                <a:latin typeface="Comic Sans MS" pitchFamily="66" charset="0"/>
              </a:rPr>
              <a:t>Vysoká životní úroveň, úřední jazyk angličtina</a:t>
            </a:r>
          </a:p>
          <a:p>
            <a:r>
              <a:rPr lang="cs-CZ" sz="2400" dirty="0" smtClean="0">
                <a:latin typeface="Comic Sans MS" pitchFamily="66" charset="0"/>
              </a:rPr>
              <a:t>Člen Britského společenství národů </a:t>
            </a:r>
          </a:p>
          <a:p>
            <a:r>
              <a:rPr lang="cs-CZ" sz="2400" dirty="0" smtClean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	(hlava státu britská královna)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Desktop\Bára foto\Austrálie\Domorod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992555" cy="3744416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archive/a/a2/20090909074203%21Aboriginal_song_and_dance.jpg?uselang=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600400" cy="467715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467544" y="260648"/>
            <a:ext cx="4320480" cy="1512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latin typeface="Comic Sans MS" pitchFamily="66" charset="0"/>
              </a:rPr>
              <a:t>Aboriginci</a:t>
            </a:r>
            <a:endParaRPr lang="cs-CZ" sz="2800" b="1" dirty="0" smtClean="0">
              <a:latin typeface="Comic Sans MS" pitchFamily="66" charset="0"/>
            </a:endParaRP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Potomci původního obyvatelstva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028384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aoblený obdélník 24"/>
          <p:cNvSpPr/>
          <p:nvPr/>
        </p:nvSpPr>
        <p:spPr>
          <a:xfrm>
            <a:off x="251520" y="1844824"/>
            <a:ext cx="201622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Nerostné </a:t>
            </a:r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bohatství</a:t>
            </a:r>
            <a:r>
              <a:rPr lang="cs-CZ" sz="2400" dirty="0" smtClean="0">
                <a:latin typeface="Comic Sans MS" pitchFamily="66" charset="0"/>
              </a:rPr>
              <a:t>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2987824" y="1772816"/>
            <a:ext cx="540060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Velké –ropa, železná ruda, černé uhlí,barevné a drahé kovy, diamanty</a:t>
            </a:r>
            <a:endParaRPr lang="cs-CZ" sz="2400" dirty="0" smtClean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2915816" y="3068960"/>
            <a:ext cx="5472608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Vyspělý, všechny druhy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soustředěn na JV země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827584" y="260648"/>
            <a:ext cx="7200800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Hospodářství: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Vyspělý průmyslově zemědělský stát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323528" y="2996952"/>
            <a:ext cx="194421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Průmysl: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251520" y="4221088"/>
            <a:ext cx="223224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Zemědělství: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2915816" y="4149080"/>
            <a:ext cx="5472608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Málo orné půdy, zavlažování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Pšenice, cukrová třtina, ovoce, víno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2699792" y="5373216"/>
            <a:ext cx="576064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Polovina území pastviny – </a:t>
            </a: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chov ovcí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(nejvíce ovcí a produkce vlny na světě)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95536" y="188640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D</a:t>
            </a:r>
            <a:r>
              <a:rPr lang="cs-CZ" sz="2400" dirty="0" smtClean="0">
                <a:latin typeface="Comic Sans MS" pitchFamily="66" charset="0"/>
              </a:rPr>
              <a:t>oprava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9552" y="1196752"/>
            <a:ext cx="813690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Obrovské vzdálenosti – letecká doprava (vnitrozemí)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Transkontinentální železnice i dálnice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39552" y="2492896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Města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131840" y="2564904"/>
            <a:ext cx="43204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město: </a:t>
            </a:r>
            <a:r>
              <a:rPr lang="cs-CZ" sz="2400" dirty="0" err="1" smtClean="0">
                <a:latin typeface="Comic Sans MS" pitchFamily="66" charset="0"/>
              </a:rPr>
              <a:t>Canberra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03848" y="3717032"/>
            <a:ext cx="5328592" cy="18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největší města: Sydney</a:t>
            </a:r>
          </a:p>
          <a:p>
            <a:r>
              <a:rPr lang="cs-CZ" sz="2400" dirty="0" smtClean="0">
                <a:latin typeface="Comic Sans MS" pitchFamily="66" charset="0"/>
              </a:rPr>
              <a:t>		     Melbourne</a:t>
            </a:r>
          </a:p>
          <a:p>
            <a:r>
              <a:rPr lang="cs-CZ" sz="2400" dirty="0" smtClean="0">
                <a:latin typeface="Comic Sans MS" pitchFamily="66" charset="0"/>
              </a:rPr>
              <a:t>		     Brisbane</a:t>
            </a:r>
          </a:p>
          <a:p>
            <a:r>
              <a:rPr lang="cs-CZ" sz="2400" dirty="0" smtClean="0">
                <a:latin typeface="Comic Sans MS" pitchFamily="66" charset="0"/>
              </a:rPr>
              <a:t>		     Perth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C9\Desktop\Bára foto\Austrálie\Harbour brigde - ohňostr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573016" cy="3429762"/>
          </a:xfrm>
          <a:prstGeom prst="rect">
            <a:avLst/>
          </a:prstGeom>
          <a:noFill/>
        </p:spPr>
      </p:pic>
      <p:pic>
        <p:nvPicPr>
          <p:cNvPr id="3" name="Picture 2" descr="C:\Users\PC9\AppData\Local\Microsoft\Windows\Temporary Internet Files\Content.IE5\YFJ3L69A\MP9004483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5328592" cy="3552394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436096" y="620688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Sydney</a:t>
            </a:r>
          </a:p>
          <a:p>
            <a:pPr algn="ctr"/>
            <a:r>
              <a:rPr lang="cs-CZ" sz="2800" b="1" dirty="0" err="1" smtClean="0">
                <a:latin typeface="Comic Sans MS" pitchFamily="66" charset="0"/>
              </a:rPr>
              <a:t>Harbour</a:t>
            </a:r>
            <a:r>
              <a:rPr lang="cs-CZ" sz="2800" b="1" dirty="0" smtClean="0">
                <a:latin typeface="Comic Sans MS" pitchFamily="66" charset="0"/>
              </a:rPr>
              <a:t> </a:t>
            </a:r>
            <a:r>
              <a:rPr lang="cs-CZ" sz="2800" b="1" dirty="0" err="1" smtClean="0">
                <a:latin typeface="Comic Sans MS" pitchFamily="66" charset="0"/>
              </a:rPr>
              <a:t>bridge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File:Sydney Opera House N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7620000" cy="504825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8028384" y="587727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6]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580112" y="188640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Sydney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Budova Opery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PC9\Desktop\Bára foto\Austrálie\Sydney tower - rozhle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482498" cy="5976664"/>
          </a:xfrm>
          <a:prstGeom prst="rect">
            <a:avLst/>
          </a:prstGeom>
          <a:noFill/>
        </p:spPr>
      </p:pic>
      <p:pic>
        <p:nvPicPr>
          <p:cNvPr id="48132" name="Picture 4" descr="File:Sydney tower suns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9510" y="476672"/>
            <a:ext cx="3142986" cy="597666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8028384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7]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563888" y="0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Sydney </a:t>
            </a:r>
            <a:r>
              <a:rPr lang="cs-CZ" sz="2800" b="1" dirty="0" err="1" smtClean="0">
                <a:latin typeface="Comic Sans MS" pitchFamily="66" charset="0"/>
              </a:rPr>
              <a:t>tower</a:t>
            </a:r>
            <a:endParaRPr lang="cs-CZ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le:Melbourne sky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8125534" cy="482453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884368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8]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3275856" y="260648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Melbourne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le:Melbourne Business Cen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7620000" cy="570547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8100392" y="522920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9]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355976" y="188640"/>
            <a:ext cx="396044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Melbourne 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obchodní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475656" y="260648"/>
            <a:ext cx="6408712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AUSTRÁLIE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56240" cy="41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ile:Melbourne Skyline and Princes Bridge - Dec 20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620000" cy="507682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884368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10]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860032" y="188640"/>
            <a:ext cx="3456384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Melbourne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Old parliament and war memori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620000" cy="49244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740352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11]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5580112" y="188640"/>
            <a:ext cx="3240360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latin typeface="Comic Sans MS" pitchFamily="66" charset="0"/>
              </a:rPr>
              <a:t>Canberra</a:t>
            </a:r>
            <a:endParaRPr lang="cs-CZ" sz="2800" b="1" dirty="0" smtClean="0">
              <a:latin typeface="Comic Sans MS" pitchFamily="66" charset="0"/>
            </a:endParaRP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Starý parlament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ile:Shine do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7620000" cy="315277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812360" y="616530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12]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915816" y="332656"/>
            <a:ext cx="5616624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latin typeface="Comic Sans MS" pitchFamily="66" charset="0"/>
              </a:rPr>
              <a:t>Canberra</a:t>
            </a:r>
            <a:endParaRPr lang="cs-CZ" sz="2800" b="1" dirty="0" smtClean="0">
              <a:latin typeface="Comic Sans MS" pitchFamily="66" charset="0"/>
            </a:endParaRP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Moderní vědecké centrum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Zeměpis – Asie, Austrálie a Oceánie, Antarktida, 2. díl pro 7. ročník ZŠ nebo sekundy víceletých gymnázií. Brno: Nová škola, s.r.o. 2012. 72 s. IBSN 978-80-7289-147-4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5, 10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Austrálie a Oceánie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34076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WWW:&lt;http://upload.wikimedia.org/wikipedia/commons/b/b9/Flag_of_Australia.svg?uselang=cs&gt;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49289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WWW:&lt;http://commons.wikimedia.org/wiki/File:Australia_satellite_plane.jpg?uselang=cs&gt;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8610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http://commons.wikimedia.org/wiki/File:Uluru,_helicopter_view,_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croped.jpg?uselang=cs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31032" y="522920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commons.wikimedia.org/wiki/File:Emu_Side.JPG?uselang=cs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upload.wikimedia.org/wikipedia/commons/archive/a/a2/20090909074203%21Aboriginal_song_and_dance.jpg?uselang=cs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4847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commons.wikimedia.org/wiki/File:Sydney_Opera_House_Night.jpg?uselang=cs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27809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commons.wikimedia.org/wiki/File:Sydney_tower_sunset.jpg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37170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commons.wikimedia.org/wiki/File:Melbourne_skyline.jpg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501317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commons.wikimedia.org/wiki/File:Melbourne_Business_Center.jpg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30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http://commons.wikimedia.org/wiki/File:Melbourne_Skyline_and_Princes_Bridge_-_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Dec_2008.jpg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4847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31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commons.wikimedia.org/wiki/File:Old_parliament_and_war_memorial.jpg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27809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32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2014-03-22].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commons.wikimedia.org/wiki/File:Shine_dome.jpg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Australia satellite pl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6943725" cy="57150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971600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C:\Users\PC9\Desktop\DUMY 2\mapy oceány, austrálie\oceánie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547121" cy="6309320"/>
          </a:xfrm>
          <a:prstGeom prst="rect">
            <a:avLst/>
          </a:prstGeom>
          <a:noFill/>
        </p:spPr>
      </p:pic>
      <p:sp>
        <p:nvSpPr>
          <p:cNvPr id="11" name="Zaoblený obdélník 10"/>
          <p:cNvSpPr/>
          <p:nvPr/>
        </p:nvSpPr>
        <p:spPr>
          <a:xfrm>
            <a:off x="2339752" y="188640"/>
            <a:ext cx="4752528" cy="980728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Poloha Austrálie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876256" y="1484784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Tichý oceán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0" y="5877272"/>
            <a:ext cx="2627784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Indický oceán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95536" y="1124744"/>
            <a:ext cx="180020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Asie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876256" y="3501008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Melanésie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67544" y="2924944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Mikronésie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623720" y="5949280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Nový Zéland</a:t>
            </a:r>
            <a:endParaRPr lang="cs-CZ" sz="2800" b="1" dirty="0">
              <a:latin typeface="Comic Sans MS" pitchFamily="66" charset="0"/>
            </a:endParaRPr>
          </a:p>
        </p:txBody>
      </p:sp>
      <p:cxnSp>
        <p:nvCxnSpPr>
          <p:cNvPr id="19" name="Přímá spojovací šipka 18"/>
          <p:cNvCxnSpPr>
            <a:stCxn id="13" idx="0"/>
          </p:cNvCxnSpPr>
          <p:nvPr/>
        </p:nvCxnSpPr>
        <p:spPr>
          <a:xfrm flipV="1">
            <a:off x="1313892" y="5589240"/>
            <a:ext cx="152991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 flipV="1">
            <a:off x="5220072" y="1556792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12" idx="1"/>
          </p:cNvCxnSpPr>
          <p:nvPr/>
        </p:nvCxnSpPr>
        <p:spPr>
          <a:xfrm flipH="1">
            <a:off x="6228184" y="1844824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14" idx="3"/>
          </p:cNvCxnSpPr>
          <p:nvPr/>
        </p:nvCxnSpPr>
        <p:spPr>
          <a:xfrm>
            <a:off x="2195736" y="148478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16" idx="3"/>
          </p:cNvCxnSpPr>
          <p:nvPr/>
        </p:nvCxnSpPr>
        <p:spPr>
          <a:xfrm flipV="1">
            <a:off x="2987824" y="249289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5" idx="1"/>
          </p:cNvCxnSpPr>
          <p:nvPr/>
        </p:nvCxnSpPr>
        <p:spPr>
          <a:xfrm flipH="1" flipV="1">
            <a:off x="5652120" y="3429000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17" idx="1"/>
          </p:cNvCxnSpPr>
          <p:nvPr/>
        </p:nvCxnSpPr>
        <p:spPr>
          <a:xfrm flipH="1" flipV="1">
            <a:off x="6228184" y="5976664"/>
            <a:ext cx="395536" cy="332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923928" y="2996952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20 mil.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11560" y="17728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Rozloha: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11560" y="299695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Počet obyvatel: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4365104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Úřední jazyk: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923928" y="1772816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7 682 000 km²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1907704" y="404664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Základní údaje: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995936" y="5661248"/>
            <a:ext cx="338437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latin typeface="Comic Sans MS" pitchFamily="66" charset="0"/>
              </a:rPr>
              <a:t>Canberra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83568" y="573325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995936" y="4293096"/>
            <a:ext cx="345638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Angličtina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323528" y="332656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Poloha: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987824" y="260648"/>
            <a:ext cx="5904656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Nejmenší kontinent</a:t>
            </a:r>
          </a:p>
          <a:p>
            <a:r>
              <a:rPr lang="cs-CZ" sz="2400" dirty="0" smtClean="0">
                <a:latin typeface="Comic Sans MS" pitchFamily="66" charset="0"/>
              </a:rPr>
              <a:t>Leží celý na jižní polokouli</a:t>
            </a:r>
          </a:p>
          <a:p>
            <a:r>
              <a:rPr lang="cs-CZ" sz="2400" dirty="0" err="1" smtClean="0">
                <a:latin typeface="Comic Sans MS" pitchFamily="66" charset="0"/>
              </a:rPr>
              <a:t>Terra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 err="1" smtClean="0">
                <a:latin typeface="Comic Sans MS" pitchFamily="66" charset="0"/>
              </a:rPr>
              <a:t>Australis</a:t>
            </a:r>
            <a:r>
              <a:rPr lang="cs-CZ" sz="2400" dirty="0" smtClean="0">
                <a:latin typeface="Comic Sans MS" pitchFamily="66" charset="0"/>
              </a:rPr>
              <a:t> = Jižní země</a:t>
            </a:r>
          </a:p>
          <a:p>
            <a:r>
              <a:rPr lang="cs-CZ" sz="2400" dirty="0" smtClean="0">
                <a:latin typeface="Comic Sans MS" pitchFamily="66" charset="0"/>
              </a:rPr>
              <a:t>Nejbližší kontinent Asie na SZ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87824" y="2708920"/>
            <a:ext cx="5760640" cy="3960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latin typeface="Comic Sans MS" pitchFamily="66" charset="0"/>
              </a:rPr>
              <a:t>Oceány :Tichý oceán – S, V, J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Indický oceán – na Z</a:t>
            </a:r>
          </a:p>
          <a:p>
            <a:r>
              <a:rPr lang="cs-CZ" sz="2400" dirty="0" smtClean="0">
                <a:latin typeface="Comic Sans MS" pitchFamily="66" charset="0"/>
              </a:rPr>
              <a:t>Zálivy: </a:t>
            </a:r>
            <a:r>
              <a:rPr lang="cs-CZ" sz="2400" dirty="0" err="1" smtClean="0">
                <a:latin typeface="Comic Sans MS" pitchFamily="66" charset="0"/>
              </a:rPr>
              <a:t>Carpentarský</a:t>
            </a:r>
            <a:r>
              <a:rPr lang="cs-CZ" sz="2400" dirty="0" smtClean="0">
                <a:latin typeface="Comic Sans MS" pitchFamily="66" charset="0"/>
              </a:rPr>
              <a:t> na S</a:t>
            </a:r>
          </a:p>
          <a:p>
            <a:r>
              <a:rPr lang="cs-CZ" sz="2400" dirty="0">
                <a:latin typeface="Comic Sans MS" pitchFamily="66" charset="0"/>
              </a:rPr>
              <a:t>	</a:t>
            </a:r>
            <a:r>
              <a:rPr lang="cs-CZ" sz="2400" dirty="0" smtClean="0">
                <a:latin typeface="Comic Sans MS" pitchFamily="66" charset="0"/>
              </a:rPr>
              <a:t> Velký australský na J</a:t>
            </a:r>
          </a:p>
          <a:p>
            <a:r>
              <a:rPr lang="cs-CZ" sz="2400" dirty="0" smtClean="0">
                <a:latin typeface="Comic Sans MS" pitchFamily="66" charset="0"/>
              </a:rPr>
              <a:t>Velká útesová bariéra – 2 300 km, 		podél SV pobřeží</a:t>
            </a:r>
          </a:p>
          <a:p>
            <a:r>
              <a:rPr lang="cs-CZ" sz="2400" dirty="0" smtClean="0">
                <a:latin typeface="Comic Sans MS" pitchFamily="66" charset="0"/>
              </a:rPr>
              <a:t>Ostrov: Tasmánie na J</a:t>
            </a:r>
          </a:p>
          <a:p>
            <a:r>
              <a:rPr lang="cs-CZ" sz="2400" dirty="0" smtClean="0">
                <a:latin typeface="Comic Sans MS" pitchFamily="66" charset="0"/>
              </a:rPr>
              <a:t>Poloostrov: Yorský na S</a:t>
            </a:r>
          </a:p>
          <a:p>
            <a:r>
              <a:rPr lang="cs-CZ" sz="2400" dirty="0" smtClean="0">
                <a:latin typeface="Comic Sans MS" pitchFamily="66" charset="0"/>
              </a:rPr>
              <a:t>Okrajová moře: </a:t>
            </a:r>
            <a:r>
              <a:rPr lang="cs-CZ" sz="2400" dirty="0" err="1" smtClean="0">
                <a:latin typeface="Comic Sans MS" pitchFamily="66" charset="0"/>
              </a:rPr>
              <a:t>Tasmanovo</a:t>
            </a:r>
            <a:r>
              <a:rPr lang="cs-CZ" sz="2400" dirty="0" smtClean="0">
                <a:latin typeface="Comic Sans MS" pitchFamily="66" charset="0"/>
              </a:rPr>
              <a:t>, Korálové</a:t>
            </a: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23528" y="2708920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Členitost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C9\Desktop\Bára foto\Austrálie\12. apoštol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6156684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076056" y="188640"/>
            <a:ext cx="3816424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Pobřeží Austrálie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12 apoštolů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C9\Desktop\Bára foto\Austrálie\London bridge - 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884368" cy="591327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076056" y="188640"/>
            <a:ext cx="3816424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Pobřeží Austrálie</a:t>
            </a:r>
          </a:p>
          <a:p>
            <a:pPr algn="ctr"/>
            <a:r>
              <a:rPr lang="cs-CZ" sz="2800" b="1" dirty="0" smtClean="0">
                <a:latin typeface="Comic Sans MS" pitchFamily="66" charset="0"/>
              </a:rPr>
              <a:t>Londýnský most</a:t>
            </a:r>
            <a:endParaRPr lang="cs-CZ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957</Words>
  <Application>Microsoft Office PowerPoint</Application>
  <PresentationFormat>Předvádění na obrazovce (4:3)</PresentationFormat>
  <Paragraphs>227</Paragraphs>
  <Slides>36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23</cp:revision>
  <dcterms:created xsi:type="dcterms:W3CDTF">2014-03-23T13:21:39Z</dcterms:created>
  <dcterms:modified xsi:type="dcterms:W3CDTF">2014-03-25T16:26:19Z</dcterms:modified>
</cp:coreProperties>
</file>