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71" r:id="rId4"/>
    <p:sldId id="272" r:id="rId5"/>
    <p:sldId id="256" r:id="rId6"/>
    <p:sldId id="257" r:id="rId7"/>
    <p:sldId id="262" r:id="rId8"/>
    <p:sldId id="260" r:id="rId9"/>
    <p:sldId id="261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7" r:id="rId18"/>
    <p:sldId id="278" r:id="rId19"/>
    <p:sldId id="279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78" autoAdjust="0"/>
  </p:normalViewPr>
  <p:slideViewPr>
    <p:cSldViewPr>
      <p:cViewPr varScale="1">
        <p:scale>
          <a:sx n="53" d="100"/>
          <a:sy n="53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9625A-48EC-40E7-B3E9-B164E1910724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69275-6BC4-4F7A-9EC9-0EAD05B17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52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69275-6BC4-4F7A-9EC9-0EAD05B17FE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18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69275-6BC4-4F7A-9EC9-0EAD05B17FE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56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69275-6BC4-4F7A-9EC9-0EAD05B17FE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570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5F16-04AC-404A-B8CC-9FD41C0AC752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B37E-C91F-4802-A349-BEB8F5BB0B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38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5F16-04AC-404A-B8CC-9FD41C0AC752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B37E-C91F-4802-A349-BEB8F5BB0B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21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5F16-04AC-404A-B8CC-9FD41C0AC752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B37E-C91F-4802-A349-BEB8F5BB0B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51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25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33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10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8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36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86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6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5F16-04AC-404A-B8CC-9FD41C0AC752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B37E-C91F-4802-A349-BEB8F5BB0B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929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93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51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89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44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77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08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12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38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13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9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5F16-04AC-404A-B8CC-9FD41C0AC752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B37E-C91F-4802-A349-BEB8F5BB0B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599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4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87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27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5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5F16-04AC-404A-B8CC-9FD41C0AC752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B37E-C91F-4802-A349-BEB8F5BB0B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30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5F16-04AC-404A-B8CC-9FD41C0AC752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B37E-C91F-4802-A349-BEB8F5BB0B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1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5F16-04AC-404A-B8CC-9FD41C0AC752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B37E-C91F-4802-A349-BEB8F5BB0B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50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5F16-04AC-404A-B8CC-9FD41C0AC752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B37E-C91F-4802-A349-BEB8F5BB0B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43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5F16-04AC-404A-B8CC-9FD41C0AC752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B37E-C91F-4802-A349-BEB8F5BB0B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22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5F16-04AC-404A-B8CC-9FD41C0AC752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B37E-C91F-4802-A349-BEB8F5BB0B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01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5F16-04AC-404A-B8CC-9FD41C0AC752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B37E-C91F-4802-A349-BEB8F5BB0B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79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6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9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691680" y="452482"/>
            <a:ext cx="381642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i="1" dirty="0" smtClean="0"/>
              <a:t>Architektura</a:t>
            </a:r>
            <a:endParaRPr lang="cs-CZ" sz="4000" i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628800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600" i="1" dirty="0">
                <a:solidFill>
                  <a:srgbClr val="0070C0"/>
                </a:solidFill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</a:rPr>
              <a:t> hrady a zámky byly </a:t>
            </a:r>
          </a:p>
          <a:p>
            <a:r>
              <a:rPr lang="cs-CZ" sz="3600" i="1" dirty="0">
                <a:solidFill>
                  <a:srgbClr val="0070C0"/>
                </a:solidFill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</a:rPr>
              <a:t>    přestavovány,   </a:t>
            </a:r>
          </a:p>
          <a:p>
            <a:r>
              <a:rPr lang="cs-CZ" sz="3600" i="1" dirty="0" smtClean="0">
                <a:solidFill>
                  <a:srgbClr val="0070C0"/>
                </a:solidFill>
              </a:rPr>
              <a:t>     vypadaly pohádkově, kolem se zakládaly </a:t>
            </a:r>
            <a:endParaRPr lang="cs-CZ" sz="3600" i="1" dirty="0">
              <a:solidFill>
                <a:srgbClr val="0070C0"/>
              </a:solidFill>
            </a:endParaRPr>
          </a:p>
          <a:p>
            <a:r>
              <a:rPr lang="cs-CZ" sz="3600" i="1" dirty="0">
                <a:solidFill>
                  <a:srgbClr val="0070C0"/>
                </a:solidFill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</a:rPr>
              <a:t>    parky</a:t>
            </a:r>
          </a:p>
          <a:p>
            <a:endParaRPr lang="cs-CZ" sz="3600" i="1" dirty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3600" i="1" dirty="0" smtClean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i="1" dirty="0" smtClean="0">
                <a:solidFill>
                  <a:srgbClr val="0070C0"/>
                </a:solidFill>
              </a:rPr>
              <a:t>Sochařství si libovalo ve stavbě pomníků,</a:t>
            </a:r>
          </a:p>
          <a:p>
            <a:r>
              <a:rPr lang="cs-CZ" sz="3600" i="1" dirty="0">
                <a:solidFill>
                  <a:srgbClr val="0070C0"/>
                </a:solidFill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</a:rPr>
              <a:t>    oblíbené postavy z české minulosti</a:t>
            </a:r>
          </a:p>
          <a:p>
            <a:r>
              <a:rPr lang="cs-CZ" sz="3600" i="1" dirty="0">
                <a:solidFill>
                  <a:srgbClr val="0070C0"/>
                </a:solidFill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</a:rPr>
              <a:t>    </a:t>
            </a:r>
            <a:endParaRPr lang="cs-CZ" sz="3600" i="1" dirty="0">
              <a:solidFill>
                <a:srgbClr val="0070C0"/>
              </a:solidFill>
            </a:endParaRPr>
          </a:p>
        </p:txBody>
      </p:sp>
      <p:pic>
        <p:nvPicPr>
          <p:cNvPr id="5123" name="Picture 3" descr="C:\Users\admin\AppData\Local\Microsoft\Windows\Temporary Internet Files\Content.IE5\RRAWF2WP\MC9004151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2624663" cy="21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7545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755576" y="1505959"/>
            <a:ext cx="230662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i="1" dirty="0" smtClean="0"/>
              <a:t>Josef Václav </a:t>
            </a:r>
            <a:r>
              <a:rPr lang="cs-CZ" sz="3200" i="1" dirty="0" err="1" smtClean="0"/>
              <a:t>Myslbek</a:t>
            </a:r>
            <a:endParaRPr lang="cs-CZ" sz="3200" i="1" dirty="0"/>
          </a:p>
        </p:txBody>
      </p:sp>
      <p:pic>
        <p:nvPicPr>
          <p:cNvPr id="6149" name="Picture 5" descr="http://upload.wikimedia.org/wikipedia/commons/d/da/Wenceslaus_I_Duke_of_Bohemia_equestrian_statue_in_Pragu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528392" cy="65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53005" y="6123982"/>
            <a:ext cx="88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cs-CZ" dirty="0" smtClean="0"/>
              <a:t>Obr. 4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755576" y="3238128"/>
            <a:ext cx="2232248" cy="1559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i="1" dirty="0" smtClean="0"/>
              <a:t>Socha svatého Václava</a:t>
            </a:r>
            <a:endParaRPr lang="cs-CZ" sz="32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6021288"/>
            <a:ext cx="4072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Socha sv. Václava na Václavském Náměstí </a:t>
            </a:r>
          </a:p>
          <a:p>
            <a:r>
              <a:rPr lang="cs-CZ" dirty="0"/>
              <a:t>v</a:t>
            </a:r>
            <a:r>
              <a:rPr lang="cs-CZ" dirty="0" smtClean="0"/>
              <a:t> Praze.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627784" y="452482"/>
            <a:ext cx="381642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i="1" dirty="0" smtClean="0"/>
              <a:t>Malířství</a:t>
            </a:r>
            <a:endParaRPr lang="cs-CZ" sz="4000" i="1" dirty="0"/>
          </a:p>
        </p:txBody>
      </p:sp>
      <p:sp>
        <p:nvSpPr>
          <p:cNvPr id="3" name="Obdélník 2"/>
          <p:cNvSpPr/>
          <p:nvPr/>
        </p:nvSpPr>
        <p:spPr>
          <a:xfrm>
            <a:off x="341784" y="1573684"/>
            <a:ext cx="8334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600" i="1" dirty="0" smtClean="0">
                <a:solidFill>
                  <a:srgbClr val="0070C0"/>
                </a:solidFill>
              </a:rPr>
              <a:t>  středověké bitvy a zážitky z lovů byly </a:t>
            </a:r>
          </a:p>
          <a:p>
            <a:r>
              <a:rPr lang="cs-CZ" sz="3600" i="1" dirty="0">
                <a:solidFill>
                  <a:srgbClr val="0070C0"/>
                </a:solidFill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</a:rPr>
              <a:t>    hlavními tématy obrazů </a:t>
            </a:r>
          </a:p>
          <a:p>
            <a:endParaRPr lang="cs-CZ" sz="3600" i="1" dirty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i="1" dirty="0" smtClean="0">
                <a:solidFill>
                  <a:srgbClr val="0070C0"/>
                </a:solidFill>
              </a:rPr>
              <a:t>malíři zobrazovali nádhernou domácí </a:t>
            </a:r>
          </a:p>
          <a:p>
            <a:r>
              <a:rPr lang="cs-CZ" sz="3600" i="1" dirty="0">
                <a:solidFill>
                  <a:srgbClr val="0070C0"/>
                </a:solidFill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</a:rPr>
              <a:t>     přírodu</a:t>
            </a:r>
            <a:endParaRPr lang="cs-CZ" sz="3600" i="1" dirty="0">
              <a:solidFill>
                <a:srgbClr val="0070C0"/>
              </a:solidFill>
            </a:endParaRPr>
          </a:p>
          <a:p>
            <a:r>
              <a:rPr lang="cs-CZ" sz="3600" i="1" dirty="0">
                <a:solidFill>
                  <a:srgbClr val="0070C0"/>
                </a:solidFill>
              </a:rPr>
              <a:t>    </a:t>
            </a:r>
          </a:p>
        </p:txBody>
      </p:sp>
      <p:pic>
        <p:nvPicPr>
          <p:cNvPr id="7171" name="Picture 3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3811588"/>
            <a:ext cx="2698750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9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7545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upload.wikimedia.org/wikipedia/commons/6/65/Josef_M%C3%A1nes%2C_1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142512" cy="414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755576" y="1505959"/>
            <a:ext cx="230662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i="1" dirty="0" smtClean="0"/>
              <a:t>Josef Mánes</a:t>
            </a:r>
            <a:endParaRPr lang="cs-CZ" sz="3200" i="1" dirty="0"/>
          </a:p>
        </p:txBody>
      </p:sp>
      <p:sp>
        <p:nvSpPr>
          <p:cNvPr id="5" name="Zaoblený obdélník 4"/>
          <p:cNvSpPr/>
          <p:nvPr/>
        </p:nvSpPr>
        <p:spPr>
          <a:xfrm>
            <a:off x="755576" y="3238128"/>
            <a:ext cx="2880320" cy="1559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i="1" dirty="0" smtClean="0"/>
              <a:t>Výzdoba orloje Staroměstské radnice </a:t>
            </a:r>
            <a:endParaRPr lang="cs-CZ" sz="3200" i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7380312" y="5229200"/>
            <a:ext cx="88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cs-CZ" dirty="0" smtClean="0"/>
              <a:t>Obr. 5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8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7/79/Prazsky_orloj_celkovy_poh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297592" cy="617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417231" y="6087617"/>
            <a:ext cx="88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cs-CZ" dirty="0" smtClean="0"/>
              <a:t>Obr. 6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628550"/>
            <a:ext cx="41525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 smtClean="0"/>
              <a:t>Kalendářní deska  </a:t>
            </a:r>
          </a:p>
          <a:p>
            <a:r>
              <a:rPr lang="cs-CZ" sz="3600" dirty="0" smtClean="0"/>
              <a:t>      na orloji</a:t>
            </a:r>
          </a:p>
          <a:p>
            <a:r>
              <a:rPr lang="cs-CZ" sz="3600" dirty="0" smtClean="0"/>
              <a:t>      zachycuje obrazy </a:t>
            </a:r>
          </a:p>
          <a:p>
            <a:r>
              <a:rPr lang="cs-CZ" sz="3600" dirty="0" smtClean="0"/>
              <a:t>      ze života </a:t>
            </a:r>
          </a:p>
          <a:p>
            <a:r>
              <a:rPr lang="cs-CZ" sz="3600" dirty="0"/>
              <a:t> </a:t>
            </a:r>
            <a:r>
              <a:rPr lang="cs-CZ" sz="3600" dirty="0" smtClean="0"/>
              <a:t>     venkovských lidí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944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2627784" y="452482"/>
            <a:ext cx="381642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i="1" dirty="0" smtClean="0">
                <a:solidFill>
                  <a:srgbClr val="0070C0"/>
                </a:solidFill>
              </a:rPr>
              <a:t>Znáš odpovědi?</a:t>
            </a:r>
            <a:endParaRPr lang="cs-CZ" sz="3600" i="1" dirty="0">
              <a:solidFill>
                <a:srgbClr val="0070C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67544" y="1988840"/>
            <a:ext cx="741682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Nový umělecký směr se nazývá? </a:t>
            </a:r>
            <a:endParaRPr lang="cs-CZ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ál 4"/>
          <p:cNvSpPr/>
          <p:nvPr/>
        </p:nvSpPr>
        <p:spPr>
          <a:xfrm>
            <a:off x="4968044" y="3140968"/>
            <a:ext cx="39604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romantismus</a:t>
            </a:r>
            <a:endParaRPr lang="cs-CZ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77888" y="4293096"/>
            <a:ext cx="783852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cs-CZ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cs-CZ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Karel Hynek Mácha napsal báseň?</a:t>
            </a:r>
            <a:r>
              <a:rPr lang="cs-CZ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cs-CZ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vál 6"/>
          <p:cNvSpPr/>
          <p:nvPr/>
        </p:nvSpPr>
        <p:spPr>
          <a:xfrm>
            <a:off x="3934490" y="5517232"/>
            <a:ext cx="396044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Máj</a:t>
            </a:r>
            <a:endParaRPr lang="cs-CZ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00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50994" y="620688"/>
            <a:ext cx="800943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cs-CZ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cs-CZ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Kdo je autorem sochy sv. Václava</a:t>
            </a:r>
            <a:r>
              <a:rPr lang="cs-CZ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  <a:endParaRPr lang="cs-CZ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Ovál 2"/>
          <p:cNvSpPr/>
          <p:nvPr/>
        </p:nvSpPr>
        <p:spPr>
          <a:xfrm>
            <a:off x="4455713" y="1844824"/>
            <a:ext cx="396044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J. V. </a:t>
            </a:r>
            <a:r>
              <a:rPr lang="cs-CZ" sz="32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Myslbek</a:t>
            </a:r>
            <a:endParaRPr lang="cs-CZ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97188" y="3212976"/>
            <a:ext cx="8009438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Obrazy na Staroměstském orloji namaloval? </a:t>
            </a:r>
            <a:endParaRPr lang="cs-CZ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ál 4"/>
          <p:cNvSpPr/>
          <p:nvPr/>
        </p:nvSpPr>
        <p:spPr>
          <a:xfrm>
            <a:off x="4067944" y="4941168"/>
            <a:ext cx="396044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Josef Mánes</a:t>
            </a:r>
            <a:endParaRPr lang="cs-CZ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49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95536" y="620688"/>
            <a:ext cx="8009438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cs-CZ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Kde najdeme v </a:t>
            </a:r>
            <a:r>
              <a:rPr lang="cs-CZ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cs-CZ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raze pomník Karla Hynka Máchy? </a:t>
            </a:r>
            <a:endParaRPr lang="cs-CZ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Ovál 2"/>
          <p:cNvSpPr/>
          <p:nvPr/>
        </p:nvSpPr>
        <p:spPr>
          <a:xfrm>
            <a:off x="2627784" y="2204864"/>
            <a:ext cx="396044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 </a:t>
            </a:r>
            <a:r>
              <a:rPr lang="cs-CZ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cs-CZ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etříně</a:t>
            </a:r>
            <a:endParaRPr lang="cs-CZ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69731" y="3645024"/>
            <a:ext cx="8009438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cs-CZ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cs-CZ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Hudební díla Prodaná nevěsta a Má vlast složil</a:t>
            </a:r>
            <a:r>
              <a:rPr lang="cs-CZ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  <a:endParaRPr lang="cs-CZ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ál 4"/>
          <p:cNvSpPr/>
          <p:nvPr/>
        </p:nvSpPr>
        <p:spPr>
          <a:xfrm>
            <a:off x="2643391" y="5614392"/>
            <a:ext cx="396044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Bedřich Smetana</a:t>
            </a:r>
            <a:endParaRPr lang="cs-CZ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300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solidFill>
                <a:prstClr val="black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472" y="173350"/>
            <a:ext cx="8136904" cy="84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ČAPKA, F. Vlastivěda 5. Významné události nových českých dějin, učebnice pro 5.ročník. Brno: Nová škola, 2013. ISBN 978-80-7289-480-2. s. 25 – 27.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ČAPKA, F. Člověk a jeho svět. Lidé a čas. Obrazy z novějších českých dějin. Všeň: Alter, 2012. ISBN 978-80-7245-229-3. 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59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Dlouhý, A., Chmelařová, H. Pracovní listy k učebnici Obrazy z novějších českých dějin. Všeň: ALTER, 2011. 47 s. ISBN 80-7168-013-3. 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 galerie obrázků a klipartů Microsoft Office.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[OBR.1][cit.2012-10-22].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WWW:&lt;http://commons.wikimedia.org/wiki/File:Fagus_sylvatica_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semina.jpg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Nečíslovaný obrazový materiál je použit z kolekce programu Microsoft PowerPoint.</a:t>
            </a: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11560" y="344978"/>
            <a:ext cx="8136904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6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 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cit.2013-10-07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Dostupný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://</a:t>
            </a:r>
            <a:r>
              <a:rPr lang="cs-CZ" sz="1600" dirty="0"/>
              <a:t>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cs.wikipedia.org/wiki/Karel_Hynek_M%C3%A1cha.jpg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7</a:t>
            </a:r>
          </a:p>
          <a:p>
            <a:pPr lvl="0"/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OBR.2] 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cit.2013-10-07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Dostupný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://</a:t>
            </a:r>
          </a:p>
          <a:p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Soubor:Karel_Hynek_Macha_statue.jpg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9</a:t>
            </a: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OBR.3] 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cit.2013-10-07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://</a:t>
            </a:r>
          </a:p>
          <a:p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Soubor:Bedrich_Smetana.jpg</a:t>
            </a:r>
            <a:r>
              <a:rPr lang="en-US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11</a:t>
            </a: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OBR.4] 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cit.2013-10-07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://</a:t>
            </a:r>
          </a:p>
          <a:p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upload.wikimedia.org/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wikipedia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/d/da/Wenceslaus_I_Duke_of_Bohemia_equestrian_statue_in_Prague_3.jpg</a:t>
            </a:r>
            <a:r>
              <a:rPr lang="en-US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.&gt;.</a:t>
            </a:r>
          </a:p>
          <a:p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</a:t>
            </a:r>
          </a:p>
          <a:p>
            <a:pPr lvl="0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OBR.5] 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cit.2013-10-07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://</a:t>
            </a:r>
          </a:p>
          <a:p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upload.wikimedia.org/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wikipedia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/6/65/Josef_M%C3%A1nes%2C_1860.jpg</a:t>
            </a:r>
            <a:r>
              <a:rPr lang="en-US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endParaRPr lang="en-US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/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solidFill>
                <a:prstClr val="black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534895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Marie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Švandová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</a:t>
                      </a:r>
                      <a:r>
                        <a:rPr lang="cs-CZ" sz="1600" i="1" baseline="0" smtClean="0">
                          <a:latin typeface="Courier New" pitchFamily="49" charset="0"/>
                          <a:cs typeface="Courier New" pitchFamily="49" charset="0"/>
                        </a:rPr>
                        <a:t>jeho svět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5.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České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dějiny 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Rozkvět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kultury a umění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VY_32_INOVACE_41.06.SVA.VL.5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09. 10. 2013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9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836712"/>
            <a:ext cx="77768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14</a:t>
            </a: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OBR.6] 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cit.2013-10-07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://</a:t>
            </a:r>
          </a:p>
          <a:p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Soubor:Prazsky_orloj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celkovy_pohled.jpg</a:t>
            </a:r>
            <a:r>
              <a:rPr lang="en-US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Rozkvět  kultury a umění 1</a:t>
            </a:r>
            <a:endParaRPr lang="cs-CZ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b="1" i="1" dirty="0" smtClean="0">
                <a:solidFill>
                  <a:srgbClr val="002060"/>
                </a:solidFill>
              </a:rPr>
              <a:t>Romantismus</a:t>
            </a:r>
          </a:p>
          <a:p>
            <a:r>
              <a:rPr lang="cs-CZ" b="1" i="1" dirty="0" smtClean="0">
                <a:solidFill>
                  <a:srgbClr val="002060"/>
                </a:solidFill>
              </a:rPr>
              <a:t>1.pol. 19.stol.</a:t>
            </a:r>
            <a:endParaRPr lang="cs-CZ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10P7RZJZ\MC9004151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08" y="3611"/>
            <a:ext cx="2540491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AppData\Local\Microsoft\Windows\Temporary Internet Files\Content.IE5\10P7RZJZ\MC9004342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24439"/>
            <a:ext cx="1758007" cy="219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AppData\Local\Microsoft\Windows\Temporary Internet Files\Content.IE5\US4N6OT6\MC9004323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5" y="4043188"/>
            <a:ext cx="1638731" cy="255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AppData\Local\Microsoft\Windows\Temporary Internet Files\Content.IE5\US4N6OT6\MC90044179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40" y="-1489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6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Microsoft\Windows\Temporary Internet Files\Content.IE5\RRAWF2WP\MP9004095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2335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sz="4800" b="1" i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Romantismu</a:t>
            </a:r>
            <a:r>
              <a:rPr lang="cs-CZ" b="1" i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lang="cs-CZ" b="1" i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 19. století vyrostla nová generace českých spisovatelů, básníků, architektů, hudebních skladatelů, sochařů  i malířů</a:t>
            </a:r>
          </a:p>
          <a:p>
            <a:endParaRPr lang="cs-CZ" sz="9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Zrodil se nový umělecký směr –</a:t>
            </a:r>
          </a:p>
          <a:p>
            <a:pPr marL="0" indent="0">
              <a:buNone/>
            </a:pPr>
            <a:r>
              <a:rPr lang="cs-CZ" sz="6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cs-CZ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ronikl do všech druhů umění. Nejsilněji ovlivnil literaturu a hudbu  </a:t>
            </a:r>
            <a:endParaRPr lang="cs-CZ" sz="1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67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indent="0">
              <a:buNone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AppData\Local\Microsoft\Windows\Temporary Internet Files\Content.IE5\10P7RZJZ\MP90017780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23" y="4990728"/>
            <a:ext cx="2476872" cy="16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627784" y="452482"/>
            <a:ext cx="381642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i="1" dirty="0" smtClean="0"/>
              <a:t>Literatura</a:t>
            </a:r>
            <a:endParaRPr lang="cs-CZ" sz="40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060848"/>
            <a:ext cx="72776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</a:rPr>
              <a:t> Spisovatelé objevují krásu pohádek </a:t>
            </a:r>
          </a:p>
          <a:p>
            <a:r>
              <a:rPr lang="cs-CZ" sz="3600" i="1" dirty="0">
                <a:solidFill>
                  <a:srgbClr val="0070C0"/>
                </a:solidFill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</a:rPr>
              <a:t>    a pověstí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3600" i="1" dirty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i="1" dirty="0" smtClean="0">
                <a:solidFill>
                  <a:srgbClr val="0070C0"/>
                </a:solidFill>
              </a:rPr>
              <a:t>Hrdinové jsou  - zbojníci</a:t>
            </a:r>
          </a:p>
          <a:p>
            <a:r>
              <a:rPr lang="cs-CZ" sz="3600" i="1" dirty="0">
                <a:solidFill>
                  <a:srgbClr val="0070C0"/>
                </a:solidFill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</a:rPr>
              <a:t>                               - tuláci</a:t>
            </a:r>
          </a:p>
          <a:p>
            <a:r>
              <a:rPr lang="cs-CZ" sz="3600" i="1" dirty="0">
                <a:solidFill>
                  <a:srgbClr val="0070C0"/>
                </a:solidFill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</a:rPr>
              <a:t>                               - žebráci </a:t>
            </a:r>
          </a:p>
          <a:p>
            <a:r>
              <a:rPr lang="cs-CZ" sz="3600" i="1" dirty="0">
                <a:solidFill>
                  <a:srgbClr val="0070C0"/>
                </a:solidFill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</a:rPr>
              <a:t>                               - vězni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admin\AppData\Local\Microsoft\Windows\Temporary Internet Files\Content.IE5\US4N6OT6\MM90004662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849460" cy="21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7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55" y="889755"/>
            <a:ext cx="3624452" cy="522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9590" y="308176"/>
            <a:ext cx="43640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i="1" dirty="0" smtClean="0"/>
              <a:t>Významná osobnost</a:t>
            </a:r>
          </a:p>
          <a:p>
            <a:endParaRPr lang="cs-CZ" sz="4000" i="1" dirty="0"/>
          </a:p>
          <a:p>
            <a:r>
              <a:rPr lang="cs-CZ" sz="4000" i="1" dirty="0" smtClean="0"/>
              <a:t> </a:t>
            </a:r>
          </a:p>
          <a:p>
            <a:endParaRPr lang="cs-CZ" sz="4000" i="1" dirty="0"/>
          </a:p>
        </p:txBody>
      </p:sp>
      <p:sp>
        <p:nvSpPr>
          <p:cNvPr id="3" name="Zaoblený obdélník 2"/>
          <p:cNvSpPr/>
          <p:nvPr/>
        </p:nvSpPr>
        <p:spPr>
          <a:xfrm>
            <a:off x="843178" y="1948321"/>
            <a:ext cx="22322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i="1" dirty="0" smtClean="0"/>
              <a:t>Karel Hynek Mácha</a:t>
            </a:r>
            <a:endParaRPr lang="cs-CZ" sz="3200" i="1" dirty="0"/>
          </a:p>
        </p:txBody>
      </p:sp>
      <p:sp>
        <p:nvSpPr>
          <p:cNvPr id="6" name="Zaoblený obdélník 5"/>
          <p:cNvSpPr/>
          <p:nvPr/>
        </p:nvSpPr>
        <p:spPr>
          <a:xfrm>
            <a:off x="849349" y="3501008"/>
            <a:ext cx="2232248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i="1" dirty="0" smtClean="0"/>
              <a:t>Báseň  Máj</a:t>
            </a:r>
            <a:endParaRPr lang="cs-CZ" sz="32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6854" y="6116417"/>
            <a:ext cx="746627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Byl pozdní večer, 1. máj, večerní máj, byl lásky čas</a:t>
            </a:r>
            <a:r>
              <a:rPr lang="cs-CZ" dirty="0" smtClean="0"/>
              <a:t>…………………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16216" y="5445224"/>
            <a:ext cx="87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cs-CZ" dirty="0" smtClean="0"/>
              <a:t>Obr. 1</a:t>
            </a:r>
            <a:r>
              <a:rPr lang="en-US" sz="1600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9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836712"/>
            <a:ext cx="72199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308304" y="6108595"/>
            <a:ext cx="88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cs-CZ" dirty="0" smtClean="0"/>
              <a:t>Obr. 2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62025" y="397895"/>
            <a:ext cx="74703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Pomník </a:t>
            </a:r>
            <a:r>
              <a:rPr lang="cs-CZ" sz="28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K.H.Máchy</a:t>
            </a:r>
            <a:r>
              <a:rPr lang="cs-CZ" sz="28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na Petříně (</a:t>
            </a:r>
            <a:r>
              <a:rPr lang="cs-CZ" sz="28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J.V.Myslbek</a:t>
            </a:r>
            <a:r>
              <a:rPr lang="cs-CZ" sz="28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cs-CZ" sz="28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0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627784" y="452482"/>
            <a:ext cx="381642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i="1" dirty="0" smtClean="0"/>
              <a:t>Hudba</a:t>
            </a:r>
            <a:endParaRPr lang="cs-CZ" sz="40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060848"/>
            <a:ext cx="81401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</a:rPr>
              <a:t> Skladatelé vyjadřují krásu zvuků přírody,</a:t>
            </a:r>
          </a:p>
          <a:p>
            <a:r>
              <a:rPr lang="cs-CZ" sz="3600" i="1" dirty="0">
                <a:solidFill>
                  <a:srgbClr val="0070C0"/>
                </a:solidFill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</a:rPr>
              <a:t>    lidových písní a tanců</a:t>
            </a:r>
          </a:p>
          <a:p>
            <a:endParaRPr lang="cs-CZ" sz="3600" i="1" dirty="0" smtClean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i="1" dirty="0" smtClean="0">
                <a:solidFill>
                  <a:srgbClr val="0070C0"/>
                </a:solidFill>
              </a:rPr>
              <a:t>Opery opěvují pohádkové a </a:t>
            </a:r>
          </a:p>
          <a:p>
            <a:r>
              <a:rPr lang="cs-CZ" sz="3600" i="1" dirty="0">
                <a:solidFill>
                  <a:srgbClr val="0070C0"/>
                </a:solidFill>
              </a:rPr>
              <a:t> </a:t>
            </a:r>
            <a:r>
              <a:rPr lang="cs-CZ" sz="3600" i="1" dirty="0" smtClean="0">
                <a:solidFill>
                  <a:srgbClr val="0070C0"/>
                </a:solidFill>
              </a:rPr>
              <a:t>     dobrodružné příběhy </a:t>
            </a:r>
            <a:endParaRPr lang="cs-CZ" sz="3600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admin\AppData\Local\Microsoft\Windows\Temporary Internet Files\Content.IE5\RRAWF2WP\MC9004116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85" y="4172371"/>
            <a:ext cx="2286720" cy="19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AppData\Local\Microsoft\Windows\Temporary Internet Files\Content.IE5\US4N6OT6\MC90042825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09" y="883232"/>
            <a:ext cx="3622603" cy="32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692696"/>
            <a:ext cx="4481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i="1" dirty="0" smtClean="0"/>
              <a:t>Významná osobnost</a:t>
            </a:r>
            <a:endParaRPr lang="cs-CZ" sz="4000" i="1" dirty="0"/>
          </a:p>
        </p:txBody>
      </p:sp>
      <p:pic>
        <p:nvPicPr>
          <p:cNvPr id="4098" name="Picture 2" descr="Soubor:Bedrich Smet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84357"/>
            <a:ext cx="4392488" cy="51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754227" y="1700808"/>
            <a:ext cx="22322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i="1" dirty="0" smtClean="0"/>
              <a:t>Bedřich Smetana</a:t>
            </a:r>
            <a:endParaRPr lang="cs-CZ" sz="3200" i="1" dirty="0"/>
          </a:p>
        </p:txBody>
      </p:sp>
      <p:sp>
        <p:nvSpPr>
          <p:cNvPr id="6" name="Zaoblený obdélník 5"/>
          <p:cNvSpPr/>
          <p:nvPr/>
        </p:nvSpPr>
        <p:spPr>
          <a:xfrm>
            <a:off x="755576" y="3238128"/>
            <a:ext cx="2232248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i="1" dirty="0" smtClean="0"/>
              <a:t>Prodaná nevěsta</a:t>
            </a:r>
            <a:endParaRPr lang="cs-CZ" sz="3200" i="1" dirty="0"/>
          </a:p>
        </p:txBody>
      </p:sp>
      <p:sp>
        <p:nvSpPr>
          <p:cNvPr id="7" name="Zaoblený obdélník 6"/>
          <p:cNvSpPr/>
          <p:nvPr/>
        </p:nvSpPr>
        <p:spPr>
          <a:xfrm>
            <a:off x="754227" y="4596898"/>
            <a:ext cx="2232248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i="1" dirty="0" smtClean="0"/>
              <a:t>Má vlast</a:t>
            </a:r>
            <a:endParaRPr lang="cs-CZ" sz="32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797315" y="5943527"/>
            <a:ext cx="88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cs-CZ" dirty="0" smtClean="0"/>
              <a:t>Obr. 3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4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611</Words>
  <Application>Microsoft Office PowerPoint</Application>
  <PresentationFormat>Předvádění na obrazovce (4:3)</PresentationFormat>
  <Paragraphs>182</Paragraphs>
  <Slides>20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Motiv systému Office</vt:lpstr>
      <vt:lpstr>Motiv sady Office</vt:lpstr>
      <vt:lpstr>1_Motiv sady Office</vt:lpstr>
      <vt:lpstr>Prezentace aplikace PowerPoint</vt:lpstr>
      <vt:lpstr>Prezentace aplikace PowerPoint</vt:lpstr>
      <vt:lpstr>Rozkvět  kultury a umění 1</vt:lpstr>
      <vt:lpstr>Romantismus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Romantismus v kultuře a umění</dc:title>
  <dc:creator>admin</dc:creator>
  <cp:lastModifiedBy>admin</cp:lastModifiedBy>
  <cp:revision>32</cp:revision>
  <dcterms:created xsi:type="dcterms:W3CDTF">2013-10-07T18:55:41Z</dcterms:created>
  <dcterms:modified xsi:type="dcterms:W3CDTF">2014-02-01T20:13:46Z</dcterms:modified>
</cp:coreProperties>
</file>