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6" r:id="rId4"/>
  </p:sldMasterIdLst>
  <p:notesMasterIdLst>
    <p:notesMasterId r:id="rId22"/>
  </p:notesMasterIdLst>
  <p:sldIdLst>
    <p:sldId id="266" r:id="rId5"/>
    <p:sldId id="267" r:id="rId6"/>
    <p:sldId id="256" r:id="rId7"/>
    <p:sldId id="258" r:id="rId8"/>
    <p:sldId id="259" r:id="rId9"/>
    <p:sldId id="261" r:id="rId10"/>
    <p:sldId id="262" r:id="rId11"/>
    <p:sldId id="263" r:id="rId12"/>
    <p:sldId id="265" r:id="rId13"/>
    <p:sldId id="264" r:id="rId14"/>
    <p:sldId id="269" r:id="rId15"/>
    <p:sldId id="273" r:id="rId16"/>
    <p:sldId id="274" r:id="rId17"/>
    <p:sldId id="275" r:id="rId18"/>
    <p:sldId id="276" r:id="rId19"/>
    <p:sldId id="277" r:id="rId20"/>
    <p:sldId id="26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C71F0-17CC-40F1-AEF0-A5FE864A0E41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C68EB-3CA6-4550-A217-54B4DBBECC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33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84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3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34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24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923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95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84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09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72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5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041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818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283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67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648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931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893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544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603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520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941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576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787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469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739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30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793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75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319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185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6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27.4.2014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81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1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27.4.2014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4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z/url?sa=i&amp;rct=j&amp;q=&amp;esrc=s&amp;source=images&amp;cd=&amp;cad=rja&amp;uact=8&amp;docid=A-FNzuoi5jtDNM&amp;tbnid=sWBmrHUm6j5J1M:&amp;ved=0CAUQjRw&amp;url=http://www.barrandoviny.cz/akce/open-art-festival-barrandov/&amp;ei=HrFQU5_7D8SsO_PVgIAD&amp;bvm=bv.65058239,d.ZWU&amp;psig=AFQjCNHg5Th7fz80qVUcCZRCPD7Jr_XUKQ&amp;ust=139788347585200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endParaRPr lang="cs-CZ" sz="2000" dirty="0">
              <a:solidFill>
                <a:prstClr val="black"/>
              </a:solidFill>
            </a:endParaRPr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AppData\Local\Microsoft\Windows\Temporary Internet Files\Content.IE5\TAP9CWHJ\MC9002874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3459"/>
            <a:ext cx="2231679" cy="124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dmin\AppData\Local\Microsoft\Windows\Temporary Internet Files\Content.IE5\UBC11F21\MC9002804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978" y="2271669"/>
            <a:ext cx="2866652" cy="313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339752" y="692696"/>
            <a:ext cx="496855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     </a:t>
            </a:r>
            <a:r>
              <a:rPr lang="cs-CZ" sz="4000" b="1" i="1" dirty="0" smtClean="0">
                <a:solidFill>
                  <a:srgbClr val="C00000"/>
                </a:solidFill>
                <a:latin typeface="Century Gothic"/>
              </a:rPr>
              <a:t> Jak se žilo?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1845437"/>
            <a:ext cx="85042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pracovali většinou jen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muži,</a:t>
            </a:r>
          </a:p>
          <a:p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ženy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se staraly o domácnost a děti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1857" y="3239782"/>
            <a:ext cx="6684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v sobotu se pracovalo, 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na odpočinek byla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neděle</a:t>
            </a:r>
            <a:endParaRPr lang="cs-CZ" sz="3600" b="1" i="1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51859" y="4725144"/>
            <a:ext cx="85811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chodilo se na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výlety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, oblíbené bylo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 kino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(němý film) a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rozhlas</a:t>
            </a:r>
          </a:p>
        </p:txBody>
      </p:sp>
      <p:pic>
        <p:nvPicPr>
          <p:cNvPr id="2053" name="Picture 5" descr="C:\Users\admin\AppData\Local\Microsoft\Windows\Temporary Internet Files\Content.IE5\HQEFM449\MC900432653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122" y="4912956"/>
            <a:ext cx="1932508" cy="193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80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admin\AppData\Local\Microsoft\Windows\Temporary Internet Files\Content.IE5\NSJODEZW\MC9003121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19899"/>
            <a:ext cx="1801368" cy="184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dmin\AppData\Local\Microsoft\Windows\Temporary Internet Files\Content.IE5\HQEFM449\MC9000234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854" y="1168393"/>
            <a:ext cx="1597457" cy="178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dmin\AppData\Local\Microsoft\Windows\Temporary Internet Files\Content.IE5\UBC11F21\MC9003909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880" y="3645023"/>
            <a:ext cx="3644716" cy="295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63140" y="645108"/>
            <a:ext cx="845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oblíbené se stalo cvičení v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Sokole,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turistka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82471" y="2060848"/>
            <a:ext cx="775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školní docházka byla povinná</a:t>
            </a:r>
            <a:endParaRPr lang="cs-CZ" sz="3600" b="1" i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6531" y="3044859"/>
            <a:ext cx="67345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aktivně pracovala dětská 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 organizace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Skaut - Junák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3140" y="4509119"/>
            <a:ext cx="82317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Rychlé šípy </a:t>
            </a:r>
            <a:r>
              <a:rPr lang="cs-CZ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prožívají své příběhy </a:t>
            </a:r>
          </a:p>
          <a:p>
            <a:r>
              <a:rPr lang="cs-CZ" sz="3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za první republiky</a:t>
            </a:r>
          </a:p>
        </p:txBody>
      </p:sp>
    </p:spTree>
    <p:extLst>
      <p:ext uri="{BB962C8B-B14F-4D97-AF65-F5344CB8AC3E}">
        <p14:creationId xmlns:p14="http://schemas.microsoft.com/office/powerpoint/2010/main" val="283318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3140" y="645108"/>
            <a:ext cx="85988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život nebyl tak uspěchaný, důležité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byly vlastnosti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3138" y="4365104"/>
            <a:ext cx="8544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většina lidí je ctila a podle nich žila</a:t>
            </a:r>
            <a:endParaRPr lang="cs-CZ" sz="3600" b="1" i="1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187624" y="2260104"/>
            <a:ext cx="2592288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atin typeface="Bookman Old Style" panose="02050604050505020204" pitchFamily="18" charset="0"/>
              </a:rPr>
              <a:t>slušnost</a:t>
            </a:r>
            <a:endParaRPr lang="cs-CZ" sz="3200" b="1" dirty="0">
              <a:latin typeface="Bookman Old Style" panose="02050604050505020204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745235" y="3174504"/>
            <a:ext cx="2592288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atin typeface="Bookman Old Style" panose="02050604050505020204" pitchFamily="18" charset="0"/>
              </a:rPr>
              <a:t>zdvořilost</a:t>
            </a:r>
            <a:endParaRPr lang="cs-CZ" sz="3200" b="1" dirty="0">
              <a:latin typeface="Bookman Old Style" panose="02050604050505020204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220072" y="1698350"/>
            <a:ext cx="2592288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atin typeface="Bookman Old Style" panose="02050604050505020204" pitchFamily="18" charset="0"/>
              </a:rPr>
              <a:t>úcta</a:t>
            </a:r>
            <a:endParaRPr lang="cs-CZ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8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19762" y="397718"/>
            <a:ext cx="4968552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    Hospodářská  </a:t>
            </a:r>
          </a:p>
          <a:p>
            <a:r>
              <a:rPr lang="cs-CZ" sz="4000" b="1" i="1" dirty="0">
                <a:solidFill>
                  <a:prstClr val="black"/>
                </a:solidFill>
                <a:latin typeface="Century Gothic"/>
              </a:rPr>
              <a:t> </a:t>
            </a:r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         krize</a:t>
            </a:r>
            <a:r>
              <a:rPr lang="cs-CZ" sz="4000" b="1" i="1" dirty="0" smtClean="0">
                <a:solidFill>
                  <a:schemeClr val="tx2"/>
                </a:solidFill>
                <a:latin typeface="Century Gothic"/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3139" y="1988840"/>
            <a:ext cx="8026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latin typeface="+mj-lt"/>
              </a:rPr>
              <a:t>od počátku 30. let začala klesat </a:t>
            </a:r>
          </a:p>
          <a:p>
            <a:r>
              <a:rPr lang="cs-CZ" sz="3600" b="1" i="1" dirty="0">
                <a:latin typeface="+mj-lt"/>
              </a:rPr>
              <a:t> </a:t>
            </a:r>
            <a:r>
              <a:rPr lang="cs-CZ" sz="3600" b="1" i="1" dirty="0" smtClean="0">
                <a:latin typeface="+mj-lt"/>
              </a:rPr>
              <a:t>    výroba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9078" y="3068960"/>
            <a:ext cx="76274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latin typeface="+mj-lt"/>
              </a:rPr>
              <a:t>krize přinesla nezaměstnanost,</a:t>
            </a:r>
          </a:p>
          <a:p>
            <a:r>
              <a:rPr lang="cs-CZ" sz="3600" b="1" i="1" dirty="0">
                <a:latin typeface="+mj-lt"/>
              </a:rPr>
              <a:t> </a:t>
            </a:r>
            <a:r>
              <a:rPr lang="cs-CZ" sz="3600" b="1" i="1" dirty="0" smtClean="0">
                <a:latin typeface="+mj-lt"/>
              </a:rPr>
              <a:t>    horší životní podmínky, rozdíly </a:t>
            </a:r>
            <a:endParaRPr lang="cs-CZ" sz="3600" b="1" i="1" dirty="0">
              <a:latin typeface="+mj-lt"/>
            </a:endParaRPr>
          </a:p>
          <a:p>
            <a:r>
              <a:rPr lang="cs-CZ" sz="3600" b="1" i="1" dirty="0" smtClean="0">
                <a:latin typeface="+mj-lt"/>
              </a:rPr>
              <a:t>     ve společnosti </a:t>
            </a:r>
          </a:p>
        </p:txBody>
      </p:sp>
      <p:pic>
        <p:nvPicPr>
          <p:cNvPr id="6147" name="Picture 3" descr="C:\Users\admin\AppData\Local\Microsoft\Windows\Temporary Internet Files\Content.IE5\HQEFM449\MP9003826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353" y="4350378"/>
            <a:ext cx="3108225" cy="222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91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483768" y="692696"/>
            <a:ext cx="4392488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    Zánik první  </a:t>
            </a:r>
          </a:p>
          <a:p>
            <a:r>
              <a:rPr lang="cs-CZ" sz="4000" b="1" i="1" dirty="0">
                <a:solidFill>
                  <a:prstClr val="black"/>
                </a:solidFill>
                <a:latin typeface="Century Gothic"/>
              </a:rPr>
              <a:t> </a:t>
            </a:r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    republiky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4334" y="2015134"/>
            <a:ext cx="748313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v roce 1935 se stal nástupcem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……………………………….,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 novým prezidentem 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 ……………………………….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481196" y="2636912"/>
            <a:ext cx="320435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>
                <a:latin typeface="Bookman Old Style" panose="02050604050505020204" pitchFamily="18" charset="0"/>
              </a:rPr>
              <a:t>T. G. Masaryka</a:t>
            </a:r>
            <a:endParaRPr lang="cs-CZ" sz="2400" b="1" i="1" dirty="0">
              <a:latin typeface="Bookman Old Style" panose="02050604050505020204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482482" y="4869160"/>
            <a:ext cx="320435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i="1" dirty="0" smtClean="0">
                <a:latin typeface="Bookman Old Style" panose="02050604050505020204" pitchFamily="18" charset="0"/>
              </a:rPr>
              <a:t>Eduard Beneš</a:t>
            </a:r>
            <a:endParaRPr lang="cs-CZ" sz="24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0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9078" y="836712"/>
            <a:ext cx="6987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latin typeface="+mj-lt"/>
              </a:rPr>
              <a:t>E. Beneš se snažil posílit stát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3139" y="1988840"/>
            <a:ext cx="79993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latin typeface="+mj-lt"/>
              </a:rPr>
              <a:t>v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Německu</a:t>
            </a:r>
            <a:r>
              <a:rPr lang="cs-CZ" sz="3600" b="1" i="1" dirty="0" smtClean="0">
                <a:latin typeface="+mj-lt"/>
              </a:rPr>
              <a:t> se stále více rozpíná</a:t>
            </a:r>
          </a:p>
          <a:p>
            <a:r>
              <a:rPr lang="cs-CZ" sz="3600" b="1" i="1" dirty="0">
                <a:latin typeface="+mj-lt"/>
              </a:rPr>
              <a:t> </a:t>
            </a:r>
            <a:r>
              <a:rPr lang="cs-CZ" sz="3600" b="1" i="1" dirty="0" smtClean="0">
                <a:latin typeface="+mj-lt"/>
              </a:rPr>
              <a:t>   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nacionalismus</a:t>
            </a:r>
            <a:r>
              <a:rPr lang="cs-CZ" sz="3600" b="1" i="1" dirty="0" smtClean="0">
                <a:latin typeface="+mj-lt"/>
              </a:rPr>
              <a:t> v čele s </a:t>
            </a:r>
            <a:endParaRPr lang="cs-CZ" sz="3600" b="1" i="1" dirty="0">
              <a:latin typeface="+mj-lt"/>
            </a:endParaRPr>
          </a:p>
          <a:p>
            <a:r>
              <a:rPr lang="cs-CZ" sz="3600" b="1" i="1" dirty="0" smtClean="0">
                <a:latin typeface="+mj-lt"/>
              </a:rPr>
              <a:t>    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Adolfem Hitlerem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9514" y="4293096"/>
            <a:ext cx="84144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latin typeface="+mj-lt"/>
              </a:rPr>
              <a:t>v roce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1938</a:t>
            </a:r>
            <a:r>
              <a:rPr lang="cs-CZ" sz="3600" b="1" i="1" dirty="0" smtClean="0">
                <a:latin typeface="+mj-lt"/>
              </a:rPr>
              <a:t> –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Mnichovská dohoda</a:t>
            </a:r>
          </a:p>
          <a:p>
            <a:r>
              <a:rPr lang="cs-CZ" sz="3600" b="1" i="1" dirty="0">
                <a:latin typeface="+mj-lt"/>
              </a:rPr>
              <a:t> </a:t>
            </a:r>
            <a:r>
              <a:rPr lang="cs-CZ" sz="3600" b="1" i="1" dirty="0" smtClean="0">
                <a:latin typeface="+mj-lt"/>
              </a:rPr>
              <a:t>   - demokratické Československo</a:t>
            </a:r>
          </a:p>
          <a:p>
            <a:r>
              <a:rPr lang="cs-CZ" sz="3600" b="1" i="1" dirty="0">
                <a:latin typeface="+mj-lt"/>
              </a:rPr>
              <a:t> </a:t>
            </a:r>
            <a:r>
              <a:rPr lang="cs-CZ" sz="3600" b="1" i="1" dirty="0" smtClean="0">
                <a:latin typeface="+mj-lt"/>
              </a:rPr>
              <a:t>   přestává existovat</a:t>
            </a:r>
          </a:p>
        </p:txBody>
      </p:sp>
    </p:spTree>
    <p:extLst>
      <p:ext uri="{BB962C8B-B14F-4D97-AF65-F5344CB8AC3E}">
        <p14:creationId xmlns:p14="http://schemas.microsoft.com/office/powerpoint/2010/main" val="425533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78726" y="943564"/>
            <a:ext cx="813690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ČAPKA, </a:t>
            </a:r>
            <a:r>
              <a:rPr lang="cs-CZ" sz="1600" i="1" dirty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</a:t>
            </a: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. Vlastivěda 5. Významné události nových českých dějin, učebnice pro 5.ročník. Brno: Nová škola, 2013. ISBN 978-80-7289-480-2. s. 25 – 27.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ČAPKA, F. Člověk a jeho svět. Lidé a čas. Obrazy z novějších českých dějin. Všeň: Alter, 2012. ISBN 978-80-7245-229-3. s. 59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Dlouhý, A., Chmelařová, H. Pracovní listy k učebnici Obrazy z novějších českých dějin. Všeň: ALTER, 2011. 47 s. ISBN 80-7168-013-3. </a:t>
            </a:r>
            <a:endParaRPr lang="cs-CZ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2362" y="671791"/>
            <a:ext cx="81369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Strana 1</a:t>
            </a: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[OBR.1][cit.2013-11-18]. Dostupný pod licencí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Creative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Commons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na WWW:&lt;http://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commons.wikimedia.org/wiki/</a:t>
            </a:r>
            <a:r>
              <a:rPr lang="cs-CZ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File:Czechoslovakia_COA_large.svg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cs-CZ" sz="1600" dirty="0"/>
              <a:t> </a:t>
            </a:r>
            <a:endParaRPr lang="cs-CZ" sz="16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OBR.2][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cit.2013-11-18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].Dostupný 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pod licencí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Creative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Commons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na </a:t>
            </a:r>
            <a:endParaRPr lang="en-US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WWW:&lt;http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://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commons.wikimedia.org/wiki/File:Flag_of_Czechoslovakia.svg</a:t>
            </a:r>
            <a:r>
              <a:rPr lang="en-US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.&gt;.</a:t>
            </a: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17584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Marie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Švandová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5.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dějiny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Život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za první republiky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VY_32_INOVACE_41.15.ŠVA.VL.5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25.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11. 2013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1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Flag of Czechoslovakia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374439" cy="491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Czechoslovakia COA larg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659" y="1322093"/>
            <a:ext cx="352736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9283" y="1340768"/>
            <a:ext cx="7772400" cy="4267200"/>
          </a:xfrm>
        </p:spPr>
        <p:txBody>
          <a:bodyPr/>
          <a:lstStyle/>
          <a:p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Život za první republiky</a:t>
            </a:r>
            <a:endParaRPr lang="cs-CZ" i="1" dirty="0">
              <a:solidFill>
                <a:schemeClr val="tx2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76256" y="2708920"/>
            <a:ext cx="95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[Obr. </a:t>
            </a:r>
            <a:r>
              <a:rPr lang="cs-CZ" dirty="0" smtClean="0"/>
              <a:t>2</a:t>
            </a:r>
            <a:r>
              <a:rPr lang="en-US" dirty="0" smtClean="0"/>
              <a:t>]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928925" y="5517232"/>
            <a:ext cx="95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[Obr. </a:t>
            </a:r>
            <a:r>
              <a:rPr lang="cs-CZ" dirty="0" smtClean="0"/>
              <a:t>1</a:t>
            </a:r>
            <a:r>
              <a:rPr lang="en-US" dirty="0" smtClean="0"/>
              <a:t>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58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483768" y="692696"/>
            <a:ext cx="439248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b="1" i="1" dirty="0" smtClean="0">
                <a:latin typeface="+mj-lt"/>
              </a:rPr>
              <a:t>  </a:t>
            </a:r>
            <a:r>
              <a:rPr lang="cs-CZ" sz="40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První republika</a:t>
            </a:r>
            <a:endParaRPr lang="cs-CZ" sz="4000" b="1" i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1560" y="1772816"/>
            <a:ext cx="77011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Označení pro </a:t>
            </a:r>
            <a:r>
              <a:rPr lang="cs-CZ" sz="36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Českou republiku</a:t>
            </a:r>
          </a:p>
          <a:p>
            <a:r>
              <a:rPr lang="cs-CZ" sz="3600" i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  </a:t>
            </a:r>
            <a:r>
              <a:rPr lang="cs-CZ" sz="36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od</a:t>
            </a:r>
            <a:r>
              <a:rPr lang="cs-CZ" sz="3600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jejího vzniku v roce </a:t>
            </a:r>
            <a:r>
              <a:rPr lang="cs-CZ" sz="36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1918</a:t>
            </a:r>
          </a:p>
          <a:p>
            <a:r>
              <a:rPr lang="cs-CZ" sz="3600" i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  do </a:t>
            </a:r>
            <a:r>
              <a:rPr lang="cs-CZ" sz="36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Mnichovské dohody 1938</a:t>
            </a:r>
            <a:endParaRPr lang="cs-CZ" sz="3600" b="1" i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71252" y="3940314"/>
            <a:ext cx="661751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Ostrov demokracie ve střední Evropě</a:t>
            </a:r>
            <a:endParaRPr lang="cs-CZ" sz="2800" b="1" i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61004" y="4725144"/>
            <a:ext cx="84337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i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. .  země, kterou učinila bohatou </a:t>
            </a:r>
          </a:p>
          <a:p>
            <a:r>
              <a:rPr lang="cs-CZ" sz="3600" i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 a krásnou příroda a lidská práce. . .</a:t>
            </a:r>
          </a:p>
          <a:p>
            <a:r>
              <a:rPr lang="cs-CZ" sz="3600" b="1" i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                                 </a:t>
            </a:r>
            <a:r>
              <a:rPr lang="cs-CZ" sz="3600" b="1" i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T.G.Masaryk</a:t>
            </a:r>
            <a:endParaRPr lang="cs-CZ" sz="3600" b="1" i="1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346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admin\AppData\Local\Microsoft\Windows\Temporary Internet Files\Content.IE5\ETE0JAY5\MC9003573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94" y="4941168"/>
            <a:ext cx="1299372" cy="142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dmin\AppData\Local\Microsoft\Windows\Temporary Internet Files\Content.IE5\RRAWF2WP\MC90044039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41639"/>
            <a:ext cx="1796752" cy="17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67544" y="692696"/>
            <a:ext cx="702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rgbClr val="00B050"/>
                </a:solidFill>
                <a:latin typeface="+mj-lt"/>
              </a:rPr>
              <a:t> velký hospodářský rozmach</a:t>
            </a:r>
          </a:p>
          <a:p>
            <a:r>
              <a:rPr lang="cs-CZ" sz="3600" b="1" i="1" dirty="0">
                <a:solidFill>
                  <a:srgbClr val="00B050"/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rgbClr val="00B050"/>
                </a:solidFill>
                <a:latin typeface="+mj-lt"/>
              </a:rPr>
              <a:t>   v prvním desetiletí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9944" y="2420888"/>
            <a:ext cx="77476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kdo poctivě pracoval, dostával</a:t>
            </a:r>
          </a:p>
          <a:p>
            <a:r>
              <a:rPr lang="cs-CZ" sz="3600" b="1" i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  mzdu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9944" y="4071814"/>
            <a:ext cx="7555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 lidé si vážili vzdělání i zručnosti</a:t>
            </a:r>
          </a:p>
          <a:p>
            <a:r>
              <a:rPr lang="cs-CZ" sz="3600" b="1" i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rgbClr val="C00000"/>
                </a:solidFill>
                <a:latin typeface="+mj-lt"/>
              </a:rPr>
              <a:t>   dělníků a řemeslníků</a:t>
            </a:r>
          </a:p>
        </p:txBody>
      </p:sp>
      <p:pic>
        <p:nvPicPr>
          <p:cNvPr id="2051" name="Picture 3" descr="C:\Users\admin\AppData\Local\Microsoft\Windows\Temporary Internet Files\Content.IE5\BON3B8YZ\MC9004404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698" y="4653468"/>
            <a:ext cx="1397556" cy="115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\AppData\Local\Microsoft\Windows\Temporary Internet Files\Content.IE5\G2N9O2OC\MC90035734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256139"/>
            <a:ext cx="992451" cy="151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74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83768" y="692696"/>
            <a:ext cx="4392488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Společenské  </a:t>
            </a:r>
          </a:p>
          <a:p>
            <a:r>
              <a:rPr lang="cs-CZ" sz="4000" b="1" i="1" dirty="0">
                <a:solidFill>
                  <a:prstClr val="black"/>
                </a:solidFill>
                <a:latin typeface="Century Gothic"/>
              </a:rPr>
              <a:t> </a:t>
            </a:r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      vrstvy</a:t>
            </a:r>
            <a:endParaRPr lang="cs-CZ" sz="4000" b="1" i="1" dirty="0">
              <a:solidFill>
                <a:srgbClr val="E68422">
                  <a:lumMod val="75000"/>
                </a:srgbClr>
              </a:solidFill>
              <a:latin typeface="Century Gothic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671900" y="3993385"/>
            <a:ext cx="2016224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prstClr val="black"/>
                </a:solidFill>
                <a:latin typeface="Century Gothic"/>
              </a:rPr>
              <a:t>učitel</a:t>
            </a:r>
            <a:endParaRPr lang="cs-CZ" sz="2400" i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153457" y="2625233"/>
            <a:ext cx="2016224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prstClr val="black"/>
                </a:solidFill>
                <a:latin typeface="Century Gothic"/>
              </a:rPr>
              <a:t>továrník</a:t>
            </a:r>
            <a:endParaRPr lang="cs-CZ" sz="2400" i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686486" y="5373216"/>
            <a:ext cx="2016224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prstClr val="black"/>
                </a:solidFill>
                <a:latin typeface="Century Gothic"/>
              </a:rPr>
              <a:t>dělník</a:t>
            </a:r>
            <a:endParaRPr lang="cs-CZ" sz="2400" i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153457" y="5373216"/>
            <a:ext cx="2016224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prstClr val="black"/>
                </a:solidFill>
                <a:latin typeface="Century Gothic"/>
              </a:rPr>
              <a:t>řemeslník</a:t>
            </a:r>
            <a:endParaRPr lang="cs-CZ" sz="2400" i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173555" y="5373216"/>
            <a:ext cx="2016224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i="1" dirty="0" smtClean="0">
                <a:solidFill>
                  <a:prstClr val="black"/>
                </a:solidFill>
                <a:latin typeface="Century Gothic"/>
              </a:rPr>
              <a:t>Děvečka</a:t>
            </a:r>
          </a:p>
          <a:p>
            <a:pPr algn="ctr"/>
            <a:r>
              <a:rPr lang="cs-CZ" sz="2000" i="1" dirty="0" smtClean="0">
                <a:solidFill>
                  <a:prstClr val="black"/>
                </a:solidFill>
                <a:latin typeface="Century Gothic"/>
              </a:rPr>
              <a:t>čeledín</a:t>
            </a:r>
            <a:endParaRPr lang="cs-CZ" sz="2000" i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689117" y="2636912"/>
            <a:ext cx="2016224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prstClr val="black"/>
                </a:solidFill>
                <a:latin typeface="Century Gothic"/>
              </a:rPr>
              <a:t>obchodník</a:t>
            </a:r>
            <a:endParaRPr lang="cs-CZ" sz="2400" i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156176" y="2636912"/>
            <a:ext cx="2016224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prstClr val="black"/>
                </a:solidFill>
                <a:latin typeface="Century Gothic"/>
              </a:rPr>
              <a:t>statká</a:t>
            </a:r>
            <a:r>
              <a:rPr lang="cs-CZ" sz="2800" i="1" dirty="0" smtClean="0">
                <a:solidFill>
                  <a:prstClr val="black"/>
                </a:solidFill>
                <a:latin typeface="Century Gothic"/>
              </a:rPr>
              <a:t>ř</a:t>
            </a:r>
            <a:endParaRPr lang="cs-CZ" sz="2800" i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158807" y="4014192"/>
            <a:ext cx="2016224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prstClr val="black"/>
                </a:solidFill>
                <a:latin typeface="Century Gothic"/>
              </a:rPr>
              <a:t>rolník</a:t>
            </a:r>
            <a:endParaRPr lang="cs-CZ" sz="2400" i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153457" y="4014192"/>
            <a:ext cx="2016224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prstClr val="black"/>
                </a:solidFill>
                <a:latin typeface="Century Gothic"/>
              </a:rPr>
              <a:t>lékař</a:t>
            </a:r>
            <a:endParaRPr lang="cs-CZ" sz="2400" i="1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701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692696"/>
            <a:ext cx="439248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</a:t>
            </a:r>
            <a:r>
              <a:rPr lang="cs-CZ" sz="4000" b="1" i="1" dirty="0">
                <a:solidFill>
                  <a:prstClr val="black"/>
                </a:solidFill>
                <a:latin typeface="Century Gothic"/>
              </a:rPr>
              <a:t>Z</a:t>
            </a:r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droj bohatství</a:t>
            </a:r>
          </a:p>
        </p:txBody>
      </p:sp>
      <p:sp>
        <p:nvSpPr>
          <p:cNvPr id="9" name="TextovéPole 8"/>
          <p:cNvSpPr txBox="1"/>
          <p:nvPr/>
        </p:nvSpPr>
        <p:spPr>
          <a:xfrm flipH="1">
            <a:off x="1076180" y="1770027"/>
            <a:ext cx="248770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00B050"/>
                </a:solidFill>
                <a:latin typeface="+mj-lt"/>
              </a:rPr>
              <a:t>Na vesnici</a:t>
            </a:r>
            <a:endParaRPr lang="cs-CZ" sz="2800" b="1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 flipH="1">
            <a:off x="5796136" y="1770026"/>
            <a:ext cx="2520279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C00000"/>
                </a:solidFill>
                <a:latin typeface="+mj-lt"/>
              </a:rPr>
              <a:t>Ve městě</a:t>
            </a:r>
            <a:endParaRPr lang="cs-CZ" sz="2800" b="1" i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3075" name="Picture 3" descr="C:\Users\admin\AppData\Local\Microsoft\Windows\Temporary Internet Files\Content.IE5\TAP9CWHJ\MP9004022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3062114" cy="244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\AppData\Local\Microsoft\Windows\Temporary Internet Files\Content.IE5\ETE0JAY5\MC9002829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2636913"/>
            <a:ext cx="3168351" cy="244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Přímá spojnice 11"/>
          <p:cNvCxnSpPr/>
          <p:nvPr/>
        </p:nvCxnSpPr>
        <p:spPr>
          <a:xfrm>
            <a:off x="683568" y="5949280"/>
            <a:ext cx="288032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508105" y="5955724"/>
            <a:ext cx="288032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586561" y="5374348"/>
            <a:ext cx="1074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Půda</a:t>
            </a:r>
            <a:endParaRPr lang="cs-CZ" sz="2800" b="1" i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195073" y="5374348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Průmysl</a:t>
            </a:r>
            <a:endParaRPr lang="cs-CZ" sz="2800" b="1" i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644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3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dmin\AppData\Local\Microsoft\Windows\Temporary Internet Files\Content.IE5\NSJODEZW\MC9003378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669" y="4726648"/>
            <a:ext cx="1825142" cy="79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admin\AppData\Local\Microsoft\Windows\Temporary Internet Files\Content.IE5\G2N9O2OC\MC9003247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65" y="4646639"/>
            <a:ext cx="1848917" cy="95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67544" y="1845437"/>
            <a:ext cx="8286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továrny rostly jako houby po dešti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9944" y="2780928"/>
            <a:ext cx="7491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vznikaly nové značky výrobků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187624" y="3645024"/>
            <a:ext cx="2088232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err="1" smtClean="0">
                <a:solidFill>
                  <a:srgbClr val="002060"/>
                </a:solidFill>
                <a:latin typeface="+mj-lt"/>
              </a:rPr>
              <a:t>Laurin</a:t>
            </a:r>
            <a:r>
              <a:rPr lang="cs-CZ" sz="2400" i="1" dirty="0" smtClean="0">
                <a:solidFill>
                  <a:srgbClr val="002060"/>
                </a:solidFill>
                <a:latin typeface="+mj-lt"/>
              </a:rPr>
              <a:t> a </a:t>
            </a:r>
            <a:r>
              <a:rPr lang="cs-CZ" sz="2400" i="1" dirty="0">
                <a:solidFill>
                  <a:srgbClr val="002060"/>
                </a:solidFill>
                <a:latin typeface="+mj-lt"/>
              </a:rPr>
              <a:t>K</a:t>
            </a:r>
            <a:r>
              <a:rPr lang="cs-CZ" sz="2400" i="1" dirty="0" smtClean="0">
                <a:solidFill>
                  <a:srgbClr val="002060"/>
                </a:solidFill>
                <a:latin typeface="+mj-lt"/>
              </a:rPr>
              <a:t>lement</a:t>
            </a:r>
            <a:endParaRPr lang="cs-CZ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851920" y="3649807"/>
            <a:ext cx="2088232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srgbClr val="002060"/>
                </a:solidFill>
                <a:latin typeface="+mj-lt"/>
              </a:rPr>
              <a:t>Praga</a:t>
            </a:r>
            <a:endParaRPr lang="cs-CZ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851920" y="5373216"/>
            <a:ext cx="2088232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srgbClr val="002060"/>
                </a:solidFill>
                <a:latin typeface="+mj-lt"/>
              </a:rPr>
              <a:t>Tatra</a:t>
            </a:r>
            <a:endParaRPr lang="cs-CZ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469400" y="3638527"/>
            <a:ext cx="2088232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srgbClr val="002060"/>
                </a:solidFill>
                <a:latin typeface="+mj-lt"/>
              </a:rPr>
              <a:t>Škoda</a:t>
            </a:r>
            <a:endParaRPr lang="cs-CZ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187624" y="5373216"/>
            <a:ext cx="2088232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>
                <a:solidFill>
                  <a:srgbClr val="002060"/>
                </a:solidFill>
                <a:latin typeface="+mj-lt"/>
              </a:rPr>
              <a:t>A</a:t>
            </a:r>
            <a:r>
              <a:rPr lang="cs-CZ" sz="2400" i="1" dirty="0" smtClean="0">
                <a:solidFill>
                  <a:srgbClr val="002060"/>
                </a:solidFill>
                <a:latin typeface="+mj-lt"/>
              </a:rPr>
              <a:t>ero</a:t>
            </a:r>
            <a:endParaRPr lang="cs-CZ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509260" y="5373216"/>
            <a:ext cx="2088232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srgbClr val="002060"/>
                </a:solidFill>
                <a:latin typeface="+mj-lt"/>
              </a:rPr>
              <a:t>ČKD</a:t>
            </a:r>
            <a:endParaRPr lang="cs-CZ" sz="2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TextovéPole 10"/>
          <p:cNvSpPr txBox="1"/>
          <p:nvPr/>
        </p:nvSpPr>
        <p:spPr>
          <a:xfrm flipH="1">
            <a:off x="2231740" y="4874800"/>
            <a:ext cx="800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j-lt"/>
              </a:rPr>
              <a:t>Auta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451237" y="4860510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 smtClean="0">
                <a:solidFill>
                  <a:prstClr val="black"/>
                </a:solidFill>
                <a:latin typeface="Century Gothic"/>
              </a:rPr>
              <a:t>Tanky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896036" y="4874800"/>
            <a:ext cx="1510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  <a:latin typeface="Century Gothic"/>
              </a:rPr>
              <a:t>L</a:t>
            </a:r>
            <a:r>
              <a:rPr lang="cs-CZ" dirty="0" smtClean="0">
                <a:solidFill>
                  <a:prstClr val="black"/>
                </a:solidFill>
                <a:latin typeface="Century Gothic"/>
              </a:rPr>
              <a:t>okomotivy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7483591" y="4845303"/>
            <a:ext cx="1098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  <a:latin typeface="Century Gothic"/>
              </a:rPr>
              <a:t>L</a:t>
            </a:r>
            <a:r>
              <a:rPr lang="cs-CZ" dirty="0" smtClean="0">
                <a:solidFill>
                  <a:prstClr val="black"/>
                </a:solidFill>
                <a:latin typeface="Century Gothic"/>
              </a:rPr>
              <a:t>etadla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339752" y="692696"/>
            <a:ext cx="439248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633413" algn="l"/>
              </a:tabLst>
            </a:pPr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      </a:t>
            </a:r>
            <a:r>
              <a:rPr lang="cs-CZ" sz="4000" b="1" i="1" dirty="0">
                <a:solidFill>
                  <a:srgbClr val="C00000"/>
                </a:solidFill>
                <a:latin typeface="Century Gothic"/>
              </a:rPr>
              <a:t>P</a:t>
            </a:r>
            <a:r>
              <a:rPr lang="cs-CZ" sz="4000" b="1" i="1" dirty="0" smtClean="0">
                <a:solidFill>
                  <a:srgbClr val="C00000"/>
                </a:solidFill>
                <a:latin typeface="Century Gothic"/>
              </a:rPr>
              <a:t>růmysl</a:t>
            </a:r>
          </a:p>
        </p:txBody>
      </p:sp>
    </p:spTree>
    <p:extLst>
      <p:ext uri="{BB962C8B-B14F-4D97-AF65-F5344CB8AC3E}">
        <p14:creationId xmlns:p14="http://schemas.microsoft.com/office/powerpoint/2010/main" val="360613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4" grpId="0"/>
      <p:bldP spid="15" grpId="0"/>
      <p:bldP spid="16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Tw5u04tyE0gG-FULR8s-eYpuFpJvbDQPUFrEbjGE1k-_757Qi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72" y="704415"/>
            <a:ext cx="7756047" cy="517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339752" y="692696"/>
            <a:ext cx="4392488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633413" algn="l"/>
              </a:tabLst>
            </a:pPr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     </a:t>
            </a:r>
            <a:r>
              <a:rPr lang="cs-CZ" sz="4000" b="1" i="1" dirty="0" smtClean="0">
                <a:solidFill>
                  <a:srgbClr val="C00000"/>
                </a:solidFill>
                <a:latin typeface="Century Gothic"/>
              </a:rPr>
              <a:t>Filmový</a:t>
            </a:r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  </a:t>
            </a:r>
          </a:p>
          <a:p>
            <a:r>
              <a:rPr lang="cs-CZ" sz="4000" b="1" i="1" dirty="0">
                <a:solidFill>
                  <a:prstClr val="black"/>
                </a:solidFill>
                <a:latin typeface="Century Gothic"/>
              </a:rPr>
              <a:t> </a:t>
            </a:r>
            <a:r>
              <a:rPr lang="cs-CZ" sz="4000" b="1" i="1" dirty="0" smtClean="0">
                <a:solidFill>
                  <a:prstClr val="black"/>
                </a:solidFill>
                <a:latin typeface="Century Gothic"/>
              </a:rPr>
              <a:t>      </a:t>
            </a:r>
            <a:r>
              <a:rPr lang="cs-CZ" sz="4000" b="1" i="1" dirty="0">
                <a:solidFill>
                  <a:srgbClr val="C00000"/>
                </a:solidFill>
                <a:latin typeface="Century Gothic"/>
              </a:rPr>
              <a:t>p</a:t>
            </a:r>
            <a:r>
              <a:rPr lang="cs-CZ" sz="4000" b="1" i="1" dirty="0" smtClean="0">
                <a:solidFill>
                  <a:srgbClr val="C00000"/>
                </a:solidFill>
                <a:latin typeface="Century Gothic"/>
              </a:rPr>
              <a:t>růmysl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975891" y="2348880"/>
            <a:ext cx="3240360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i="1" dirty="0" smtClean="0">
                <a:solidFill>
                  <a:srgbClr val="002060"/>
                </a:solidFill>
                <a:latin typeface="+mj-lt"/>
              </a:rPr>
              <a:t>Ateliéry Barrandov</a:t>
            </a:r>
            <a:endParaRPr lang="cs-CZ" sz="32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42526" y="5274949"/>
            <a:ext cx="7454285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3600" b="1" i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tx2"/>
                </a:solidFill>
                <a:latin typeface="+mj-lt"/>
              </a:rPr>
              <a:t>velký rozmach filmové tvorby </a:t>
            </a:r>
          </a:p>
          <a:p>
            <a:r>
              <a:rPr lang="cs-CZ" sz="36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cs-CZ" sz="3600" b="1" i="1" dirty="0" smtClean="0">
                <a:solidFill>
                  <a:schemeClr val="tx2"/>
                </a:solidFill>
                <a:latin typeface="+mj-lt"/>
              </a:rPr>
              <a:t>    - filmy – obraz společnosti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4860032" y="2708920"/>
            <a:ext cx="2733907" cy="10575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i="1" dirty="0" smtClean="0">
                <a:solidFill>
                  <a:srgbClr val="002060"/>
                </a:solidFill>
                <a:latin typeface="+mj-lt"/>
              </a:rPr>
              <a:t>Vlasta Burian</a:t>
            </a:r>
            <a:endParaRPr lang="cs-CZ" sz="32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39909" y="4077072"/>
            <a:ext cx="2733907" cy="105756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i="1" dirty="0" smtClean="0">
                <a:solidFill>
                  <a:srgbClr val="002060"/>
                </a:solidFill>
                <a:latin typeface="+mj-lt"/>
              </a:rPr>
              <a:t>Oldřich Nový</a:t>
            </a:r>
            <a:endParaRPr lang="cs-CZ" sz="32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800068" y="4077072"/>
            <a:ext cx="2733907" cy="105756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i="1" dirty="0" smtClean="0">
                <a:solidFill>
                  <a:srgbClr val="002060"/>
                </a:solidFill>
                <a:latin typeface="+mj-lt"/>
              </a:rPr>
              <a:t>Adina Mandlová</a:t>
            </a:r>
            <a:endParaRPr lang="cs-CZ" sz="3200" b="1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416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307</TotalTime>
  <Words>568</Words>
  <Application>Microsoft Office PowerPoint</Application>
  <PresentationFormat>Předvádění na obrazovce (4:3)</PresentationFormat>
  <Paragraphs>159</Paragraphs>
  <Slides>17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Exekutivní</vt:lpstr>
      <vt:lpstr>Motiv sady Office</vt:lpstr>
      <vt:lpstr>1_Motiv sady Office</vt:lpstr>
      <vt:lpstr>2_Motiv sady Office</vt:lpstr>
      <vt:lpstr>Prezentace aplikace PowerPoint</vt:lpstr>
      <vt:lpstr>Prezentace aplikace PowerPoint</vt:lpstr>
      <vt:lpstr>Život za první republiky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za první republiky</dc:title>
  <dc:creator>admin</dc:creator>
  <cp:lastModifiedBy>admin</cp:lastModifiedBy>
  <cp:revision>29</cp:revision>
  <dcterms:created xsi:type="dcterms:W3CDTF">2013-11-25T19:44:08Z</dcterms:created>
  <dcterms:modified xsi:type="dcterms:W3CDTF">2014-04-27T11:28:36Z</dcterms:modified>
</cp:coreProperties>
</file>